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3" r:id="rId5"/>
    <p:sldId id="1026" r:id="rId6"/>
    <p:sldId id="884" r:id="rId7"/>
    <p:sldId id="748" r:id="rId8"/>
    <p:sldId id="1019" r:id="rId9"/>
    <p:sldId id="1023" r:id="rId10"/>
    <p:sldId id="878" r:id="rId11"/>
    <p:sldId id="877" r:id="rId12"/>
    <p:sldId id="735" r:id="rId13"/>
    <p:sldId id="536" r:id="rId14"/>
    <p:sldId id="1020" r:id="rId15"/>
    <p:sldId id="720" r:id="rId16"/>
    <p:sldId id="727" r:id="rId17"/>
    <p:sldId id="885" r:id="rId18"/>
    <p:sldId id="886" r:id="rId19"/>
    <p:sldId id="888" r:id="rId20"/>
    <p:sldId id="1001" r:id="rId21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C7ECDC"/>
    <a:srgbClr val="4F0433"/>
    <a:srgbClr val="CCEBED"/>
    <a:srgbClr val="FFDDD6"/>
    <a:srgbClr val="666666"/>
    <a:srgbClr val="DDDEE0"/>
    <a:srgbClr val="FF876F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4" autoAdjust="0"/>
    <p:restoredTop sz="84654" autoAdjust="0"/>
  </p:normalViewPr>
  <p:slideViewPr>
    <p:cSldViewPr>
      <p:cViewPr varScale="1">
        <p:scale>
          <a:sx n="92" d="100"/>
          <a:sy n="92" d="100"/>
        </p:scale>
        <p:origin x="1205" y="53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8" d="100"/>
          <a:sy n="118" d="100"/>
        </p:scale>
        <p:origin x="50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2026-09-11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fld id="{E4F6DBA7-38D3-4FF9-B176-AA5B07999DD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M Sans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844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8EAE6-76EB-4013-B27A-4787C7FD694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873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D951E-3A3D-0F41-909A-ADAC57C0EC5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7621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383B9-F1E1-4314-A417-6BAABEE1DE59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24082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8EAE6-76EB-4013-B27A-4787C7FD694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5730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1885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383B9-F1E1-4314-A417-6BAABEE1DE59}" type="slidenum">
              <a:rPr lang="en-SE" smtClean="0"/>
              <a:t>15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9671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C70660-333D-4417-8C25-17E2CB1974B4}" type="datetime4">
              <a:rPr lang="sv-SE"/>
              <a:pPr/>
              <a:t>11 september 2026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1909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288" y="1626393"/>
            <a:ext cx="5148263" cy="29607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49EC-2C45-4A9C-9B4D-5679D868E868}" type="datetime1">
              <a:rPr lang="sv-SE" smtClean="0"/>
              <a:t>2026-09-11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Efternamn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0AB2E-E277-461E-8988-685C4B2FC3A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5759326" y="1221601"/>
            <a:ext cx="3205163" cy="336556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395288" y="762001"/>
            <a:ext cx="5148262" cy="8643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5" hasCustomPrompt="1"/>
          </p:nvPr>
        </p:nvSpPr>
        <p:spPr>
          <a:xfrm>
            <a:off x="5974977" y="4533156"/>
            <a:ext cx="2989263" cy="198834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525"/>
            </a:lvl1pPr>
          </a:lstStyle>
          <a:p>
            <a:pPr lvl="0"/>
            <a:r>
              <a:rPr lang="sv-SE" dirty="0"/>
              <a:t>Plats för fotografi bildhänvisning</a:t>
            </a:r>
          </a:p>
        </p:txBody>
      </p:sp>
    </p:spTree>
    <p:extLst>
      <p:ext uri="{BB962C8B-B14F-4D97-AF65-F5344CB8AC3E}">
        <p14:creationId xmlns:p14="http://schemas.microsoft.com/office/powerpoint/2010/main" val="4219685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nktlista_vå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01592" y="959099"/>
            <a:ext cx="7726386" cy="539493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0"/>
          </p:nvPr>
        </p:nvSpPr>
        <p:spPr>
          <a:xfrm>
            <a:off x="701676" y="1658441"/>
            <a:ext cx="7726363" cy="2917132"/>
          </a:xfrm>
          <a:prstGeom prst="rect">
            <a:avLst/>
          </a:prstGeom>
        </p:spPr>
        <p:txBody>
          <a:bodyPr>
            <a:normAutofit/>
          </a:bodyPr>
          <a:lstStyle>
            <a:lvl1pPr marL="162000" indent="-148500">
              <a:lnSpc>
                <a:spcPts val="2250"/>
              </a:lnSpc>
              <a:defRPr sz="16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58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B90590F-2506-2644-9F51-581E0E5EF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C72F-53F5-F343-B0BD-738467069B1D}" type="datetimeFigureOut">
              <a:rPr lang="sv-SE" smtClean="0"/>
              <a:t>2026-09-11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4D72423-8473-6646-89BB-094414E1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5D19253-137D-D941-B393-8AFE3A09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3F0CC-700B-ED46-AB1F-13C2CD1FAC07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D5D9E7DA-81BA-6A42-BD3A-AC57874C9E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7635" y="1905433"/>
            <a:ext cx="6030393" cy="25617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181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013"/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sv-SE"/>
              <a:t>Text in här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72EF5D0-C33C-3845-8F92-F3DF0480D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35" y="1418089"/>
            <a:ext cx="5980592" cy="487343"/>
          </a:xfrm>
        </p:spPr>
        <p:txBody>
          <a:bodyPr anchor="t" anchorCtr="0"/>
          <a:lstStyle>
            <a:lvl1pPr>
              <a:lnSpc>
                <a:spcPts val="2138"/>
              </a:lnSpc>
              <a:defRPr b="1"/>
            </a:lvl1pPr>
          </a:lstStyle>
          <a:p>
            <a:r>
              <a:rPr lang="sv-SE"/>
              <a:t>Rubrik in här</a:t>
            </a:r>
          </a:p>
        </p:txBody>
      </p:sp>
    </p:spTree>
    <p:extLst>
      <p:ext uri="{BB962C8B-B14F-4D97-AF65-F5344CB8AC3E}">
        <p14:creationId xmlns:p14="http://schemas.microsoft.com/office/powerpoint/2010/main" val="379067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529546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+ 2 images m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000" y="339502"/>
            <a:ext cx="8632800" cy="8572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2002" y="4016873"/>
            <a:ext cx="4170039" cy="576000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4763" y="4018199"/>
            <a:ext cx="4170039" cy="574675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DA48D-062A-3C0F-2375-4EA717C42C5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52000" y="1404001"/>
            <a:ext cx="4170038" cy="2520145"/>
          </a:xfrm>
        </p:spPr>
        <p:txBody>
          <a:bodyPr/>
          <a:lstStyle>
            <a:lvl1pPr marL="0" indent="0">
              <a:buNone/>
              <a:defRPr sz="1050"/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3CB555F-D425-F70E-7236-981C45B2BAF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14760" y="1408961"/>
            <a:ext cx="4170040" cy="2520000"/>
          </a:xfrm>
        </p:spPr>
        <p:txBody>
          <a:bodyPr/>
          <a:lstStyle>
            <a:lvl1pPr marL="0" indent="0">
              <a:buNone/>
              <a:defRPr sz="1050"/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b="0" i="0" u="none" strike="noStrike" baseline="0">
              <a:solidFill>
                <a:srgbClr val="000000"/>
              </a:solidFill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268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F448F18E-72E2-391B-2BBC-CE5C1B8B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50510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43669FA8-F875-EFA7-FE7C-4B7A755A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50510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77E525B5-A43A-9328-3BCE-50CAE2423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5352628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C0052E4-0E9E-8325-19CB-BBCC5D2E0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9FC8EC8-4D47-54A6-CB4F-7C72516F6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42463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E8517693-CAE0-9BF0-7593-0CB94A2A6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5612D6F-3804-38DD-6683-580ADB73A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sidfot 2">
            <a:extLst>
              <a:ext uri="{FF2B5EF4-FFF2-40B4-BE49-F238E27FC236}">
                <a16:creationId xmlns:a16="http://schemas.microsoft.com/office/drawing/2014/main" id="{8C38B943-FF2B-4302-1922-A3E7D1305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  <p:sldLayoutId id="2147483664" r:id="rId12"/>
    <p:sldLayoutId id="2147483666" r:id="rId13"/>
    <p:sldLayoutId id="2147483667" r:id="rId14"/>
    <p:sldLayoutId id="2147483681" r:id="rId15"/>
    <p:sldLayoutId id="2147483682" r:id="rId16"/>
    <p:sldLayoutId id="2147483684" r:id="rId17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rehabguiden.suntarbetsliv.se/aktivitet/upptack-tidiga-signaler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Rekommendation 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Kunskap om psykisk ohälsa och riskfaktorer </a:t>
            </a:r>
          </a:p>
        </p:txBody>
      </p: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9E28CB5-0596-4E40-91FE-0496D4EB4600}"/>
              </a:ext>
            </a:extLst>
          </p:cNvPr>
          <p:cNvSpPr txBox="1">
            <a:spLocks/>
          </p:cNvSpPr>
          <p:nvPr/>
        </p:nvSpPr>
        <p:spPr>
          <a:xfrm>
            <a:off x="1485900" y="4857750"/>
            <a:ext cx="2171700" cy="171450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sv-SE" sz="600" dirty="0">
                <a:solidFill>
                  <a:srgbClr val="808080"/>
                </a:solidFill>
                <a:latin typeface="Arial"/>
              </a:rPr>
              <a:t>Lydia Kwak och Christina Björklund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9F1A6C1-8A1A-4779-25FD-CAF625C1E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4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BB9BB-6DD6-EE98-70E8-6CD6A4FA9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Att upptäcka att någon mår dåligt</a:t>
            </a:r>
            <a:br>
              <a:rPr lang="sv-SE" dirty="0"/>
            </a:br>
            <a:r>
              <a:rPr lang="sv-SE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665088-CFC4-22AB-02B0-297A2C718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22" y="2083694"/>
            <a:ext cx="7772400" cy="1314450"/>
          </a:xfrm>
        </p:spPr>
        <p:txBody>
          <a:bodyPr/>
          <a:lstStyle/>
          <a:p>
            <a:r>
              <a:rPr lang="sv-SE" dirty="0"/>
              <a:t>Tidiga och sena signaler</a:t>
            </a:r>
          </a:p>
        </p:txBody>
      </p:sp>
    </p:spTree>
    <p:extLst>
      <p:ext uri="{BB962C8B-B14F-4D97-AF65-F5344CB8AC3E}">
        <p14:creationId xmlns:p14="http://schemas.microsoft.com/office/powerpoint/2010/main" val="1379183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72E7A6-CC2D-040B-AF1F-91EEF570E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…genom att vara observant på signaler och tidiga tecken blir det möjligt att sätta in åtgärder i tid.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F29E6-1878-49D5-8D3A-BD4540010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r>
              <a:rPr lang="sv-SE" dirty="0"/>
              <a:t>Forskning har visat att……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4EEE3-9AF2-4780-BAE8-FDE5E8353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7626D6D3-6DAE-403F-85AB-A35BA05568AB}" type="datetime4">
              <a:rPr lang="sv-SE" smtClean="0"/>
              <a:pPr>
                <a:spcAft>
                  <a:spcPts val="450"/>
                </a:spcAft>
              </a:pPr>
              <a:t>11 september 2026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61E36-87D9-476A-88F0-D5692BBBA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15859C56-CB7E-413F-8971-4226A1EF6823}" type="slidenum">
              <a:rPr lang="sv-SE" smtClean="0"/>
              <a:pPr>
                <a:spcAft>
                  <a:spcPts val="450"/>
                </a:spcAft>
              </a:pPr>
              <a:t>12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9E2DF-5E4E-46DB-87A0-1F3593DE7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r>
              <a:rPr lang="sv-SE" dirty="0"/>
              <a:t>Lydia Kwak och Christina Björklund</a:t>
            </a:r>
          </a:p>
        </p:txBody>
      </p:sp>
    </p:spTree>
    <p:extLst>
      <p:ext uri="{BB962C8B-B14F-4D97-AF65-F5344CB8AC3E}">
        <p14:creationId xmlns:p14="http://schemas.microsoft.com/office/powerpoint/2010/main" val="2443288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F728C-1FB5-4BE1-AEF4-2B600403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visar vi hur vi mår?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3CD5F-9EFC-4798-81A8-569E85188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https://prehabguiden.suntarbetsliv.se/aktivitet/upptack-tidiga-signaler/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D2325-3BB1-4CBE-A95C-3EC39463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D6D3-6DAE-403F-85AB-A35BA05568AB}" type="datetime4">
              <a:rPr lang="sv-SE" smtClean="0"/>
              <a:pPr/>
              <a:t>11 september 2026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90599-437C-475A-A5DD-8249C9909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72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9342D-B70F-4ACE-9000-528610D32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6196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EFB3AB83-F9F8-FBB6-FEF0-8D3E19A2E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85725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b="0" spc="-50" baseline="0" noProof="0">
                <a:latin typeface="+mj-lt"/>
                <a:ea typeface="+mj-ea"/>
                <a:cs typeface="+mj-cs"/>
              </a:rPr>
              <a:t>Tidiga signaler på psykisk ohälsa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4C6511-82FA-B9B9-CF32-FDCFDF91DAA0}"/>
              </a:ext>
            </a:extLst>
          </p:cNvPr>
          <p:cNvSpPr txBox="1">
            <a:spLocks/>
          </p:cNvSpPr>
          <p:nvPr/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förändrat beteende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förändrad i sinnesstämning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drar sig undan socialt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lättirriterad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återkommande sjuknärvaro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hög korttidsfrånvaro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förändrad prestation i arbetet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sv-SE" sz="1800" dirty="0"/>
              <a:t>mertid och återkommande övertidsarbete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endParaRPr lang="sv-SE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1148C0-7018-1381-CC83-38B523281C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00" b="25600"/>
          <a:stretch>
            <a:fillRect/>
          </a:stretch>
        </p:blipFill>
        <p:spPr>
          <a:xfrm>
            <a:off x="4711200" y="1404631"/>
            <a:ext cx="4170040" cy="3188389"/>
          </a:xfrm>
          <a:prstGeom prst="rect">
            <a:avLst/>
          </a:prstGeom>
          <a:noFill/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B315F269-6A56-F7F1-F15F-6A8C830C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E4B570BB-7289-4069-9D4A-2FAE4107D42A}" type="slidenum">
              <a:rPr lang="sv-SE" smtClean="0"/>
              <a:pPr>
                <a:spcAft>
                  <a:spcPts val="600"/>
                </a:spcAft>
              </a:pPr>
              <a:t>14</a:t>
            </a:fld>
            <a:endParaRPr lang="sv-SE"/>
          </a:p>
        </p:txBody>
      </p:sp>
      <p:sp>
        <p:nvSpPr>
          <p:cNvPr id="16" name="Date Placeholder 5">
            <a:extLst>
              <a:ext uri="{FF2B5EF4-FFF2-40B4-BE49-F238E27FC236}">
                <a16:creationId xmlns:a16="http://schemas.microsoft.com/office/drawing/2014/main" id="{2AB15F5D-F016-CCD3-A259-3ABC998D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7DC85695-0C9C-45E7-AAF3-3B0DE890CA1A}" type="datetime4">
              <a:rPr lang="sv-SE" smtClean="0"/>
              <a:pPr>
                <a:spcAft>
                  <a:spcPts val="600"/>
                </a:spcAft>
              </a:pPr>
              <a:t>11 september 2026</a:t>
            </a:fld>
            <a:endParaRPr lang="sv-SE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6108745B-19B0-33AE-CA02-EDBA088084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153058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EA91A-045B-7C4F-9A79-8BD546EAD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83" y="339502"/>
            <a:ext cx="8625257" cy="857250"/>
          </a:xfrm>
        </p:spPr>
        <p:txBody>
          <a:bodyPr wrap="square" anchor="t">
            <a:normAutofit/>
          </a:bodyPr>
          <a:lstStyle/>
          <a:p>
            <a:r>
              <a:rPr lang="sv-SE" dirty="0"/>
              <a:t>Sena signaler på psykisk ohälsa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D3E486F-74C9-287B-BDAD-D8675AC0AF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sv-SE" dirty="0"/>
              <a:t>Yttrar sig negativt och cyniskt om de arbetsuppgifter som man tidigare brunnit för. 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sv-SE" dirty="0"/>
              <a:t>Sitter ofta ensam i fikarummet och arbetskamraterna drar sig undan.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sv-SE" dirty="0"/>
              <a:t>Gör oförklarliga misstag, slarvar, visar bristande noggrannhet och ofta dåligt arbetsresultat. 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sv-SE" dirty="0"/>
              <a:t>Visar irritation, aggressivitet, kort stubin och samarbetssvårigheter.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sv-SE" dirty="0"/>
              <a:t>Konflikter i arbetsgruppen.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2C1E8F-DBC1-8260-8C0E-F4D99CD23F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18893"/>
          <a:stretch>
            <a:fillRect/>
          </a:stretch>
        </p:blipFill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3982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E2BBC1B-EDA4-20E4-FA18-F1018ADF0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626393"/>
            <a:ext cx="5148263" cy="296077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sv-SE" sz="1700" u="sng" dirty="0"/>
              <a:t>Skäl att inte berätta:</a:t>
            </a:r>
            <a:r>
              <a:rPr lang="sv-SE" sz="1700" dirty="0"/>
              <a:t> </a:t>
            </a:r>
          </a:p>
          <a:p>
            <a:pPr marL="257175" indent="-257175">
              <a:lnSpc>
                <a:spcPct val="90000"/>
              </a:lnSpc>
              <a:buFont typeface="Arial" panose="05000000000000000000" pitchFamily="2" charset="2"/>
              <a:buChar char="•"/>
              <a:defRPr/>
            </a:pPr>
            <a:r>
              <a:rPr lang="sv-SE" sz="1700" dirty="0"/>
              <a:t>rädsla för-, eller erfarenhet av-, fördomar, diskriminering eller skvaller</a:t>
            </a:r>
          </a:p>
          <a:p>
            <a:pPr marL="257175" indent="-257175">
              <a:lnSpc>
                <a:spcPct val="90000"/>
              </a:lnSpc>
              <a:buFont typeface="Arial" panose="05000000000000000000" pitchFamily="2" charset="2"/>
              <a:buChar char="•"/>
              <a:defRPr/>
            </a:pPr>
            <a:r>
              <a:rPr lang="sv-SE" sz="1700" dirty="0"/>
              <a:t>sjukdom är något privat</a:t>
            </a:r>
          </a:p>
          <a:p>
            <a:pPr marL="257175" indent="-257175">
              <a:lnSpc>
                <a:spcPct val="90000"/>
              </a:lnSpc>
              <a:buFont typeface="Arial" panose="05000000000000000000" pitchFamily="2" charset="2"/>
              <a:buChar char="•"/>
              <a:defRPr/>
            </a:pPr>
            <a:r>
              <a:rPr lang="sv-SE" sz="1700" dirty="0"/>
              <a:t>vill inte oroa andra</a:t>
            </a:r>
          </a:p>
          <a:p>
            <a:pPr>
              <a:lnSpc>
                <a:spcPct val="90000"/>
              </a:lnSpc>
              <a:defRPr/>
            </a:pPr>
            <a:endParaRPr lang="sv-SE" sz="17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sv-SE" sz="1700" u="sng" dirty="0"/>
              <a:t>Skäl att inte fråga:</a:t>
            </a:r>
          </a:p>
          <a:p>
            <a:pPr marL="214313" indent="-214313">
              <a:lnSpc>
                <a:spcPct val="90000"/>
              </a:lnSpc>
              <a:buFont typeface="Arial" panose="05000000000000000000" pitchFamily="2" charset="2"/>
              <a:buChar char="•"/>
              <a:defRPr/>
            </a:pPr>
            <a:r>
              <a:rPr lang="sv-SE" sz="1700" dirty="0"/>
              <a:t>vet inte hur man ska hantera situation</a:t>
            </a:r>
          </a:p>
          <a:p>
            <a:pPr marL="214313" indent="-214313">
              <a:lnSpc>
                <a:spcPct val="90000"/>
              </a:lnSpc>
              <a:buFont typeface="Arial" panose="05000000000000000000" pitchFamily="2" charset="2"/>
              <a:buChar char="•"/>
              <a:defRPr/>
            </a:pPr>
            <a:r>
              <a:rPr lang="sv-SE" sz="1700" dirty="0"/>
              <a:t>rädd för reaktion</a:t>
            </a:r>
          </a:p>
          <a:p>
            <a:pPr marL="214313" indent="-214313">
              <a:lnSpc>
                <a:spcPct val="90000"/>
              </a:lnSpc>
              <a:buFont typeface="Arial" panose="05000000000000000000" pitchFamily="2" charset="2"/>
              <a:buChar char="•"/>
              <a:defRPr/>
            </a:pPr>
            <a:r>
              <a:rPr lang="sv-SE" sz="1700" dirty="0"/>
              <a:t>sjukdom är något privat</a:t>
            </a:r>
          </a:p>
        </p:txBody>
      </p:sp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A0D3065F-7DDC-559C-B7B2-6EAE4B195B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533C49EC-2C45-4A9C-9B4D-5679D868E868}" type="datetime1">
              <a:rPr lang="sv-SE" smtClean="0"/>
              <a:pPr>
                <a:spcAft>
                  <a:spcPts val="600"/>
                </a:spcAft>
              </a:pPr>
              <a:t>2026-09-11</a:t>
            </a:fld>
            <a:endParaRPr lang="sv-SE"/>
          </a:p>
        </p:txBody>
      </p: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6B2B7006-E869-4600-CAE6-F483527E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AFB0AB2E-E277-461E-8988-685C4B2FC3AB}" type="slidenum">
              <a:rPr lang="sv-SE" smtClean="0"/>
              <a:pPr>
                <a:spcAft>
                  <a:spcPts val="600"/>
                </a:spcAft>
              </a:pPr>
              <a:t>16</a:t>
            </a:fld>
            <a:endParaRPr lang="sv-SE"/>
          </a:p>
        </p:txBody>
      </p:sp>
      <p:pic>
        <p:nvPicPr>
          <p:cNvPr id="17" name="Content Placeholder 16" descr="Person sitting by window">
            <a:extLst>
              <a:ext uri="{FF2B5EF4-FFF2-40B4-BE49-F238E27FC236}">
                <a16:creationId xmlns:a16="http://schemas.microsoft.com/office/drawing/2014/main" id="{D3B783DD-5B1A-98D0-074E-92D04A53E84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759326" y="1834658"/>
            <a:ext cx="3205163" cy="2139446"/>
          </a:xfrm>
          <a:noFill/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C39231B-2B91-4FF5-E4E0-9DED64193B65}"/>
              </a:ext>
            </a:extLst>
          </p:cNvPr>
          <p:cNvSpPr txBox="1">
            <a:spLocks/>
          </p:cNvSpPr>
          <p:nvPr/>
        </p:nvSpPr>
        <p:spPr bwMode="auto">
          <a:xfrm>
            <a:off x="395288" y="762001"/>
            <a:ext cx="5148262" cy="86439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-50">
                <a:solidFill>
                  <a:schemeClr val="accent1"/>
                </a:solidFill>
              </a:rPr>
              <a:t>Varför är det så komplicerat att lyfta </a:t>
            </a:r>
            <a:br>
              <a:rPr lang="en-US" sz="2200" spc="-50">
                <a:solidFill>
                  <a:schemeClr val="accent1"/>
                </a:solidFill>
              </a:rPr>
            </a:br>
            <a:r>
              <a:rPr lang="en-US" sz="2200" spc="-50">
                <a:solidFill>
                  <a:schemeClr val="accent1"/>
                </a:solidFill>
              </a:rPr>
              <a:t>misstankar om psykisk ohälsa?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4DCA91-3E67-70E4-0FAE-A4F5351D74C4}"/>
              </a:ext>
            </a:extLst>
          </p:cNvPr>
          <p:cNvSpPr txBox="1"/>
          <p:nvPr/>
        </p:nvSpPr>
        <p:spPr bwMode="auto">
          <a:xfrm>
            <a:off x="395288" y="4665585"/>
            <a:ext cx="3384624" cy="1988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20000"/>
              </a:spcBef>
              <a:buClr>
                <a:schemeClr val="accent1"/>
              </a:buClr>
            </a:pPr>
            <a:r>
              <a:rPr lang="sv-SE" sz="525" dirty="0">
                <a:latin typeface="+mn-lt"/>
                <a:ea typeface="+mn-ea"/>
                <a:cs typeface="+mn-cs"/>
              </a:rPr>
              <a:t>Källa: </a:t>
            </a:r>
            <a:r>
              <a:rPr lang="sv-SE" sz="525" dirty="0" err="1">
                <a:latin typeface="+mn-lt"/>
                <a:ea typeface="+mn-ea"/>
                <a:cs typeface="+mn-cs"/>
              </a:rPr>
              <a:t>Brohan</a:t>
            </a:r>
            <a:r>
              <a:rPr lang="sv-SE" sz="525" dirty="0">
                <a:latin typeface="+mn-lt"/>
                <a:ea typeface="+mn-ea"/>
                <a:cs typeface="+mn-cs"/>
              </a:rPr>
              <a:t>, litteraturöversikt 2012 </a:t>
            </a:r>
          </a:p>
        </p:txBody>
      </p:sp>
    </p:spTree>
    <p:extLst>
      <p:ext uri="{BB962C8B-B14F-4D97-AF65-F5344CB8AC3E}">
        <p14:creationId xmlns:p14="http://schemas.microsoft.com/office/powerpoint/2010/main" val="1393140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857250"/>
          </a:xfrm>
        </p:spPr>
        <p:txBody>
          <a:bodyPr wrap="square" anchor="t">
            <a:normAutofit/>
          </a:bodyPr>
          <a:lstStyle/>
          <a:p>
            <a:r>
              <a:rPr lang="sv-SE"/>
              <a:t>Att ta med sig… </a:t>
            </a:r>
            <a:endParaRPr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F918EE4-3C76-C781-B6CC-7D3B15828E3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56774" y="1402829"/>
            <a:ext cx="4170039" cy="319019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</a:pPr>
            <a:r>
              <a:rPr lang="sv-SE" sz="1700" dirty="0"/>
              <a:t>Psykisk hälsa skapas i arbetsmiljön.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Ledningen sätter förutsättningarna. 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Chefer har en central roll – men behöver rätt förutsättningar. 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Medarbetare är medskapare av arbetsmiljön.</a:t>
            </a:r>
          </a:p>
          <a:p>
            <a:pPr>
              <a:lnSpc>
                <a:spcPct val="90000"/>
              </a:lnSpc>
            </a:pPr>
            <a:r>
              <a:rPr lang="sv-SE" sz="1700" dirty="0"/>
              <a:t>Fånga signaler och agera tidigt.</a:t>
            </a:r>
            <a:br>
              <a:rPr lang="sv-SE" sz="1700" dirty="0"/>
            </a:br>
            <a:br>
              <a:rPr lang="sv-SE" sz="1700" dirty="0"/>
            </a:br>
            <a:br>
              <a:rPr lang="sv-SE" sz="1700" dirty="0"/>
            </a:br>
            <a:br>
              <a:rPr lang="sv-SE" sz="1700" dirty="0"/>
            </a:br>
            <a:br>
              <a:rPr lang="sv-SE" sz="1700" dirty="0"/>
            </a:br>
            <a:endParaRPr lang="sv-SE" sz="17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2829013-231A-983D-4FC2-FBE87634F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080" y="1404631"/>
            <a:ext cx="3888280" cy="3188389"/>
          </a:xfrm>
          <a:prstGeom prst="rect">
            <a:avLst/>
          </a:prstGeom>
          <a:noFill/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D385AF6D-C076-45E5-9267-17CC51C19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E4B570BB-7289-4069-9D4A-2FAE4107D42A}" type="slidenum">
              <a:rPr lang="sv-SE" smtClean="0"/>
              <a:pPr>
                <a:spcAft>
                  <a:spcPts val="600"/>
                </a:spcAft>
              </a:pPr>
              <a:t>17</a:t>
            </a:fld>
            <a:endParaRPr lang="sv-SE"/>
          </a:p>
        </p:txBody>
      </p:sp>
      <p:sp>
        <p:nvSpPr>
          <p:cNvPr id="17" name="Date Placeholder 5">
            <a:extLst>
              <a:ext uri="{FF2B5EF4-FFF2-40B4-BE49-F238E27FC236}">
                <a16:creationId xmlns:a16="http://schemas.microsoft.com/office/drawing/2014/main" id="{8318B313-3ECB-03FF-9A91-EEC071ACF3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7DC85695-0C9C-45E7-AAF3-3B0DE890CA1A}" type="datetime4">
              <a:rPr lang="sv-SE" smtClean="0"/>
              <a:pPr>
                <a:spcAft>
                  <a:spcPts val="600"/>
                </a:spcAft>
              </a:pPr>
              <a:t>11 september 2026</a:t>
            </a:fld>
            <a:endParaRPr lang="sv-SE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FBD3A050-EF69-F92A-6C51-CFC943989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Karolinska Institutet - ett medicinskt universitet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11583A0-E6AE-BA05-E42B-8FA6C5AD97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</a:t>
            </a:r>
            <a:r>
              <a:rPr lang="sv-SE" noProof="0" dirty="0" err="1"/>
              <a:t>unskap</a:t>
            </a:r>
            <a:r>
              <a:rPr lang="sv-SE" noProof="0" dirty="0"/>
              <a:t> i relationen arbetsförhållande och psykisk ohälsa</a:t>
            </a:r>
          </a:p>
        </p:txBody>
      </p:sp>
      <p:sp>
        <p:nvSpPr>
          <p:cNvPr id="8" name="Underrubrik 7">
            <a:extLst>
              <a:ext uri="{FF2B5EF4-FFF2-40B4-BE49-F238E27FC236}">
                <a16:creationId xmlns:a16="http://schemas.microsoft.com/office/drawing/2014/main" id="{1AC9B25F-A887-798A-4D6C-39AFB7CD00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Ledningen, chefen och medarbetaren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48494-E153-37DD-D892-C97087B24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41A6FA-7CB1-0515-95F2-79DBAA711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72AB0-016B-598E-636E-0E03611A18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981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1">
            <a:extLst>
              <a:ext uri="{FF2B5EF4-FFF2-40B4-BE49-F238E27FC236}">
                <a16:creationId xmlns:a16="http://schemas.microsoft.com/office/drawing/2014/main" id="{657D0718-6D9D-84F1-69D0-4E5468175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83" y="339502"/>
            <a:ext cx="8625257" cy="857250"/>
          </a:xfrm>
        </p:spPr>
        <p:txBody>
          <a:bodyPr wrap="square" anchor="t">
            <a:normAutofit/>
          </a:bodyPr>
          <a:lstStyle/>
          <a:p>
            <a:r>
              <a:rPr lang="sv-SE"/>
              <a:t>Kunskaper för att skydda och främja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4BB59-A48F-9273-1D25-8CAB3D7864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 wrap="square" anchor="t">
            <a:noAutofit/>
          </a:bodyPr>
          <a:lstStyle/>
          <a:p>
            <a:pPr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sv-SE" sz="1800" dirty="0"/>
              <a:t>Övergripande kunskap som berör arbetsmiljö, psykisk ohälsa och rehabilitering</a:t>
            </a: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sv-SE" sz="1800" dirty="0"/>
              <a:t>Arbetsmiljölagstiftning</a:t>
            </a: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sv-SE" sz="1800" dirty="0"/>
              <a:t>Arbetsgivarens policyer och riktlinjer</a:t>
            </a: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sv-SE" sz="1800" dirty="0"/>
              <a:t>Organisatoriska och sociala risker i arbetsmiljön som innefattar arbetsbelastning, kränkande särbehandling och arbetstid</a:t>
            </a:r>
            <a:endParaRPr lang="sv-SE" sz="1800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F9C3D8-52C5-8C2B-AB73-14D6B59E9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559601"/>
            <a:ext cx="4038600" cy="26755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970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CB39B4-3513-47BA-ECD1-33B75B0F4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Stöd i utbildningsinsatser - relationen arbetsförhållanden och psykisk ohälsa</a:t>
            </a:r>
            <a:br>
              <a:rPr lang="sv-SE" dirty="0"/>
            </a:br>
            <a:endParaRPr lang="sv-S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22A72-59F1-0169-7F8A-FB2969DAD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5" y="1402829"/>
            <a:ext cx="5755386" cy="319019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v-SE" sz="1800" dirty="0"/>
              <a:t>Säkerställ att organisationens chefer har de kunskaper som krävs för att bedriva ett förebyggande arbetsmiljöarbete samt kunskaper för att kunna agera snabbt vid tecken på psykisk ohälsa.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F9EB59C-DDC6-3EB9-88F0-872C04E58505}"/>
              </a:ext>
            </a:extLst>
          </p:cNvPr>
          <p:cNvSpPr txBox="1"/>
          <p:nvPr/>
        </p:nvSpPr>
        <p:spPr>
          <a:xfrm>
            <a:off x="6861561" y="1285095"/>
            <a:ext cx="1242138" cy="24820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sv-SE" sz="1013" b="1">
                <a:solidFill>
                  <a:schemeClr val="bg1"/>
                </a:solidFill>
              </a:rPr>
              <a:t>Organisationsnivå</a:t>
            </a: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7901F97-6EF6-79BC-DC58-9E09F96944FF}"/>
              </a:ext>
            </a:extLst>
          </p:cNvPr>
          <p:cNvGrpSpPr/>
          <p:nvPr/>
        </p:nvGrpSpPr>
        <p:grpSpPr>
          <a:xfrm>
            <a:off x="6679862" y="1702342"/>
            <a:ext cx="1523193" cy="2288868"/>
            <a:chOff x="9252659" y="1734060"/>
            <a:chExt cx="2707898" cy="4069097"/>
          </a:xfrm>
        </p:grpSpPr>
        <p:sp>
          <p:nvSpPr>
            <p:cNvPr id="6" name="Ellips 5">
              <a:extLst>
                <a:ext uri="{FF2B5EF4-FFF2-40B4-BE49-F238E27FC236}">
                  <a16:creationId xmlns:a16="http://schemas.microsoft.com/office/drawing/2014/main" id="{F05828D7-F7C5-C2CE-3595-B512B0F391B5}"/>
                </a:ext>
              </a:extLst>
            </p:cNvPr>
            <p:cNvSpPr/>
            <p:nvPr/>
          </p:nvSpPr>
          <p:spPr>
            <a:xfrm>
              <a:off x="9252659" y="2815174"/>
              <a:ext cx="2707898" cy="298798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dirty="0">
                  <a:solidFill>
                    <a:schemeClr val="accent1"/>
                  </a:solidFill>
                </a:rPr>
                <a:t>En chefs viktigaste kunskap är SAM samt att veta när, var och hur man söker expertstöd.</a:t>
              </a:r>
            </a:p>
          </p:txBody>
        </p:sp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1F5C56B6-C360-C26B-CBCA-6FF1613B8016}"/>
                </a:ext>
              </a:extLst>
            </p:cNvPr>
            <p:cNvSpPr/>
            <p:nvPr/>
          </p:nvSpPr>
          <p:spPr>
            <a:xfrm>
              <a:off x="10124989" y="1734060"/>
              <a:ext cx="963241" cy="963241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250"/>
                <a:t>!</a:t>
              </a:r>
            </a:p>
          </p:txBody>
        </p:sp>
      </p:grpSp>
      <p:sp>
        <p:nvSpPr>
          <p:cNvPr id="9" name="textruta 8">
            <a:extLst>
              <a:ext uri="{FF2B5EF4-FFF2-40B4-BE49-F238E27FC236}">
                <a16:creationId xmlns:a16="http://schemas.microsoft.com/office/drawing/2014/main" id="{BA032DCF-8BB1-C480-6571-C27A9444E487}"/>
              </a:ext>
            </a:extLst>
          </p:cNvPr>
          <p:cNvSpPr txBox="1"/>
          <p:nvPr/>
        </p:nvSpPr>
        <p:spPr>
          <a:xfrm>
            <a:off x="940944" y="3696185"/>
            <a:ext cx="5927874" cy="715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013" b="1" dirty="0">
                <a:solidFill>
                  <a:schemeClr val="accent1"/>
                </a:solidFill>
                <a:latin typeface="+mn-lt"/>
              </a:rPr>
              <a:t>Kollegiala grupper. </a:t>
            </a:r>
            <a:r>
              <a:rPr lang="sv-SE" sz="1013" dirty="0">
                <a:latin typeface="+mn-lt"/>
              </a:rPr>
              <a:t>Att organisera kollegiala grupper där chefer sinsemellan kan diskutera ärenden. Sådana grupper förs fram i intervjustudier med chefer som ett viktigt forum för stöd och kunskap. Att starta kollegiala chefsgrupper efter utbildning kan också leda till mer hållbar effekt från utbildningen. 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E0CE45C-BBAB-57E2-BDB6-2AE4AC6269AB}"/>
              </a:ext>
            </a:extLst>
          </p:cNvPr>
          <p:cNvSpPr txBox="1"/>
          <p:nvPr/>
        </p:nvSpPr>
        <p:spPr>
          <a:xfrm rot="16200000">
            <a:off x="456975" y="3806182"/>
            <a:ext cx="80627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13" dirty="0">
                <a:solidFill>
                  <a:schemeClr val="accent1"/>
                </a:solidFill>
              </a:rPr>
              <a:t>EXEMPEL</a:t>
            </a: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482F2CB2-8E39-C388-C82C-F198CDFE2104}"/>
              </a:ext>
            </a:extLst>
          </p:cNvPr>
          <p:cNvCxnSpPr/>
          <p:nvPr/>
        </p:nvCxnSpPr>
        <p:spPr>
          <a:xfrm>
            <a:off x="998819" y="3570510"/>
            <a:ext cx="0" cy="68719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1">
            <a:extLst>
              <a:ext uri="{FF2B5EF4-FFF2-40B4-BE49-F238E27FC236}">
                <a16:creationId xmlns:a16="http://schemas.microsoft.com/office/drawing/2014/main" id="{6266D0C7-DFF0-77DB-DE9E-8C95FF52428A}"/>
              </a:ext>
            </a:extLst>
          </p:cNvPr>
          <p:cNvSpPr txBox="1">
            <a:spLocks/>
          </p:cNvSpPr>
          <p:nvPr/>
        </p:nvSpPr>
        <p:spPr>
          <a:xfrm>
            <a:off x="1485900" y="195486"/>
            <a:ext cx="6172200" cy="85725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09621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79076A-36F4-5EA8-D843-E22FF4E7A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Medarbetares roll i hälsofrämjande arbetsmiljö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05C035E-F417-52C3-C4FD-7C4839044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1600" y="1062564"/>
            <a:ext cx="6798422" cy="406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5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BD076A4-ED77-D8B7-6F60-C85BEA01BE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Arbetsmiljöns påverkan på psykisk hälsa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52682579-7DAD-8F27-54A9-F7E4DF2595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Friskfaktorer och riskfaktorer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86819-072D-F23D-2593-1A98C67E1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72F89B-658D-34D2-627D-25D0E41BD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141EF-CDE6-3343-7948-90B3E0B58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8013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838AC30-E041-8026-C62E-BC2D77FF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noProof="0" dirty="0">
                <a:ea typeface="Calibri" panose="020F0502020204030204" pitchFamily="34" charset="0"/>
                <a:cs typeface="Calibri" panose="020F0502020204030204" pitchFamily="34" charset="0"/>
              </a:rPr>
              <a:t>Organisationsfaktorer bakom </a:t>
            </a:r>
            <a:r>
              <a:rPr lang="sv-SE" u="sng" noProof="0" dirty="0">
                <a:ea typeface="Calibri" panose="020F0502020204030204" pitchFamily="34" charset="0"/>
                <a:cs typeface="Calibri" panose="020F0502020204030204" pitchFamily="34" charset="0"/>
              </a:rPr>
              <a:t>låg </a:t>
            </a:r>
            <a:r>
              <a:rPr lang="sv-SE" noProof="0" dirty="0">
                <a:ea typeface="Calibri" panose="020F0502020204030204" pitchFamily="34" charset="0"/>
                <a:cs typeface="Calibri" panose="020F0502020204030204" pitchFamily="34" charset="0"/>
              </a:rPr>
              <a:t>sjukfrånvaro</a:t>
            </a:r>
          </a:p>
        </p:txBody>
      </p:sp>
      <p:pic>
        <p:nvPicPr>
          <p:cNvPr id="8" name="Content Placeholder 7" descr="Woman writing on whiteboard">
            <a:extLst>
              <a:ext uri="{FF2B5EF4-FFF2-40B4-BE49-F238E27FC236}">
                <a16:creationId xmlns:a16="http://schemas.microsoft.com/office/drawing/2014/main" id="{9181295C-C4F7-F9E6-ECA0-3AB2AF0E0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509" y="1293040"/>
            <a:ext cx="4783932" cy="318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5D87C-EAAB-803A-AEAD-24F3DF2F5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8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fld id="{15859C56-CB7E-413F-8971-4226A1EF6823}" type="slidenum">
              <a:rPr lang="sv-SE" smtClean="0"/>
              <a:pPr/>
              <a:t>7</a:t>
            </a:fld>
            <a:endParaRPr lang="sv-SE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CA5C7A0-F1EF-8746-4B57-30B222009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196" y="1589597"/>
            <a:ext cx="2733389" cy="210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  <a:spcAft>
                <a:spcPts val="1350"/>
              </a:spcAft>
            </a:pPr>
            <a:r>
              <a:rPr lang="sv-SE" kern="0" dirty="0">
                <a:latin typeface="Calibri"/>
                <a:ea typeface="Calibri"/>
                <a:cs typeface="Calibri"/>
              </a:rPr>
              <a:t>närvarande ledarskap</a:t>
            </a:r>
          </a:p>
          <a:p>
            <a:pPr>
              <a:spcBef>
                <a:spcPct val="0"/>
              </a:spcBef>
              <a:spcAft>
                <a:spcPts val="1350"/>
              </a:spcAft>
            </a:pPr>
            <a:r>
              <a:rPr lang="sv-SE" kern="0" dirty="0">
                <a:latin typeface="Calibri"/>
                <a:ea typeface="Calibri"/>
                <a:cs typeface="Calibri"/>
              </a:rPr>
              <a:t>lärande och utveckling</a:t>
            </a:r>
          </a:p>
          <a:p>
            <a:pPr>
              <a:spcBef>
                <a:spcPct val="0"/>
              </a:spcBef>
              <a:spcAft>
                <a:spcPts val="1350"/>
              </a:spcAft>
            </a:pPr>
            <a:r>
              <a:rPr lang="sv-SE" kern="0" dirty="0">
                <a:latin typeface="Calibri"/>
                <a:ea typeface="Calibri"/>
                <a:cs typeface="Calibri"/>
              </a:rPr>
              <a:t>effektiv kommunikation</a:t>
            </a:r>
          </a:p>
          <a:p>
            <a:pPr>
              <a:spcBef>
                <a:spcPct val="0"/>
              </a:spcBef>
              <a:spcAft>
                <a:spcPts val="1350"/>
              </a:spcAft>
            </a:pPr>
            <a:r>
              <a:rPr lang="sv-SE" kern="0" dirty="0">
                <a:latin typeface="Calibri"/>
                <a:ea typeface="Calibri"/>
                <a:cs typeface="Calibri"/>
              </a:rPr>
              <a:t>systematiskt arbetsmiljöarbete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5B50C4-E12A-8E19-2EC1-DD6BCFE77971}"/>
              </a:ext>
            </a:extLst>
          </p:cNvPr>
          <p:cNvSpPr txBox="1"/>
          <p:nvPr/>
        </p:nvSpPr>
        <p:spPr>
          <a:xfrm>
            <a:off x="312141" y="4611533"/>
            <a:ext cx="8089318" cy="196208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r>
              <a:rPr lang="en-GB" sz="825" dirty="0">
                <a:latin typeface="Calibri"/>
                <a:ea typeface="Calibri"/>
                <a:cs typeface="Calibri"/>
              </a:rPr>
              <a:t>Källa: </a:t>
            </a:r>
            <a:r>
              <a:rPr lang="en-GB" sz="825" dirty="0" err="1">
                <a:latin typeface="Calibri"/>
                <a:ea typeface="Calibri"/>
                <a:cs typeface="Calibri"/>
              </a:rPr>
              <a:t>Stöllman</a:t>
            </a:r>
            <a:r>
              <a:rPr lang="en-GB" sz="825" dirty="0">
                <a:latin typeface="Calibri"/>
                <a:ea typeface="Calibri"/>
                <a:cs typeface="Calibri"/>
              </a:rPr>
              <a:t> Å,  et al., (2025) Organizational factors behind low sickness absence in Swedish municipalities —An explorative qualitative Study. Front. Public Health, 13. 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E4231C-B6C5-171D-B27A-6A3102670BB8}"/>
              </a:ext>
            </a:extLst>
          </p:cNvPr>
          <p:cNvSpPr txBox="1">
            <a:spLocks/>
          </p:cNvSpPr>
          <p:nvPr/>
        </p:nvSpPr>
        <p:spPr>
          <a:xfrm>
            <a:off x="1485900" y="205979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400" spc="-38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65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963092F-441D-65EA-E2C1-7269CDE6A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1" r="5366" b="-1"/>
          <a:stretch/>
        </p:blipFill>
        <p:spPr bwMode="auto">
          <a:xfrm>
            <a:off x="3163312" y="1248455"/>
            <a:ext cx="4494788" cy="318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F652F5-6DB2-F6B2-6026-1752CBCD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pc="-38" dirty="0">
                <a:ea typeface="Calibri" panose="020F0502020204030204" pitchFamily="34" charset="0"/>
                <a:cs typeface="Calibri" panose="020F0502020204030204" pitchFamily="34" charset="0"/>
              </a:rPr>
              <a:t>Främjande faktorer för psykisk hälsa </a:t>
            </a:r>
            <a:br>
              <a:rPr lang="sv-SE" spc="-3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054E44-615A-4318-F5F3-0C00C0647A3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51435" tIns="25718" rIns="51435" bIns="25718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289084">
              <a:buFont typeface="Arial" panose="05000000000000000000" pitchFamily="2" charset="2"/>
              <a:buChar char="•"/>
            </a:pPr>
            <a:r>
              <a:rPr lang="sv-SE" dirty="0">
                <a:latin typeface="Calibri"/>
                <a:ea typeface="Calibri"/>
                <a:cs typeface="Calibri"/>
              </a:rPr>
              <a:t>rimliga krav/hög kontroll</a:t>
            </a:r>
            <a:endParaRPr lang="en-US" dirty="0"/>
          </a:p>
          <a:p>
            <a:pPr marL="289084">
              <a:buFont typeface="Arial" panose="05000000000000000000" pitchFamily="2" charset="2"/>
              <a:buChar char="•"/>
            </a:pPr>
            <a:r>
              <a:rPr lang="sv-SE" dirty="0">
                <a:latin typeface="Calibri"/>
                <a:ea typeface="Calibri"/>
                <a:cs typeface="Calibri"/>
              </a:rPr>
              <a:t>bra socialt stöd</a:t>
            </a:r>
          </a:p>
          <a:p>
            <a:pPr marL="289084">
              <a:buFont typeface="Arial" panose="05000000000000000000" pitchFamily="2" charset="2"/>
              <a:buChar char="•"/>
            </a:pPr>
            <a:r>
              <a:rPr lang="sv-SE" dirty="0">
                <a:latin typeface="Calibri"/>
                <a:ea typeface="Calibri"/>
                <a:cs typeface="Calibri"/>
              </a:rPr>
              <a:t>balans arbetskrav/resurser </a:t>
            </a:r>
          </a:p>
          <a:p>
            <a:pPr marL="289084">
              <a:buFont typeface="Arial" panose="05000000000000000000" pitchFamily="2" charset="2"/>
              <a:buChar char="•"/>
            </a:pPr>
            <a:r>
              <a:rPr lang="sv-SE" dirty="0">
                <a:latin typeface="Calibri"/>
                <a:ea typeface="Calibri"/>
                <a:cs typeface="Calibri"/>
              </a:rPr>
              <a:t>trygghet i anställning</a:t>
            </a:r>
          </a:p>
          <a:p>
            <a:pPr marL="289084">
              <a:buFont typeface="Arial" panose="05000000000000000000" pitchFamily="2" charset="2"/>
              <a:buChar char="•"/>
            </a:pPr>
            <a:r>
              <a:rPr lang="sv-SE" dirty="0">
                <a:latin typeface="Calibri"/>
                <a:ea typeface="Calibri"/>
                <a:cs typeface="Calibri"/>
              </a:rPr>
              <a:t>rättvist behandlad</a:t>
            </a:r>
          </a:p>
          <a:p>
            <a:pPr marL="289084">
              <a:buFont typeface="Arial" panose="05000000000000000000" pitchFamily="2" charset="2"/>
              <a:buChar char="•"/>
            </a:pPr>
            <a:r>
              <a:rPr lang="sv-SE" dirty="0">
                <a:latin typeface="Calibri"/>
                <a:ea typeface="Calibri"/>
                <a:cs typeface="Calibri"/>
              </a:rPr>
              <a:t>ett gott ledarskap</a:t>
            </a:r>
          </a:p>
          <a:p>
            <a:pPr marL="160735"/>
            <a:endParaRPr lang="en-US" sz="1125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F4C3C4-AB23-2284-0A72-A3327C38000D}"/>
              </a:ext>
            </a:extLst>
          </p:cNvPr>
          <p:cNvSpPr txBox="1"/>
          <p:nvPr/>
        </p:nvSpPr>
        <p:spPr>
          <a:xfrm>
            <a:off x="395536" y="4700993"/>
            <a:ext cx="4390159" cy="196208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r>
              <a:rPr lang="sv-SE" sz="825" dirty="0">
                <a:latin typeface="Calibri"/>
                <a:ea typeface="Calibri"/>
                <a:cs typeface="Calibri"/>
              </a:rPr>
              <a:t>Källa: Friskfaktorer som kan mätas och följas över tid, 2021. AV och MYNAK.  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D477EA8-6A08-F6BC-1B8D-8760F351DEC6}"/>
              </a:ext>
            </a:extLst>
          </p:cNvPr>
          <p:cNvSpPr txBox="1">
            <a:spLocks/>
          </p:cNvSpPr>
          <p:nvPr/>
        </p:nvSpPr>
        <p:spPr>
          <a:xfrm>
            <a:off x="1485900" y="205979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400" spc="-3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0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547565-DF75-4FE2-B534-779E094A3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r>
              <a:rPr lang="sv-SE" dirty="0"/>
              <a:t>Riskfaktorer inom arbetsmiljön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4A9F3A-1323-434C-9FA3-E396A6740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wrap="square" anchor="t">
            <a:normAutofit lnSpcReduction="10000"/>
          </a:bodyPr>
          <a:lstStyle/>
          <a:p>
            <a:r>
              <a:rPr lang="sv-SE" dirty="0"/>
              <a:t>Arbetskrav (kvantitativa samt känslomässiga)</a:t>
            </a:r>
          </a:p>
          <a:p>
            <a:r>
              <a:rPr lang="sv-SE" dirty="0"/>
              <a:t>Konflikt mellan arbete och privatliv</a:t>
            </a:r>
          </a:p>
          <a:p>
            <a:r>
              <a:rPr lang="sv-SE" dirty="0"/>
              <a:t>Tillit mellan ledning och medarbetare</a:t>
            </a:r>
          </a:p>
          <a:p>
            <a:r>
              <a:rPr lang="sv-SE" dirty="0"/>
              <a:t>Rättvisa och respekt</a:t>
            </a:r>
          </a:p>
          <a:p>
            <a:r>
              <a:rPr lang="sv-SE" dirty="0"/>
              <a:t>Destruktivt ledarskap</a:t>
            </a:r>
          </a:p>
          <a:p>
            <a:r>
              <a:rPr lang="sv-SE" dirty="0"/>
              <a:t>Låg kontroll i arbetet (inflytande och stimulans)</a:t>
            </a:r>
          </a:p>
          <a:p>
            <a:r>
              <a:rPr lang="sv-SE" dirty="0"/>
              <a:t>Hög arbetsbelastning</a:t>
            </a:r>
          </a:p>
          <a:p>
            <a:r>
              <a:rPr lang="sv-SE" dirty="0"/>
              <a:t>Lågt stöd </a:t>
            </a:r>
          </a:p>
          <a:p>
            <a:r>
              <a:rPr lang="sv-SE" dirty="0"/>
              <a:t>Mobbning/kränkande särbehandling </a:t>
            </a:r>
          </a:p>
          <a:p>
            <a:r>
              <a:rPr lang="sv-SE" dirty="0"/>
              <a:t>Rollkonflikter 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8586C-8966-4326-876A-57E9869A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69C70660-333D-4417-8C25-17E2CB1974B4}" type="datetime4">
              <a:rPr lang="sv-SE" smtClean="0"/>
              <a:pPr>
                <a:spcAft>
                  <a:spcPts val="450"/>
                </a:spcAft>
              </a:pPr>
              <a:t>11 september 2026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0B469-183D-487D-8EBB-FEACC60F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E4B570BB-7289-4069-9D4A-2FAE4107D42A}" type="slidenum">
              <a:rPr lang="sv-SE" smtClean="0"/>
              <a:pPr>
                <a:spcAft>
                  <a:spcPts val="450"/>
                </a:spcAft>
              </a:pPr>
              <a:t>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9967DA-C621-4A4F-814E-F165A3226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r>
              <a:rPr lang="sv-SE" dirty="0"/>
              <a:t>Lydia Kwak och Christina Björklund 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9197965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" id="{8BE9F6FC-E111-4322-95E6-A2D0E6FFC4EB}" vid="{89A4A855-126C-4CAC-9526-A95A6AA35F8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1ba7e5491846bba44b7184d586d4c8ef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0f473e2ddd19dd1b49b0db32a06ee5a2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F79469-2F05-42F0-ADD1-5263841AE7B9}">
  <ds:schemaRefs>
    <ds:schemaRef ds:uri="http://schemas.microsoft.com/office/2006/documentManagement/types"/>
    <ds:schemaRef ds:uri="http://purl.org/dc/dcmitype/"/>
    <ds:schemaRef ds:uri="6843b716-3f6d-4983-a753-faa1afd2f446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2DCB20B-1244-4220-BD53-3EF2002335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B9E19F-0960-449D-AAB5-C6ACD66CBA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224</TotalTime>
  <Words>617</Words>
  <Application>Microsoft Office PowerPoint</Application>
  <PresentationFormat>Bildspel på skärmen (16:9)</PresentationFormat>
  <Paragraphs>114</Paragraphs>
  <Slides>17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4" baseType="lpstr">
      <vt:lpstr>Arial</vt:lpstr>
      <vt:lpstr>Calibri</vt:lpstr>
      <vt:lpstr>DM Sans</vt:lpstr>
      <vt:lpstr>DM Sans Medium</vt:lpstr>
      <vt:lpstr>Times</vt:lpstr>
      <vt:lpstr>Wingdings</vt:lpstr>
      <vt:lpstr>16_9_powerpointmall_ki_plommon_SVE</vt:lpstr>
      <vt:lpstr>Rekommendation 2</vt:lpstr>
      <vt:lpstr>Kunskap i relationen arbetsförhållande och psykisk ohälsa</vt:lpstr>
      <vt:lpstr>Kunskaper för att skydda och främja</vt:lpstr>
      <vt:lpstr>Stöd i utbildningsinsatser - relationen arbetsförhållanden och psykisk ohälsa </vt:lpstr>
      <vt:lpstr>Medarbetares roll i hälsofrämjande arbetsmiljö</vt:lpstr>
      <vt:lpstr>Arbetsmiljöns påverkan på psykisk hälsa</vt:lpstr>
      <vt:lpstr>Organisationsfaktorer bakom låg sjukfrånvaro</vt:lpstr>
      <vt:lpstr>Främjande faktorer för psykisk hälsa  </vt:lpstr>
      <vt:lpstr>Riskfaktorer inom arbetsmiljön</vt:lpstr>
      <vt:lpstr>PowerPoint-presentation</vt:lpstr>
      <vt:lpstr>Att upptäcka att någon mår dåligt  </vt:lpstr>
      <vt:lpstr>Forskning har visat att……</vt:lpstr>
      <vt:lpstr>Hur visar vi hur vi mår?</vt:lpstr>
      <vt:lpstr>Tidiga signaler på psykisk ohälsa </vt:lpstr>
      <vt:lpstr>Sena signaler på psykisk ohälsa </vt:lpstr>
      <vt:lpstr>PowerPoint-presentation</vt:lpstr>
      <vt:lpstr>Att ta med sig…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Rödlund</dc:creator>
  <cp:lastModifiedBy>Andreas Rödlund</cp:lastModifiedBy>
  <cp:revision>14</cp:revision>
  <cp:lastPrinted>2005-09-23T14:22:03Z</cp:lastPrinted>
  <dcterms:created xsi:type="dcterms:W3CDTF">2026-06-24T08:31:47Z</dcterms:created>
  <dcterms:modified xsi:type="dcterms:W3CDTF">2026-09-11T13:23:41Z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