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63" r:id="rId5"/>
    <p:sldId id="1024" r:id="rId6"/>
    <p:sldId id="264" r:id="rId7"/>
    <p:sldId id="711" r:id="rId8"/>
    <p:sldId id="1007" r:id="rId9"/>
    <p:sldId id="1022" r:id="rId10"/>
    <p:sldId id="297" r:id="rId11"/>
    <p:sldId id="1002" r:id="rId12"/>
    <p:sldId id="908" r:id="rId13"/>
    <p:sldId id="1025" r:id="rId14"/>
    <p:sldId id="985" r:id="rId15"/>
    <p:sldId id="421" r:id="rId16"/>
    <p:sldId id="1008" r:id="rId17"/>
  </p:sldIdLst>
  <p:sldSz cx="9144000" cy="5143500" type="screen16x9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2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4F4"/>
    <a:srgbClr val="C7ECDC"/>
    <a:srgbClr val="4F0433"/>
    <a:srgbClr val="CCEBED"/>
    <a:srgbClr val="FFDDD6"/>
    <a:srgbClr val="666666"/>
    <a:srgbClr val="DDDEE0"/>
    <a:srgbClr val="FF876F"/>
    <a:srgbClr val="FFE7C2"/>
    <a:srgbClr val="FFC6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4" autoAdjust="0"/>
    <p:restoredTop sz="84654" autoAdjust="0"/>
  </p:normalViewPr>
  <p:slideViewPr>
    <p:cSldViewPr>
      <p:cViewPr varScale="1">
        <p:scale>
          <a:sx n="92" d="100"/>
          <a:sy n="92" d="100"/>
        </p:scale>
        <p:origin x="1205" y="72"/>
      </p:cViewPr>
      <p:guideLst>
        <p:guide orient="horz" pos="622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18" d="100"/>
          <a:sy n="118" d="100"/>
        </p:scale>
        <p:origin x="500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E1B33B-F5B7-4BD8-B14C-111F940381FE}" type="doc">
      <dgm:prSet loTypeId="urn:microsoft.com/office/officeart/2005/8/layout/vList4" loCatId="list" qsTypeId="urn:microsoft.com/office/officeart/2005/8/quickstyle/simple2" qsCatId="simple" csTypeId="urn:microsoft.com/office/officeart/2005/8/colors/accent5_1" csCatId="accent5" phldr="1"/>
      <dgm:spPr/>
      <dgm:t>
        <a:bodyPr/>
        <a:lstStyle/>
        <a:p>
          <a:endParaRPr lang="sv-SE"/>
        </a:p>
      </dgm:t>
    </dgm:pt>
    <dgm:pt modelId="{46789248-932E-4F57-BA6D-A172B133C840}">
      <dgm:prSet phldrT="[Text]"/>
      <dgm:spPr/>
      <dgm:t>
        <a:bodyPr/>
        <a:lstStyle/>
        <a:p>
          <a:r>
            <a:rPr lang="sv-SE" b="0" i="0" dirty="0"/>
            <a:t>Utformning, förankring och implementering av arbetsmiljödokument, rutiner och mål för arbetsmiljöarbetet</a:t>
          </a:r>
          <a:endParaRPr lang="sv-SE" dirty="0"/>
        </a:p>
      </dgm:t>
    </dgm:pt>
    <dgm:pt modelId="{9268A1A6-271B-4937-AB77-FE9329CBB3A6}" type="parTrans" cxnId="{038D015A-544A-4072-A1DA-C249796156F1}">
      <dgm:prSet/>
      <dgm:spPr/>
      <dgm:t>
        <a:bodyPr/>
        <a:lstStyle/>
        <a:p>
          <a:endParaRPr lang="sv-SE"/>
        </a:p>
      </dgm:t>
    </dgm:pt>
    <dgm:pt modelId="{8202D879-1F0D-4927-8473-44B79BD6DED2}" type="sibTrans" cxnId="{038D015A-544A-4072-A1DA-C249796156F1}">
      <dgm:prSet/>
      <dgm:spPr/>
      <dgm:t>
        <a:bodyPr/>
        <a:lstStyle/>
        <a:p>
          <a:endParaRPr lang="sv-SE"/>
        </a:p>
      </dgm:t>
    </dgm:pt>
    <dgm:pt modelId="{89419F28-47B5-4C9A-8179-B503B45666BF}">
      <dgm:prSet phldrT="[Text]"/>
      <dgm:spPr/>
      <dgm:t>
        <a:bodyPr/>
        <a:lstStyle/>
        <a:p>
          <a:r>
            <a:rPr lang="sv-SE" dirty="0"/>
            <a:t>Kunskap genom chefsleden om relationen mellan arbetsförhållanden och psykisk ohälsa</a:t>
          </a:r>
        </a:p>
      </dgm:t>
    </dgm:pt>
    <dgm:pt modelId="{C33A88EC-70E5-4A70-977C-6F0A9684A061}" type="parTrans" cxnId="{ACA45CA3-5F21-468D-B62B-F33704C0CD44}">
      <dgm:prSet/>
      <dgm:spPr/>
      <dgm:t>
        <a:bodyPr/>
        <a:lstStyle/>
        <a:p>
          <a:endParaRPr lang="sv-SE"/>
        </a:p>
      </dgm:t>
    </dgm:pt>
    <dgm:pt modelId="{E697C786-6BCB-4C4D-A630-BA840FEA214C}" type="sibTrans" cxnId="{ACA45CA3-5F21-468D-B62B-F33704C0CD44}">
      <dgm:prSet/>
      <dgm:spPr/>
      <dgm:t>
        <a:bodyPr/>
        <a:lstStyle/>
        <a:p>
          <a:endParaRPr lang="sv-SE"/>
        </a:p>
      </dgm:t>
    </dgm:pt>
    <dgm:pt modelId="{2292432E-2357-45DA-85C2-5BDCA40F9452}">
      <dgm:prSet phldrT="[Text]"/>
      <dgm:spPr/>
      <dgm:t>
        <a:bodyPr/>
        <a:lstStyle/>
        <a:p>
          <a:r>
            <a:rPr lang="sv-SE" b="0" i="0" dirty="0"/>
            <a:t>Kartläggning, återkoppling, och åtgärder inom den organisatoriska och sociala arbetsmiljön</a:t>
          </a:r>
          <a:endParaRPr lang="sv-SE" dirty="0"/>
        </a:p>
      </dgm:t>
    </dgm:pt>
    <dgm:pt modelId="{A53F0F36-0311-442E-9B97-404EA5E4868E}" type="parTrans" cxnId="{EC9370F0-56A3-474F-A80B-D72E9BE4107F}">
      <dgm:prSet/>
      <dgm:spPr/>
      <dgm:t>
        <a:bodyPr/>
        <a:lstStyle/>
        <a:p>
          <a:endParaRPr lang="sv-SE"/>
        </a:p>
      </dgm:t>
    </dgm:pt>
    <dgm:pt modelId="{8B7FFD3B-7F87-400C-B647-A2F55134C2A5}" type="sibTrans" cxnId="{EC9370F0-56A3-474F-A80B-D72E9BE4107F}">
      <dgm:prSet/>
      <dgm:spPr/>
      <dgm:t>
        <a:bodyPr/>
        <a:lstStyle/>
        <a:p>
          <a:endParaRPr lang="sv-SE"/>
        </a:p>
      </dgm:t>
    </dgm:pt>
    <dgm:pt modelId="{7AB064E5-7213-428E-AD4D-79329D2B98EA}" type="pres">
      <dgm:prSet presAssocID="{13E1B33B-F5B7-4BD8-B14C-111F940381FE}" presName="linear" presStyleCnt="0">
        <dgm:presLayoutVars>
          <dgm:dir/>
          <dgm:resizeHandles val="exact"/>
        </dgm:presLayoutVars>
      </dgm:prSet>
      <dgm:spPr/>
    </dgm:pt>
    <dgm:pt modelId="{6561A31A-E869-46A6-95BD-3005504C9C96}" type="pres">
      <dgm:prSet presAssocID="{46789248-932E-4F57-BA6D-A172B133C840}" presName="comp" presStyleCnt="0"/>
      <dgm:spPr/>
    </dgm:pt>
    <dgm:pt modelId="{9E91E0BD-2685-45A9-B23C-847EDC9A1F3F}" type="pres">
      <dgm:prSet presAssocID="{46789248-932E-4F57-BA6D-A172B133C840}" presName="box" presStyleLbl="node1" presStyleIdx="0" presStyleCnt="3" custLinFactNeighborX="-5485"/>
      <dgm:spPr/>
    </dgm:pt>
    <dgm:pt modelId="{134A2FD4-DC6B-4136-8345-44F97B98D550}" type="pres">
      <dgm:prSet presAssocID="{46789248-932E-4F57-BA6D-A172B133C840}" presName="img" presStyleLbl="fgImgPlac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19000" b="-19000"/>
          </a:stretch>
        </a:blipFill>
      </dgm:spPr>
      <dgm:extLst>
        <a:ext uri="{E40237B7-FDA0-4F09-8148-C483321AD2D9}">
          <dgm14:cNvPr xmlns:dgm14="http://schemas.microsoft.com/office/drawing/2010/diagram" id="0" name="" descr="Badge 1 with solid fill"/>
        </a:ext>
      </dgm:extLst>
    </dgm:pt>
    <dgm:pt modelId="{DA6D7D20-F89F-423C-B9BE-1F7578E406D0}" type="pres">
      <dgm:prSet presAssocID="{46789248-932E-4F57-BA6D-A172B133C840}" presName="text" presStyleLbl="node1" presStyleIdx="0" presStyleCnt="3">
        <dgm:presLayoutVars>
          <dgm:bulletEnabled val="1"/>
        </dgm:presLayoutVars>
      </dgm:prSet>
      <dgm:spPr/>
    </dgm:pt>
    <dgm:pt modelId="{A564A2E0-1386-4733-B7E9-9B7D714F4BBC}" type="pres">
      <dgm:prSet presAssocID="{8202D879-1F0D-4927-8473-44B79BD6DED2}" presName="spacer" presStyleCnt="0"/>
      <dgm:spPr/>
    </dgm:pt>
    <dgm:pt modelId="{7F38666E-6B43-4EBE-B4B2-5DADC6BCF129}" type="pres">
      <dgm:prSet presAssocID="{89419F28-47B5-4C9A-8179-B503B45666BF}" presName="comp" presStyleCnt="0"/>
      <dgm:spPr/>
    </dgm:pt>
    <dgm:pt modelId="{CD2FF735-315A-44C2-B9EA-DEEB697450EC}" type="pres">
      <dgm:prSet presAssocID="{89419F28-47B5-4C9A-8179-B503B45666BF}" presName="box" presStyleLbl="node1" presStyleIdx="1" presStyleCnt="3"/>
      <dgm:spPr/>
    </dgm:pt>
    <dgm:pt modelId="{A53FC3B6-FBC0-419E-9DC9-5F413A2DE79C}" type="pres">
      <dgm:prSet presAssocID="{89419F28-47B5-4C9A-8179-B503B45666BF}" presName="img" presStyleLbl="fgImgPlac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9000" b="-19000"/>
          </a:stretch>
        </a:blipFill>
      </dgm:spPr>
      <dgm:extLst>
        <a:ext uri="{E40237B7-FDA0-4F09-8148-C483321AD2D9}">
          <dgm14:cNvPr xmlns:dgm14="http://schemas.microsoft.com/office/drawing/2010/diagram" id="0" name="" descr="Badge with solid fill"/>
        </a:ext>
      </dgm:extLst>
    </dgm:pt>
    <dgm:pt modelId="{5F1F7185-6662-4283-8A33-AC7EABC2E055}" type="pres">
      <dgm:prSet presAssocID="{89419F28-47B5-4C9A-8179-B503B45666BF}" presName="text" presStyleLbl="node1" presStyleIdx="1" presStyleCnt="3">
        <dgm:presLayoutVars>
          <dgm:bulletEnabled val="1"/>
        </dgm:presLayoutVars>
      </dgm:prSet>
      <dgm:spPr/>
    </dgm:pt>
    <dgm:pt modelId="{F7A31A71-4108-4102-94B4-A14F3366FBA3}" type="pres">
      <dgm:prSet presAssocID="{E697C786-6BCB-4C4D-A630-BA840FEA214C}" presName="spacer" presStyleCnt="0"/>
      <dgm:spPr/>
    </dgm:pt>
    <dgm:pt modelId="{AA0EAF91-C15E-40F0-A698-CE1037C6AD21}" type="pres">
      <dgm:prSet presAssocID="{2292432E-2357-45DA-85C2-5BDCA40F9452}" presName="comp" presStyleCnt="0"/>
      <dgm:spPr/>
    </dgm:pt>
    <dgm:pt modelId="{617D8313-7F28-4A41-8834-4FDC571772FD}" type="pres">
      <dgm:prSet presAssocID="{2292432E-2357-45DA-85C2-5BDCA40F9452}" presName="box" presStyleLbl="node1" presStyleIdx="2" presStyleCnt="3"/>
      <dgm:spPr/>
    </dgm:pt>
    <dgm:pt modelId="{97B06382-3199-4EE5-A4E5-AB49F9094F98}" type="pres">
      <dgm:prSet presAssocID="{2292432E-2357-45DA-85C2-5BDCA40F9452}" presName="img" presStyleLbl="fgImgPlac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19000" b="-19000"/>
          </a:stretch>
        </a:blipFill>
      </dgm:spPr>
      <dgm:extLst>
        <a:ext uri="{E40237B7-FDA0-4F09-8148-C483321AD2D9}">
          <dgm14:cNvPr xmlns:dgm14="http://schemas.microsoft.com/office/drawing/2010/diagram" id="0" name="" descr="Badge 3 with solid fill"/>
        </a:ext>
      </dgm:extLst>
    </dgm:pt>
    <dgm:pt modelId="{412B4C9A-D353-4ED6-A733-F6B2F967E35B}" type="pres">
      <dgm:prSet presAssocID="{2292432E-2357-45DA-85C2-5BDCA40F9452}" presName="text" presStyleLbl="node1" presStyleIdx="2" presStyleCnt="3">
        <dgm:presLayoutVars>
          <dgm:bulletEnabled val="1"/>
        </dgm:presLayoutVars>
      </dgm:prSet>
      <dgm:spPr/>
    </dgm:pt>
  </dgm:ptLst>
  <dgm:cxnLst>
    <dgm:cxn modelId="{4C98FD07-330E-495E-AFC5-16D630CD744A}" type="presOf" srcId="{46789248-932E-4F57-BA6D-A172B133C840}" destId="{DA6D7D20-F89F-423C-B9BE-1F7578E406D0}" srcOrd="1" destOrd="0" presId="urn:microsoft.com/office/officeart/2005/8/layout/vList4"/>
    <dgm:cxn modelId="{C914393B-A330-43CC-B1A9-CA4DE4B6F47D}" type="presOf" srcId="{13E1B33B-F5B7-4BD8-B14C-111F940381FE}" destId="{7AB064E5-7213-428E-AD4D-79329D2B98EA}" srcOrd="0" destOrd="0" presId="urn:microsoft.com/office/officeart/2005/8/layout/vList4"/>
    <dgm:cxn modelId="{038D015A-544A-4072-A1DA-C249796156F1}" srcId="{13E1B33B-F5B7-4BD8-B14C-111F940381FE}" destId="{46789248-932E-4F57-BA6D-A172B133C840}" srcOrd="0" destOrd="0" parTransId="{9268A1A6-271B-4937-AB77-FE9329CBB3A6}" sibTransId="{8202D879-1F0D-4927-8473-44B79BD6DED2}"/>
    <dgm:cxn modelId="{EE3F7D98-17D1-4E45-9281-DA386D80E093}" type="presOf" srcId="{89419F28-47B5-4C9A-8179-B503B45666BF}" destId="{5F1F7185-6662-4283-8A33-AC7EABC2E055}" srcOrd="1" destOrd="0" presId="urn:microsoft.com/office/officeart/2005/8/layout/vList4"/>
    <dgm:cxn modelId="{ACA45CA3-5F21-468D-B62B-F33704C0CD44}" srcId="{13E1B33B-F5B7-4BD8-B14C-111F940381FE}" destId="{89419F28-47B5-4C9A-8179-B503B45666BF}" srcOrd="1" destOrd="0" parTransId="{C33A88EC-70E5-4A70-977C-6F0A9684A061}" sibTransId="{E697C786-6BCB-4C4D-A630-BA840FEA214C}"/>
    <dgm:cxn modelId="{1EE91CAF-8CDD-496A-AC81-8D01E843AE9A}" type="presOf" srcId="{89419F28-47B5-4C9A-8179-B503B45666BF}" destId="{CD2FF735-315A-44C2-B9EA-DEEB697450EC}" srcOrd="0" destOrd="0" presId="urn:microsoft.com/office/officeart/2005/8/layout/vList4"/>
    <dgm:cxn modelId="{F8B90FDF-03A8-4F12-B40A-F509AF93A4E1}" type="presOf" srcId="{46789248-932E-4F57-BA6D-A172B133C840}" destId="{9E91E0BD-2685-45A9-B23C-847EDC9A1F3F}" srcOrd="0" destOrd="0" presId="urn:microsoft.com/office/officeart/2005/8/layout/vList4"/>
    <dgm:cxn modelId="{E3C99FE4-EE67-493F-A9DF-92E9BD827558}" type="presOf" srcId="{2292432E-2357-45DA-85C2-5BDCA40F9452}" destId="{412B4C9A-D353-4ED6-A733-F6B2F967E35B}" srcOrd="1" destOrd="0" presId="urn:microsoft.com/office/officeart/2005/8/layout/vList4"/>
    <dgm:cxn modelId="{EC9370F0-56A3-474F-A80B-D72E9BE4107F}" srcId="{13E1B33B-F5B7-4BD8-B14C-111F940381FE}" destId="{2292432E-2357-45DA-85C2-5BDCA40F9452}" srcOrd="2" destOrd="0" parTransId="{A53F0F36-0311-442E-9B97-404EA5E4868E}" sibTransId="{8B7FFD3B-7F87-400C-B647-A2F55134C2A5}"/>
    <dgm:cxn modelId="{CD5219F7-7F42-4B32-BFBF-2C838A54641B}" type="presOf" srcId="{2292432E-2357-45DA-85C2-5BDCA40F9452}" destId="{617D8313-7F28-4A41-8834-4FDC571772FD}" srcOrd="0" destOrd="0" presId="urn:microsoft.com/office/officeart/2005/8/layout/vList4"/>
    <dgm:cxn modelId="{E5649E46-36FE-4BCA-BF26-EC35F5F81E52}" type="presParOf" srcId="{7AB064E5-7213-428E-AD4D-79329D2B98EA}" destId="{6561A31A-E869-46A6-95BD-3005504C9C96}" srcOrd="0" destOrd="0" presId="urn:microsoft.com/office/officeart/2005/8/layout/vList4"/>
    <dgm:cxn modelId="{F12D51BB-250A-4F9C-9E7F-322F2A9DE14A}" type="presParOf" srcId="{6561A31A-E869-46A6-95BD-3005504C9C96}" destId="{9E91E0BD-2685-45A9-B23C-847EDC9A1F3F}" srcOrd="0" destOrd="0" presId="urn:microsoft.com/office/officeart/2005/8/layout/vList4"/>
    <dgm:cxn modelId="{1586047F-37BD-4707-9CB2-241683BE3FE5}" type="presParOf" srcId="{6561A31A-E869-46A6-95BD-3005504C9C96}" destId="{134A2FD4-DC6B-4136-8345-44F97B98D550}" srcOrd="1" destOrd="0" presId="urn:microsoft.com/office/officeart/2005/8/layout/vList4"/>
    <dgm:cxn modelId="{3AD72FCE-BDE7-4DE9-ACAA-6C3AC450414D}" type="presParOf" srcId="{6561A31A-E869-46A6-95BD-3005504C9C96}" destId="{DA6D7D20-F89F-423C-B9BE-1F7578E406D0}" srcOrd="2" destOrd="0" presId="urn:microsoft.com/office/officeart/2005/8/layout/vList4"/>
    <dgm:cxn modelId="{F4358689-3128-4680-B650-48046D0AF62F}" type="presParOf" srcId="{7AB064E5-7213-428E-AD4D-79329D2B98EA}" destId="{A564A2E0-1386-4733-B7E9-9B7D714F4BBC}" srcOrd="1" destOrd="0" presId="urn:microsoft.com/office/officeart/2005/8/layout/vList4"/>
    <dgm:cxn modelId="{5B15ED7C-0D44-499E-A0EB-E7CF79631EB3}" type="presParOf" srcId="{7AB064E5-7213-428E-AD4D-79329D2B98EA}" destId="{7F38666E-6B43-4EBE-B4B2-5DADC6BCF129}" srcOrd="2" destOrd="0" presId="urn:microsoft.com/office/officeart/2005/8/layout/vList4"/>
    <dgm:cxn modelId="{13D6F102-5BE6-4CAD-9505-57D58DCE85A4}" type="presParOf" srcId="{7F38666E-6B43-4EBE-B4B2-5DADC6BCF129}" destId="{CD2FF735-315A-44C2-B9EA-DEEB697450EC}" srcOrd="0" destOrd="0" presId="urn:microsoft.com/office/officeart/2005/8/layout/vList4"/>
    <dgm:cxn modelId="{29CC00D9-74E0-40BE-9AA6-5535164DFC8C}" type="presParOf" srcId="{7F38666E-6B43-4EBE-B4B2-5DADC6BCF129}" destId="{A53FC3B6-FBC0-419E-9DC9-5F413A2DE79C}" srcOrd="1" destOrd="0" presId="urn:microsoft.com/office/officeart/2005/8/layout/vList4"/>
    <dgm:cxn modelId="{473B0015-B229-4065-AD0B-E4DBFCBD45AB}" type="presParOf" srcId="{7F38666E-6B43-4EBE-B4B2-5DADC6BCF129}" destId="{5F1F7185-6662-4283-8A33-AC7EABC2E055}" srcOrd="2" destOrd="0" presId="urn:microsoft.com/office/officeart/2005/8/layout/vList4"/>
    <dgm:cxn modelId="{FD619B80-9192-4ED6-8087-7F90F3F70D64}" type="presParOf" srcId="{7AB064E5-7213-428E-AD4D-79329D2B98EA}" destId="{F7A31A71-4108-4102-94B4-A14F3366FBA3}" srcOrd="3" destOrd="0" presId="urn:microsoft.com/office/officeart/2005/8/layout/vList4"/>
    <dgm:cxn modelId="{A9AF782F-2D23-4CE1-9DDD-286E7ED09C32}" type="presParOf" srcId="{7AB064E5-7213-428E-AD4D-79329D2B98EA}" destId="{AA0EAF91-C15E-40F0-A698-CE1037C6AD21}" srcOrd="4" destOrd="0" presId="urn:microsoft.com/office/officeart/2005/8/layout/vList4"/>
    <dgm:cxn modelId="{FCE81A09-CAA4-4A91-81BB-9E83679F0273}" type="presParOf" srcId="{AA0EAF91-C15E-40F0-A698-CE1037C6AD21}" destId="{617D8313-7F28-4A41-8834-4FDC571772FD}" srcOrd="0" destOrd="0" presId="urn:microsoft.com/office/officeart/2005/8/layout/vList4"/>
    <dgm:cxn modelId="{0F17E452-7BB9-4841-97D6-53B8EC0E4142}" type="presParOf" srcId="{AA0EAF91-C15E-40F0-A698-CE1037C6AD21}" destId="{97B06382-3199-4EE5-A4E5-AB49F9094F98}" srcOrd="1" destOrd="0" presId="urn:microsoft.com/office/officeart/2005/8/layout/vList4"/>
    <dgm:cxn modelId="{1B3B7CA7-A6CF-479F-8979-512F0FA88008}" type="presParOf" srcId="{AA0EAF91-C15E-40F0-A698-CE1037C6AD21}" destId="{412B4C9A-D353-4ED6-A733-F6B2F967E35B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91E0BD-2685-45A9-B23C-847EDC9A1F3F}">
      <dsp:nvSpPr>
        <dsp:cNvPr id="0" name=""/>
        <dsp:cNvSpPr/>
      </dsp:nvSpPr>
      <dsp:spPr>
        <a:xfrm>
          <a:off x="0" y="0"/>
          <a:ext cx="8208912" cy="92260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700" b="0" i="0" kern="1200" dirty="0"/>
            <a:t>Utformning, förankring och implementering av arbetsmiljödokument, rutiner och mål för arbetsmiljöarbetet</a:t>
          </a:r>
          <a:endParaRPr lang="sv-SE" sz="1700" kern="1200" dirty="0"/>
        </a:p>
      </dsp:txBody>
      <dsp:txXfrm>
        <a:off x="1734042" y="0"/>
        <a:ext cx="6474869" cy="922602"/>
      </dsp:txXfrm>
    </dsp:sp>
    <dsp:sp modelId="{134A2FD4-DC6B-4136-8345-44F97B98D550}">
      <dsp:nvSpPr>
        <dsp:cNvPr id="0" name=""/>
        <dsp:cNvSpPr/>
      </dsp:nvSpPr>
      <dsp:spPr>
        <a:xfrm>
          <a:off x="92260" y="92260"/>
          <a:ext cx="1641782" cy="73808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19000" b="-19000"/>
          </a:stretch>
        </a:blipFill>
        <a:ln w="381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D2FF735-315A-44C2-B9EA-DEEB697450EC}">
      <dsp:nvSpPr>
        <dsp:cNvPr id="0" name=""/>
        <dsp:cNvSpPr/>
      </dsp:nvSpPr>
      <dsp:spPr>
        <a:xfrm>
          <a:off x="0" y="1014862"/>
          <a:ext cx="8208912" cy="92260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700" kern="1200" dirty="0"/>
            <a:t>Kunskap genom chefsleden om relationen mellan arbetsförhållanden och psykisk ohälsa</a:t>
          </a:r>
        </a:p>
      </dsp:txBody>
      <dsp:txXfrm>
        <a:off x="1734042" y="1014862"/>
        <a:ext cx="6474869" cy="922602"/>
      </dsp:txXfrm>
    </dsp:sp>
    <dsp:sp modelId="{A53FC3B6-FBC0-419E-9DC9-5F413A2DE79C}">
      <dsp:nvSpPr>
        <dsp:cNvPr id="0" name=""/>
        <dsp:cNvSpPr/>
      </dsp:nvSpPr>
      <dsp:spPr>
        <a:xfrm>
          <a:off x="92260" y="1107122"/>
          <a:ext cx="1641782" cy="73808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9000" b="-19000"/>
          </a:stretch>
        </a:blipFill>
        <a:ln w="381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17D8313-7F28-4A41-8834-4FDC571772FD}">
      <dsp:nvSpPr>
        <dsp:cNvPr id="0" name=""/>
        <dsp:cNvSpPr/>
      </dsp:nvSpPr>
      <dsp:spPr>
        <a:xfrm>
          <a:off x="0" y="2029725"/>
          <a:ext cx="8208912" cy="92260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700" b="0" i="0" kern="1200" dirty="0"/>
            <a:t>Kartläggning, återkoppling, och åtgärder inom den organisatoriska och sociala arbetsmiljön</a:t>
          </a:r>
          <a:endParaRPr lang="sv-SE" sz="1700" kern="1200" dirty="0"/>
        </a:p>
      </dsp:txBody>
      <dsp:txXfrm>
        <a:off x="1734042" y="2029725"/>
        <a:ext cx="6474869" cy="922602"/>
      </dsp:txXfrm>
    </dsp:sp>
    <dsp:sp modelId="{97B06382-3199-4EE5-A4E5-AB49F9094F98}">
      <dsp:nvSpPr>
        <dsp:cNvPr id="0" name=""/>
        <dsp:cNvSpPr/>
      </dsp:nvSpPr>
      <dsp:spPr>
        <a:xfrm>
          <a:off x="92260" y="2121985"/>
          <a:ext cx="1641782" cy="73808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19000" b="-19000"/>
          </a:stretch>
        </a:blipFill>
        <a:ln w="381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6818A54A-96AB-47F2-9FE3-5AA7C5EE68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77C3AE1-DBA2-4DA9-A7CE-D2A621C810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5F06C-14D9-45DF-81A5-F25F8ECA9886}" type="datetimeFigureOut">
              <a:rPr lang="sv-SE" smtClean="0"/>
              <a:t>2026-09-11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FB76FC6-F54A-4120-9B8F-E28E2A08E52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D9B89EF-3F47-4486-BAA9-AF9A8BE096D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7CC5D8-C806-4BBF-A442-91371CDD1B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2378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DM Sans" pitchFamily="2" charset="0"/>
              </a:defRPr>
            </a:lvl1pPr>
          </a:lstStyle>
          <a:p>
            <a:endParaRPr lang="sv-SE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DM Sans" pitchFamily="2" charset="0"/>
              </a:defRPr>
            </a:lvl1pPr>
          </a:lstStyle>
          <a:p>
            <a:endParaRPr lang="sv-SE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latin typeface="DM Sans" pitchFamily="2" charset="0"/>
              </a:defRPr>
            </a:lvl1pPr>
          </a:lstStyle>
          <a:p>
            <a:endParaRPr lang="sv-S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DM Sans" pitchFamily="2" charset="0"/>
              </a:defRPr>
            </a:lvl1pPr>
          </a:lstStyle>
          <a:p>
            <a:fld id="{E4F6DBA7-38D3-4FF9-B176-AA5B07999DD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39290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DM Sans" pitchFamily="2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DM Sans" pitchFamily="2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DM Sans" pitchFamily="2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DM Sans" pitchFamily="2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DM San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7844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0499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84D9E8-22BF-4A1B-BC56-31CFB6FFBE7F}" type="slidenum">
              <a:rPr lang="sv-SE" smtClean="0"/>
              <a:pPr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947740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1063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61706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CA618-BBF1-EA4E-ACAC-8EA5B31A1364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61691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0033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tart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5C58A32B-CE37-00A7-BB2A-05D502F739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181478" y="262850"/>
            <a:ext cx="1691680" cy="704867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45332"/>
            <a:ext cx="7772400" cy="857250"/>
          </a:xfrm>
        </p:spPr>
        <p:txBody>
          <a:bodyPr anchor="ctr"/>
          <a:lstStyle>
            <a:lvl1pPr>
              <a:defRPr sz="3200" kern="1200" spc="-8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553444"/>
            <a:ext cx="7772400" cy="1314450"/>
          </a:xfrm>
        </p:spPr>
        <p:txBody>
          <a:bodyPr/>
          <a:lstStyle>
            <a:lvl1pPr marL="0" indent="0">
              <a:buFont typeface="Wingdings" charset="2"/>
              <a:buNone/>
              <a:defRPr sz="1800" spc="-2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sv-SE" noProof="0"/>
              <a:t>Klicka här för att ändra mall för underrubrikformat</a:t>
            </a:r>
            <a:endParaRPr lang="sv-SE" noProof="0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ande 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Logotyp Karolinska Institutet.">
            <a:extLst>
              <a:ext uri="{FF2B5EF4-FFF2-40B4-BE49-F238E27FC236}">
                <a16:creationId xmlns:a16="http://schemas.microsoft.com/office/drawing/2014/main" id="{7AC1AD67-1AF6-B109-ABEC-31FF3DEF09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96951" y="1915479"/>
            <a:ext cx="3150096" cy="131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946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ande bild med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1A2DD4E6-57FC-99BA-083F-4F5711AA37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96951" y="1915479"/>
            <a:ext cx="3150096" cy="1312540"/>
          </a:xfrm>
          <a:prstGeom prst="rect">
            <a:avLst/>
          </a:prstGeom>
        </p:spPr>
      </p:pic>
      <p:sp>
        <p:nvSpPr>
          <p:cNvPr id="3" name="Platshållare för text 9">
            <a:extLst>
              <a:ext uri="{FF2B5EF4-FFF2-40B4-BE49-F238E27FC236}">
                <a16:creationId xmlns:a16="http://schemas.microsoft.com/office/drawing/2014/main" id="{28D153B6-736E-604E-CC38-30ABDB6346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5971" y="4299942"/>
            <a:ext cx="8564501" cy="578499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043686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C70660-333D-4417-8C25-17E2CB1974B4}" type="datetime4">
              <a:rPr lang="sv-SE"/>
              <a:pPr/>
              <a:t>11 september 2026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Namn Efternamn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570BB-7289-4069-9D4A-2FAE4107D42A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19095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95288" y="1626393"/>
            <a:ext cx="5148263" cy="29607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C49EC-2C45-4A9C-9B4D-5679D868E868}" type="datetime1">
              <a:rPr lang="sv-SE" smtClean="0"/>
              <a:t>2026-09-11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Namn Efternamn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0AB2E-E277-461E-8988-685C4B2FC3A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bild 6"/>
          <p:cNvSpPr>
            <a:spLocks noGrp="1"/>
          </p:cNvSpPr>
          <p:nvPr>
            <p:ph type="pic" sz="quarter" idx="13"/>
          </p:nvPr>
        </p:nvSpPr>
        <p:spPr>
          <a:xfrm>
            <a:off x="5759326" y="1221601"/>
            <a:ext cx="3205163" cy="3365561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>
          <a:xfrm>
            <a:off x="395288" y="762001"/>
            <a:ext cx="5148262" cy="8643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5" hasCustomPrompt="1"/>
          </p:nvPr>
        </p:nvSpPr>
        <p:spPr>
          <a:xfrm>
            <a:off x="5974977" y="4533156"/>
            <a:ext cx="2989263" cy="198834"/>
          </a:xfrm>
        </p:spPr>
        <p:txBody>
          <a:bodyPr anchor="b" anchorCtr="0">
            <a:normAutofit/>
          </a:bodyPr>
          <a:lstStyle>
            <a:lvl1pPr marL="0" indent="0" algn="r">
              <a:buNone/>
              <a:defRPr sz="525"/>
            </a:lvl1pPr>
          </a:lstStyle>
          <a:p>
            <a:pPr lvl="0"/>
            <a:r>
              <a:rPr lang="sv-SE" dirty="0"/>
              <a:t>Plats för fotografi bildhänvisning</a:t>
            </a:r>
          </a:p>
        </p:txBody>
      </p:sp>
    </p:spTree>
    <p:extLst>
      <p:ext uri="{BB962C8B-B14F-4D97-AF65-F5344CB8AC3E}">
        <p14:creationId xmlns:p14="http://schemas.microsoft.com/office/powerpoint/2010/main" val="42196853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unktlista_vå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701592" y="959099"/>
            <a:ext cx="7726386" cy="539493"/>
          </a:xfrm>
          <a:prstGeom prst="rect">
            <a:avLst/>
          </a:prstGeom>
        </p:spPr>
        <p:txBody>
          <a:bodyPr/>
          <a:lstStyle>
            <a:lvl1pPr>
              <a:defRPr sz="330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3" name="Platshållare för text 12"/>
          <p:cNvSpPr>
            <a:spLocks noGrp="1"/>
          </p:cNvSpPr>
          <p:nvPr>
            <p:ph type="body" sz="quarter" idx="10"/>
          </p:nvPr>
        </p:nvSpPr>
        <p:spPr>
          <a:xfrm>
            <a:off x="701676" y="1658441"/>
            <a:ext cx="7726363" cy="2917132"/>
          </a:xfrm>
          <a:prstGeom prst="rect">
            <a:avLst/>
          </a:prstGeom>
        </p:spPr>
        <p:txBody>
          <a:bodyPr>
            <a:normAutofit/>
          </a:bodyPr>
          <a:lstStyle>
            <a:lvl1pPr marL="162000" indent="-148500">
              <a:lnSpc>
                <a:spcPts val="2250"/>
              </a:lnSpc>
              <a:defRPr sz="165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7589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B90590F-2506-2644-9F51-581E0E5EF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1C72F-53F5-F343-B0BD-738467069B1D}" type="datetimeFigureOut">
              <a:rPr lang="sv-SE" smtClean="0"/>
              <a:t>2026-09-11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4D72423-8473-6646-89BB-094414E1F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5D19253-137D-D941-B393-8AFE3A097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3F0CC-700B-ED46-AB1F-13C2CD1FAC07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7">
            <a:extLst>
              <a:ext uri="{FF2B5EF4-FFF2-40B4-BE49-F238E27FC236}">
                <a16:creationId xmlns:a16="http://schemas.microsoft.com/office/drawing/2014/main" id="{D5D9E7DA-81BA-6A42-BD3A-AC57874C9E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7635" y="1905433"/>
            <a:ext cx="6030393" cy="25617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181"/>
              </a:lnSpc>
              <a:buClr>
                <a:schemeClr val="accent2"/>
              </a:buClr>
              <a:buFont typeface="Arial" panose="020B0604020202020204" pitchFamily="34" charset="0"/>
              <a:buNone/>
              <a:tabLst/>
              <a:defRPr sz="1013"/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sv-SE"/>
              <a:t>Text in här</a:t>
            </a:r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872EF5D0-C33C-3845-8F92-F3DF0480D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7435" y="1418089"/>
            <a:ext cx="5980592" cy="487343"/>
          </a:xfrm>
        </p:spPr>
        <p:txBody>
          <a:bodyPr anchor="t" anchorCtr="0"/>
          <a:lstStyle>
            <a:lvl1pPr>
              <a:lnSpc>
                <a:spcPts val="2138"/>
              </a:lnSpc>
              <a:defRPr b="1"/>
            </a:lvl1pPr>
          </a:lstStyle>
          <a:p>
            <a:r>
              <a:rPr lang="sv-SE"/>
              <a:t>Rubrik in här</a:t>
            </a:r>
          </a:p>
        </p:txBody>
      </p:sp>
    </p:spTree>
    <p:extLst>
      <p:ext uri="{BB962C8B-B14F-4D97-AF65-F5344CB8AC3E}">
        <p14:creationId xmlns:p14="http://schemas.microsoft.com/office/powerpoint/2010/main" val="3790673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line + 1 content and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6C309769-9796-3F4C-16EC-30D95F7272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2002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0AA63C4E-0A70-530E-97DF-2D2B5352F878}"/>
              </a:ext>
            </a:extLst>
          </p:cNvPr>
          <p:cNvSpPr>
            <a:spLocks noGrp="1" noChangeArrowheads="1"/>
          </p:cNvSpPr>
          <p:nvPr>
            <p:ph idx="15"/>
          </p:nvPr>
        </p:nvSpPr>
        <p:spPr bwMode="auto">
          <a:xfrm>
            <a:off x="252002" y="1402829"/>
            <a:ext cx="4170039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32F5674-CEDF-3242-F062-BFE26C95349A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714005" y="1404632"/>
            <a:ext cx="4170040" cy="3188389"/>
          </a:xfrm>
        </p:spPr>
        <p:txBody>
          <a:bodyPr/>
          <a:lstStyle>
            <a:lvl1pPr marL="0" indent="0">
              <a:buNone/>
              <a:defRPr sz="1050"/>
            </a:lvl1pPr>
          </a:lstStyle>
          <a:p>
            <a:pPr lvl="0"/>
            <a:r>
              <a:rPr lang="en-US"/>
              <a:t>Click the first or second icon in the second row of icons to insert an image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251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line + 2 images m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52000" y="339502"/>
            <a:ext cx="8632800" cy="85725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5"/>
          </p:nvPr>
        </p:nvSpPr>
        <p:spPr>
          <a:xfrm>
            <a:off x="252002" y="4016873"/>
            <a:ext cx="4170039" cy="576000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Platshållare för text 9"/>
          <p:cNvSpPr>
            <a:spLocks noGrp="1"/>
          </p:cNvSpPr>
          <p:nvPr>
            <p:ph type="body" sz="quarter" idx="16"/>
          </p:nvPr>
        </p:nvSpPr>
        <p:spPr>
          <a:xfrm>
            <a:off x="4714763" y="4018199"/>
            <a:ext cx="4170039" cy="574675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BA1DA48D-062A-3C0F-2375-4EA717C42C5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52000" y="1404001"/>
            <a:ext cx="4170038" cy="2520145"/>
          </a:xfrm>
        </p:spPr>
        <p:txBody>
          <a:bodyPr/>
          <a:lstStyle>
            <a:lvl1pPr marL="0" indent="0">
              <a:buNone/>
              <a:defRPr sz="1050"/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u="none" strike="noStrike" baseline="0">
                <a:solidFill>
                  <a:srgbClr val="000000"/>
                </a:solidFill>
                <a:latin typeface="DM Sans" pitchFamily="2" charset="0"/>
              </a:rPr>
              <a:t>Click the first or second icon in the second row of icons to insert an image</a:t>
            </a:r>
            <a:endParaRPr lang="en-GB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33CB555F-D425-F70E-7236-981C45B2BAFA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714760" y="1408961"/>
            <a:ext cx="4170040" cy="2520000"/>
          </a:xfrm>
        </p:spPr>
        <p:txBody>
          <a:bodyPr/>
          <a:lstStyle>
            <a:lvl1pPr marL="0" indent="0">
              <a:buNone/>
              <a:defRPr sz="1050"/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u="none" strike="noStrike" baseline="0">
                <a:solidFill>
                  <a:srgbClr val="000000"/>
                </a:solidFill>
                <a:latin typeface="DM Sans" pitchFamily="2" charset="0"/>
              </a:rPr>
              <a:t>Click the first or second icon in the second row of icons to insert an image</a:t>
            </a:r>
            <a:endParaRPr lang="en-GB" b="0" i="0" u="none" strike="noStrike" baseline="0">
              <a:solidFill>
                <a:srgbClr val="000000"/>
              </a:solidFill>
              <a:latin typeface="DM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268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vsnittsbild">
    <p:bg>
      <p:bgPr>
        <a:solidFill>
          <a:srgbClr val="ED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45332"/>
            <a:ext cx="7772400" cy="857250"/>
          </a:xfrm>
        </p:spPr>
        <p:txBody>
          <a:bodyPr anchor="ctr"/>
          <a:lstStyle>
            <a:lvl1pPr>
              <a:defRPr sz="3200" spc="-5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553444"/>
            <a:ext cx="7772400" cy="1314450"/>
          </a:xfrm>
        </p:spPr>
        <p:txBody>
          <a:bodyPr/>
          <a:lstStyle>
            <a:lvl1pPr marL="0" indent="0">
              <a:buFont typeface="Wingdings" charset="2"/>
              <a:buNone/>
              <a:defRPr sz="1800" spc="-2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sv-SE" noProof="0"/>
              <a:t>Klicka här för att ändra mall för underrubrikformat</a:t>
            </a:r>
            <a:endParaRPr lang="sv-SE" noProof="0" dirty="0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F448F18E-72E2-391B-2BBC-CE5C1B8B4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3447" y="5350510"/>
            <a:ext cx="1905000" cy="171450"/>
          </a:xfrm>
        </p:spPr>
        <p:txBody>
          <a:bodyPr/>
          <a:lstStyle>
            <a:lvl1pPr>
              <a:defRPr/>
            </a:lvl1pPr>
          </a:lstStyle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3" name="Platshållare för bildnummer 5">
            <a:extLst>
              <a:ext uri="{FF2B5EF4-FFF2-40B4-BE49-F238E27FC236}">
                <a16:creationId xmlns:a16="http://schemas.microsoft.com/office/drawing/2014/main" id="{43669FA8-F875-EFA7-FE7C-4B7A755AF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9847" y="5350510"/>
            <a:ext cx="685800" cy="171450"/>
          </a:xfrm>
        </p:spPr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4" name="Platshållare för sidfot 2">
            <a:extLst>
              <a:ext uri="{FF2B5EF4-FFF2-40B4-BE49-F238E27FC236}">
                <a16:creationId xmlns:a16="http://schemas.microsoft.com/office/drawing/2014/main" id="{77E525B5-A43A-9328-3BCE-50CAE2423D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5352628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1633792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56774" y="1402829"/>
            <a:ext cx="8631243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C0052E4-0E9E-8325-19CB-BBCC5D2E07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3512632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+ 2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ED75CC17-B226-9EC7-7062-ECD0FA0657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B73CEA02-8FD8-B27D-7351-D598B5116632}"/>
              </a:ext>
            </a:extLst>
          </p:cNvPr>
          <p:cNvSpPr>
            <a:spLocks noGrp="1" noChangeArrowheads="1"/>
          </p:cNvSpPr>
          <p:nvPr>
            <p:ph idx="13"/>
          </p:nvPr>
        </p:nvSpPr>
        <p:spPr bwMode="auto">
          <a:xfrm>
            <a:off x="256774" y="1402829"/>
            <a:ext cx="4170039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711200" y="1403857"/>
            <a:ext cx="4170040" cy="31891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B84996-FDAD-4A7F-89D4-758A2E9C5C80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C98C6-00F0-4387-A9BA-FB521E0564CA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9FC8EC8-4D47-54A6-CB4F-7C72516F63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2168485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2E2751E-29B4-AE75-0730-6CFFB5936B8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0" y="0"/>
            <a:ext cx="9144000" cy="514350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DD1BCA6E-C8FD-891D-4F83-66CC4277CA7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" y="5424636"/>
            <a:ext cx="107504" cy="171450"/>
          </a:xfrm>
        </p:spPr>
        <p:txBody>
          <a:bodyPr/>
          <a:lstStyle>
            <a:lvl1pPr>
              <a:defRPr sz="100"/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8" name="Platshållare för datum 7">
            <a:extLst>
              <a:ext uri="{FF2B5EF4-FFF2-40B4-BE49-F238E27FC236}">
                <a16:creationId xmlns:a16="http://schemas.microsoft.com/office/drawing/2014/main" id="{AA906207-79B5-98E0-34C3-171784B570D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7581" y="5213161"/>
            <a:ext cx="94998" cy="171450"/>
          </a:xfrm>
        </p:spPr>
        <p:txBody>
          <a:bodyPr/>
          <a:lstStyle>
            <a:lvl1pPr>
              <a:defRPr sz="100"/>
            </a:lvl1pPr>
          </a:lstStyle>
          <a:p>
            <a:fld id="{3D94F107-FCCF-4D7C-8F71-E821E5DA5282}" type="datetime4">
              <a:rPr lang="sv-SE" smtClean="0"/>
              <a:t>11 september 2026</a:t>
            </a:fld>
            <a:endParaRPr lang="sv-SE" dirty="0"/>
          </a:p>
        </p:txBody>
      </p:sp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5358C040-7B29-520B-66D6-03AF9B5F547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463981" y="5213161"/>
            <a:ext cx="45719" cy="171450"/>
          </a:xfrm>
        </p:spPr>
        <p:txBody>
          <a:bodyPr/>
          <a:lstStyle>
            <a:lvl1pPr>
              <a:defRPr sz="100"/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20383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1 innehåll och 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6C309769-9796-3F4C-16EC-30D95F7272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0AA63C4E-0A70-530E-97DF-2D2B5352F878}"/>
              </a:ext>
            </a:extLst>
          </p:cNvPr>
          <p:cNvSpPr>
            <a:spLocks noGrp="1" noChangeArrowheads="1"/>
          </p:cNvSpPr>
          <p:nvPr>
            <p:ph idx="15"/>
          </p:nvPr>
        </p:nvSpPr>
        <p:spPr bwMode="auto">
          <a:xfrm>
            <a:off x="256774" y="1402829"/>
            <a:ext cx="4170039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E5A0135-F7D5-EC17-C577-4234FB38314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711200" y="1404631"/>
            <a:ext cx="4170040" cy="318838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b="0" i="0" u="none" strike="noStrike" baseline="0" dirty="0">
                <a:solidFill>
                  <a:srgbClr val="000000"/>
                </a:solidFill>
                <a:latin typeface="DM Sans" pitchFamily="2" charset="0"/>
              </a:rPr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570BB-7289-4069-9D4A-2FAE4107D42A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C85695-0C9C-45E7-AAF3-3B0DE890CA1A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5" name="Platshållare för sidfot 2">
            <a:extLst>
              <a:ext uri="{FF2B5EF4-FFF2-40B4-BE49-F238E27FC236}">
                <a16:creationId xmlns:a16="http://schemas.microsoft.com/office/drawing/2014/main" id="{E8517693-CAE0-9BF0-7593-0CB94A2A66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8272384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6AB09F81-3DF8-1100-91E4-2C19199093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C02F024F-96B7-5411-16AF-D7BE9A4ACEA3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55971" y="1401312"/>
            <a:ext cx="4170038" cy="3193712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A96EA6F-41F1-0969-DF45-AEBBDEDF0D9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711200" y="1404631"/>
            <a:ext cx="4170040" cy="31883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F31A13-B82C-43A3-AC35-E621AAB6303F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E6EECC-44D8-4442-87AA-D47F74CC81A2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5612D6F-3804-38DD-6683-580ADB73A8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3657994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2 bilder m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C4794E74-271C-9E5F-FE9E-7420C39ABEC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55971" y="1401312"/>
            <a:ext cx="4170038" cy="2520145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5"/>
          </p:nvPr>
        </p:nvSpPr>
        <p:spPr>
          <a:xfrm>
            <a:off x="255971" y="4016459"/>
            <a:ext cx="4170039" cy="578499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6F7332DF-CAE5-41F2-AEFA-52F537B3AA49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711199" y="1404632"/>
            <a:ext cx="4170040" cy="2516826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11" name="Platshållare för text 9"/>
          <p:cNvSpPr>
            <a:spLocks noGrp="1"/>
          </p:cNvSpPr>
          <p:nvPr>
            <p:ph type="body" sz="quarter" idx="16"/>
          </p:nvPr>
        </p:nvSpPr>
        <p:spPr>
          <a:xfrm>
            <a:off x="4711200" y="4016459"/>
            <a:ext cx="4170039" cy="574675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A42D-8DCB-48D7-8A43-9E29A5D3CC0A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723E-5A40-4F9A-B83B-0F0B7FEF2706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sidfot 2">
            <a:extLst>
              <a:ext uri="{FF2B5EF4-FFF2-40B4-BE49-F238E27FC236}">
                <a16:creationId xmlns:a16="http://schemas.microsoft.com/office/drawing/2014/main" id="{8C38B943-FF2B-4302-1922-A3E7D1305D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22015807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009749DF-7E5C-713A-D45D-D9653C97CE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8209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83" y="339502"/>
            <a:ext cx="8625257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bakgrundsrubriken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5983" y="1402830"/>
            <a:ext cx="8630513" cy="318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2080A6F-57B1-B9B7-BFFB-9C38D4F13F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3447" y="4788233"/>
            <a:ext cx="19050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fld id="{C3018874-3E6C-444F-95D2-0F7C8B5E1F23}" type="datetime4">
              <a:rPr lang="sv-SE" smtClean="0"/>
              <a:t>11 september 2026</a:t>
            </a:fld>
            <a:endParaRPr lang="sv-SE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99847" y="4788233"/>
            <a:ext cx="6858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chemeClr val="accent1"/>
                </a:solidFill>
                <a:latin typeface="+mn-lt"/>
              </a:defRPr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52" r:id="rId4"/>
    <p:sldLayoutId id="2147483654" r:id="rId5"/>
    <p:sldLayoutId id="2147483655" r:id="rId6"/>
    <p:sldLayoutId id="2147483657" r:id="rId7"/>
    <p:sldLayoutId id="2147483658" r:id="rId8"/>
    <p:sldLayoutId id="2147483663" r:id="rId9"/>
    <p:sldLayoutId id="2147483659" r:id="rId10"/>
    <p:sldLayoutId id="2147483662" r:id="rId11"/>
    <p:sldLayoutId id="2147483664" r:id="rId12"/>
    <p:sldLayoutId id="2147483666" r:id="rId13"/>
    <p:sldLayoutId id="2147483667" r:id="rId14"/>
    <p:sldLayoutId id="2147483681" r:id="rId15"/>
    <p:sldLayoutId id="2147483683" r:id="rId16"/>
    <p:sldLayoutId id="2147483684" r:id="rId17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0" spc="-50" baseline="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12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18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50195B-8A87-0659-1403-6E7233781A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Rekommendation 2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B4D2C54-6FB1-D0FC-01BE-847D5965E8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Kunskap om psykisk ohälsa och riskfaktorer </a:t>
            </a:r>
          </a:p>
        </p:txBody>
      </p:sp>
    </p:spTree>
    <p:extLst>
      <p:ext uri="{BB962C8B-B14F-4D97-AF65-F5344CB8AC3E}">
        <p14:creationId xmlns:p14="http://schemas.microsoft.com/office/powerpoint/2010/main" val="1099428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8732567-26EF-F2E8-014F-9E7D27F098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Psykosocialt säkerhetsklimat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569D0515-675C-5EB5-EDD6-B204D5FE1B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noProof="0" dirty="0"/>
              <a:t>Hur skapar man ett psykosocialt säkerhetsklimat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744485-73CC-4F4D-9C62-F5F46D25F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3D3CD-3396-F9F3-33F4-16794442B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379572-987E-5A73-C55E-6D26C382A1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ett medicinskt universitet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69371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E7B9A24-9709-DCB7-7948-56EE0BE16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1626393"/>
            <a:ext cx="5148263" cy="296077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sv-SE" dirty="0"/>
              <a:t>Psykosocialt säkerhetsklimat beskriver medarbetarnas gemensamma uppfattning om hur väl organisationens ledning prioriterar och arbetar för att skydda och främja psykisk hälsa på arbetsplatsen.</a:t>
            </a:r>
          </a:p>
        </p:txBody>
      </p:sp>
      <p:sp>
        <p:nvSpPr>
          <p:cNvPr id="14" name="Date Placeholder 2">
            <a:extLst>
              <a:ext uri="{FF2B5EF4-FFF2-40B4-BE49-F238E27FC236}">
                <a16:creationId xmlns:a16="http://schemas.microsoft.com/office/drawing/2014/main" id="{CB2121D2-64E1-2588-3CFB-BD9804A88F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3447" y="4788233"/>
            <a:ext cx="1905000" cy="171450"/>
          </a:xfrm>
        </p:spPr>
        <p:txBody>
          <a:bodyPr/>
          <a:lstStyle/>
          <a:p>
            <a:pPr>
              <a:spcAft>
                <a:spcPts val="600"/>
              </a:spcAft>
            </a:pPr>
            <a:fld id="{533C49EC-2C45-4A9C-9B4D-5679D868E868}" type="datetime1">
              <a:rPr lang="sv-SE" smtClean="0"/>
              <a:pPr>
                <a:spcAft>
                  <a:spcPts val="600"/>
                </a:spcAft>
              </a:pPr>
              <a:t>2026-09-11</a:t>
            </a:fld>
            <a:endParaRPr lang="sv-SE"/>
          </a:p>
        </p:txBody>
      </p:sp>
      <p:sp>
        <p:nvSpPr>
          <p:cNvPr id="18" name="Slide Number Placeholder 4">
            <a:extLst>
              <a:ext uri="{FF2B5EF4-FFF2-40B4-BE49-F238E27FC236}">
                <a16:creationId xmlns:a16="http://schemas.microsoft.com/office/drawing/2014/main" id="{54EF4FE6-D28E-21E3-B8EA-22F306685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9847" y="4788233"/>
            <a:ext cx="685800" cy="171450"/>
          </a:xfrm>
        </p:spPr>
        <p:txBody>
          <a:bodyPr/>
          <a:lstStyle/>
          <a:p>
            <a:pPr>
              <a:spcAft>
                <a:spcPts val="600"/>
              </a:spcAft>
            </a:pPr>
            <a:fld id="{AFB0AB2E-E277-461E-8988-685C4B2FC3AB}" type="slidenum">
              <a:rPr lang="sv-SE" smtClean="0"/>
              <a:pPr>
                <a:spcAft>
                  <a:spcPts val="600"/>
                </a:spcAft>
              </a:pPr>
              <a:t>11</a:t>
            </a:fld>
            <a:endParaRPr lang="sv-SE"/>
          </a:p>
        </p:txBody>
      </p:sp>
      <p:pic>
        <p:nvPicPr>
          <p:cNvPr id="9" name="Bildobjekt 8" descr="En bild som visar klädsel, person, inomhus, vägg&#10;&#10;AI-genererat innehåll kan vara felaktigt.">
            <a:extLst>
              <a:ext uri="{FF2B5EF4-FFF2-40B4-BE49-F238E27FC236}">
                <a16:creationId xmlns:a16="http://schemas.microsoft.com/office/drawing/2014/main" id="{130050C3-AFF4-7426-2AB5-95165AD00F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787" r="9728" b="1"/>
          <a:stretch>
            <a:fillRect/>
          </a:stretch>
        </p:blipFill>
        <p:spPr>
          <a:xfrm>
            <a:off x="5759326" y="1558578"/>
            <a:ext cx="3205163" cy="2691607"/>
          </a:xfrm>
          <a:prstGeom prst="rect">
            <a:avLst/>
          </a:prstGeom>
          <a:noFill/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86941B0-6CA9-E172-D8FE-7A8BD772C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762001"/>
            <a:ext cx="5148262" cy="864393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sv-SE" dirty="0"/>
              <a:t>Psykosocialt säkerhetsklimat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8FE0CE-763F-2F2B-FB81-F9888BC2B62C}"/>
              </a:ext>
            </a:extLst>
          </p:cNvPr>
          <p:cNvSpPr txBox="1"/>
          <p:nvPr/>
        </p:nvSpPr>
        <p:spPr bwMode="auto">
          <a:xfrm>
            <a:off x="286718" y="4372048"/>
            <a:ext cx="8461994" cy="360040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 fontScale="70000" lnSpcReduction="20000"/>
          </a:bodyPr>
          <a:lstStyle/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sv-SE" sz="1400" dirty="0">
                <a:latin typeface="+mn-lt"/>
                <a:ea typeface="+mn-ea"/>
                <a:cs typeface="+mn-cs"/>
              </a:rPr>
              <a:t>Källa: </a:t>
            </a:r>
            <a:r>
              <a:rPr lang="sv-SE" sz="1400" dirty="0" err="1">
                <a:latin typeface="+mn-lt"/>
                <a:ea typeface="+mn-ea"/>
                <a:cs typeface="+mn-cs"/>
              </a:rPr>
              <a:t>Dollard</a:t>
            </a:r>
            <a:r>
              <a:rPr lang="sv-SE" sz="1400" dirty="0">
                <a:latin typeface="+mn-lt"/>
                <a:ea typeface="+mn-ea"/>
                <a:cs typeface="+mn-cs"/>
              </a:rPr>
              <a:t>, M. F., &amp; Bakker, A. B. (2010). </a:t>
            </a:r>
            <a:r>
              <a:rPr lang="sv-SE" sz="1400" dirty="0" err="1">
                <a:latin typeface="+mn-lt"/>
                <a:ea typeface="+mn-ea"/>
                <a:cs typeface="+mn-cs"/>
              </a:rPr>
              <a:t>Psychosocial</a:t>
            </a:r>
            <a:r>
              <a:rPr lang="sv-SE" sz="1400" dirty="0">
                <a:latin typeface="+mn-lt"/>
                <a:ea typeface="+mn-ea"/>
                <a:cs typeface="+mn-cs"/>
              </a:rPr>
              <a:t> </a:t>
            </a:r>
            <a:r>
              <a:rPr lang="sv-SE" sz="1400" dirty="0" err="1">
                <a:latin typeface="+mn-lt"/>
                <a:ea typeface="+mn-ea"/>
                <a:cs typeface="+mn-cs"/>
              </a:rPr>
              <a:t>safety</a:t>
            </a:r>
            <a:r>
              <a:rPr lang="sv-SE" sz="1400" dirty="0">
                <a:latin typeface="+mn-lt"/>
                <a:ea typeface="+mn-ea"/>
                <a:cs typeface="+mn-cs"/>
              </a:rPr>
              <a:t> </a:t>
            </a:r>
            <a:r>
              <a:rPr lang="sv-SE" sz="1400" dirty="0" err="1">
                <a:latin typeface="+mn-lt"/>
                <a:ea typeface="+mn-ea"/>
                <a:cs typeface="+mn-cs"/>
              </a:rPr>
              <a:t>climate</a:t>
            </a:r>
            <a:r>
              <a:rPr lang="sv-SE" sz="1400" dirty="0">
                <a:latin typeface="+mn-lt"/>
                <a:ea typeface="+mn-ea"/>
                <a:cs typeface="+mn-cs"/>
              </a:rPr>
              <a:t> as a precursor to </a:t>
            </a:r>
            <a:r>
              <a:rPr lang="sv-SE" sz="1400" dirty="0" err="1">
                <a:latin typeface="+mn-lt"/>
                <a:ea typeface="+mn-ea"/>
                <a:cs typeface="+mn-cs"/>
              </a:rPr>
              <a:t>conducive</a:t>
            </a:r>
            <a:r>
              <a:rPr lang="sv-SE" sz="1400" dirty="0">
                <a:latin typeface="+mn-lt"/>
                <a:ea typeface="+mn-ea"/>
                <a:cs typeface="+mn-cs"/>
              </a:rPr>
              <a:t> </a:t>
            </a:r>
            <a:r>
              <a:rPr lang="sv-SE" sz="1400" dirty="0" err="1">
                <a:latin typeface="+mn-lt"/>
                <a:ea typeface="+mn-ea"/>
                <a:cs typeface="+mn-cs"/>
              </a:rPr>
              <a:t>work</a:t>
            </a:r>
            <a:r>
              <a:rPr lang="sv-SE" sz="1400" dirty="0">
                <a:latin typeface="+mn-lt"/>
                <a:ea typeface="+mn-ea"/>
                <a:cs typeface="+mn-cs"/>
              </a:rPr>
              <a:t> </a:t>
            </a:r>
            <a:r>
              <a:rPr lang="sv-SE" sz="1400" dirty="0" err="1">
                <a:latin typeface="+mn-lt"/>
                <a:ea typeface="+mn-ea"/>
                <a:cs typeface="+mn-cs"/>
              </a:rPr>
              <a:t>environments</a:t>
            </a:r>
            <a:r>
              <a:rPr lang="sv-SE" sz="1400" dirty="0">
                <a:latin typeface="+mn-lt"/>
                <a:ea typeface="+mn-ea"/>
                <a:cs typeface="+mn-cs"/>
              </a:rPr>
              <a:t>, </a:t>
            </a:r>
            <a:r>
              <a:rPr lang="sv-SE" sz="1400" dirty="0" err="1">
                <a:latin typeface="+mn-lt"/>
                <a:ea typeface="+mn-ea"/>
                <a:cs typeface="+mn-cs"/>
              </a:rPr>
              <a:t>psychological</a:t>
            </a:r>
            <a:r>
              <a:rPr lang="sv-SE" sz="1400" dirty="0">
                <a:latin typeface="+mn-lt"/>
                <a:ea typeface="+mn-ea"/>
                <a:cs typeface="+mn-cs"/>
              </a:rPr>
              <a:t> </a:t>
            </a:r>
            <a:r>
              <a:rPr lang="sv-SE" sz="1400" dirty="0" err="1">
                <a:latin typeface="+mn-lt"/>
                <a:ea typeface="+mn-ea"/>
                <a:cs typeface="+mn-cs"/>
              </a:rPr>
              <a:t>health</a:t>
            </a:r>
            <a:r>
              <a:rPr lang="sv-SE" sz="1400" dirty="0">
                <a:latin typeface="+mn-lt"/>
                <a:ea typeface="+mn-ea"/>
                <a:cs typeface="+mn-cs"/>
              </a:rPr>
              <a:t> problems, and </a:t>
            </a:r>
            <a:r>
              <a:rPr lang="sv-SE" sz="1400" dirty="0" err="1">
                <a:latin typeface="+mn-lt"/>
                <a:ea typeface="+mn-ea"/>
                <a:cs typeface="+mn-cs"/>
              </a:rPr>
              <a:t>employee</a:t>
            </a:r>
            <a:r>
              <a:rPr lang="sv-SE" sz="1400" dirty="0">
                <a:latin typeface="+mn-lt"/>
                <a:ea typeface="+mn-ea"/>
                <a:cs typeface="+mn-cs"/>
              </a:rPr>
              <a:t> </a:t>
            </a:r>
            <a:r>
              <a:rPr lang="sv-SE" sz="1400" dirty="0" err="1">
                <a:latin typeface="+mn-lt"/>
                <a:ea typeface="+mn-ea"/>
                <a:cs typeface="+mn-cs"/>
              </a:rPr>
              <a:t>engagement</a:t>
            </a:r>
            <a:r>
              <a:rPr lang="sv-SE" sz="1400" dirty="0">
                <a:latin typeface="+mn-lt"/>
                <a:ea typeface="+mn-ea"/>
                <a:cs typeface="+mn-cs"/>
              </a:rPr>
              <a:t>. </a:t>
            </a:r>
            <a:r>
              <a:rPr lang="sv-SE" sz="1400" i="1" dirty="0">
                <a:latin typeface="+mn-lt"/>
                <a:ea typeface="+mn-ea"/>
                <a:cs typeface="+mn-cs"/>
              </a:rPr>
              <a:t>Journal </a:t>
            </a:r>
            <a:r>
              <a:rPr lang="sv-SE" sz="1400" i="1" dirty="0" err="1">
                <a:latin typeface="+mn-lt"/>
                <a:ea typeface="+mn-ea"/>
                <a:cs typeface="+mn-cs"/>
              </a:rPr>
              <a:t>of</a:t>
            </a:r>
            <a:r>
              <a:rPr lang="sv-SE" sz="1400" i="1" dirty="0">
                <a:latin typeface="+mn-lt"/>
                <a:ea typeface="+mn-ea"/>
                <a:cs typeface="+mn-cs"/>
              </a:rPr>
              <a:t> </a:t>
            </a:r>
            <a:r>
              <a:rPr lang="sv-SE" sz="1400" i="1" dirty="0" err="1">
                <a:latin typeface="+mn-lt"/>
                <a:ea typeface="+mn-ea"/>
                <a:cs typeface="+mn-cs"/>
              </a:rPr>
              <a:t>Occupational</a:t>
            </a:r>
            <a:r>
              <a:rPr lang="sv-SE" sz="1400" i="1" dirty="0">
                <a:latin typeface="+mn-lt"/>
                <a:ea typeface="+mn-ea"/>
                <a:cs typeface="+mn-cs"/>
              </a:rPr>
              <a:t> and </a:t>
            </a:r>
            <a:r>
              <a:rPr lang="sv-SE" sz="1400" i="1" dirty="0" err="1">
                <a:latin typeface="+mn-lt"/>
                <a:ea typeface="+mn-ea"/>
                <a:cs typeface="+mn-cs"/>
              </a:rPr>
              <a:t>Organizational</a:t>
            </a:r>
            <a:r>
              <a:rPr lang="sv-SE" sz="1400" i="1" dirty="0">
                <a:latin typeface="+mn-lt"/>
                <a:ea typeface="+mn-ea"/>
                <a:cs typeface="+mn-cs"/>
              </a:rPr>
              <a:t> </a:t>
            </a:r>
            <a:r>
              <a:rPr lang="sv-SE" sz="1400" i="1" dirty="0" err="1">
                <a:latin typeface="+mn-lt"/>
                <a:ea typeface="+mn-ea"/>
                <a:cs typeface="+mn-cs"/>
              </a:rPr>
              <a:t>Psychology</a:t>
            </a:r>
            <a:r>
              <a:rPr lang="sv-SE" sz="1400" i="1" dirty="0">
                <a:latin typeface="+mn-lt"/>
                <a:ea typeface="+mn-ea"/>
                <a:cs typeface="+mn-cs"/>
              </a:rPr>
              <a:t>, 83</a:t>
            </a:r>
            <a:r>
              <a:rPr lang="sv-SE" sz="1400" dirty="0">
                <a:latin typeface="+mn-lt"/>
                <a:ea typeface="+mn-ea"/>
                <a:cs typeface="+mn-cs"/>
              </a:rPr>
              <a:t>(3), 579–599. </a:t>
            </a:r>
            <a:endParaRPr lang="sv-SE" sz="300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5719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0F1E5-A107-E928-EECD-87C11B5B9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774" y="236464"/>
            <a:ext cx="8632045" cy="857250"/>
          </a:xfrm>
        </p:spPr>
        <p:txBody>
          <a:bodyPr/>
          <a:lstStyle/>
          <a:p>
            <a:r>
              <a:rPr lang="sv-SE" dirty="0"/>
              <a:t>Organisationer med ett högt psykosocial säkerhetsklimat (PSK)  </a:t>
            </a:r>
            <a:br>
              <a:rPr lang="sv-SE" dirty="0"/>
            </a:b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br>
              <a:rPr lang="sv-SE" sz="1200" dirty="0"/>
            </a:br>
            <a:endParaRPr lang="sv-SE" sz="1200" dirty="0"/>
          </a:p>
          <a:p>
            <a:endParaRPr lang="sv-SE" sz="1200" dirty="0">
              <a:latin typeface="DM Sans" pitchFamily="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4A39B21-A3B0-2791-7D38-C44071ABFCFA}"/>
              </a:ext>
            </a:extLst>
          </p:cNvPr>
          <p:cNvSpPr txBox="1">
            <a:spLocks/>
          </p:cNvSpPr>
          <p:nvPr/>
        </p:nvSpPr>
        <p:spPr>
          <a:xfrm>
            <a:off x="1485900" y="195486"/>
            <a:ext cx="61722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24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86E2733-8B92-FB72-7D0B-7E5142E888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892" y="1196752"/>
            <a:ext cx="6172201" cy="384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105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4E9A826-8B3F-5F5C-F117-127667D03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ea typeface="Calibri"/>
                <a:cs typeface="Calibri"/>
              </a:rPr>
              <a:t>PSK-modell: Ledning, arbetsmiljö &amp; psykisk hälsa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BBF42D6-A211-DB5F-2ADF-786D10B92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190" y="1092449"/>
            <a:ext cx="6889194" cy="377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107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2EE9F-CD88-A2E2-3579-921289BC76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Riktlinjen för psykisk hälsa på arbetsplatsen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E61E8F-3A64-5BD9-9C8E-4E40FA6548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Rekommendation 2 och delområden</a:t>
            </a:r>
          </a:p>
          <a:p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EBF199-9591-E2DF-86E6-F33195B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A66442-BADC-51B2-09F2-B75BADA6C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2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3B4F3E-B9D4-0215-68F2-E53F664E32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ett medicinskt universitet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13705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DD5DD2E-C89B-5F61-92EA-185CA7538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Den förebyggande riktlinjen beskrivs i tre rekommendationer…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FF5C648-56C6-149B-FD21-6A0DEDB9D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9141419-0B12-F9D5-909A-F92EAC6BF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95F1022-CCA4-8809-AD8B-A5025132E1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ett medicinskt universitet</a:t>
            </a:r>
            <a:endParaRPr lang="sv-SE" dirty="0"/>
          </a:p>
        </p:txBody>
      </p:sp>
      <p:graphicFrame>
        <p:nvGraphicFramePr>
          <p:cNvPr id="15" name="Content Placeholder 6">
            <a:extLst>
              <a:ext uri="{FF2B5EF4-FFF2-40B4-BE49-F238E27FC236}">
                <a16:creationId xmlns:a16="http://schemas.microsoft.com/office/drawing/2014/main" id="{97D82EA6-DC40-2984-5C1F-44C827E87A2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95536" y="1563638"/>
          <a:ext cx="8208912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Picture 7">
            <a:extLst>
              <a:ext uri="{FF2B5EF4-FFF2-40B4-BE49-F238E27FC236}">
                <a16:creationId xmlns:a16="http://schemas.microsoft.com/office/drawing/2014/main" id="{CC5204AD-7600-2ABA-C056-6806B46B39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40352" y="267494"/>
            <a:ext cx="836244" cy="10686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61970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2DD32E4-471C-4E29-A927-6612D4DC8B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1" dirty="0"/>
              <a:t>Delområden inom rekommendationen</a:t>
            </a:r>
            <a:r>
              <a:rPr lang="sv-SE" dirty="0"/>
              <a:t>:</a:t>
            </a:r>
          </a:p>
          <a:p>
            <a:r>
              <a:rPr lang="sv-SE" dirty="0"/>
              <a:t>Formulera vilka kunskaper på området man anser att chefsleden och personalen ska ha</a:t>
            </a:r>
          </a:p>
          <a:p>
            <a:r>
              <a:rPr lang="sv-SE" dirty="0"/>
              <a:t>Identifiera passande sätt att öka kunskapen på området bland chefsleden och personalen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sz="1650" b="1" i="1" dirty="0"/>
              <a:t>Utforma skriftliga rutiner som möjliggör att:</a:t>
            </a:r>
          </a:p>
          <a:p>
            <a:pPr>
              <a:buFontTx/>
              <a:buChar char="-"/>
            </a:pPr>
            <a:r>
              <a:rPr lang="sv-SE" sz="1650" i="1" dirty="0"/>
              <a:t>Ovanstående fortlever på skolan även om de som utför dessa slutar. Nya chefer får kännedom om dessa 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6BEF3F-25EA-4809-A13E-9DDFABFE7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C49EC-2C45-4A9C-9B4D-5679D868E868}" type="datetime1">
              <a:rPr lang="sv-SE" smtClean="0"/>
              <a:t>2026-09-11</a:t>
            </a:fld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B5195B-FBF1-4581-A275-210487D58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0AB2E-E277-461E-8988-685C4B2FC3AB}" type="slidenum">
              <a:rPr lang="sv-SE" smtClean="0"/>
              <a:pPr/>
              <a:t>4</a:t>
            </a:fld>
            <a:endParaRPr lang="sv-S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B6F839-9E48-417C-BA89-2117F43124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774" y="267494"/>
            <a:ext cx="6029325" cy="957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74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365BF2-CF3A-F72B-4DD9-78BAC8F3E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Varför är psykisk hälsa en viktig arbetsmiljöfråga?</a:t>
            </a:r>
            <a:br>
              <a:rPr lang="sv-SE" b="1" dirty="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5511613-4972-8A60-D385-26BC24230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971" y="1196752"/>
            <a:ext cx="8631243" cy="3190191"/>
          </a:xfrm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sv-SE" dirty="0">
                <a:latin typeface="Calibri"/>
                <a:ea typeface="Calibri"/>
                <a:cs typeface="Calibri"/>
              </a:rPr>
              <a:t>🧠 </a:t>
            </a:r>
            <a:r>
              <a:rPr lang="sv-SE" b="1" dirty="0">
                <a:latin typeface="Calibri"/>
                <a:ea typeface="Calibri"/>
                <a:cs typeface="Calibri"/>
              </a:rPr>
              <a:t>Vanligaste orsaken</a:t>
            </a:r>
            <a:br>
              <a:rPr lang="sv-SE" dirty="0">
                <a:latin typeface="Calibri"/>
                <a:ea typeface="Calibri"/>
                <a:cs typeface="Calibri"/>
              </a:rPr>
            </a:br>
            <a:r>
              <a:rPr lang="sv-SE" dirty="0">
                <a:latin typeface="Calibri"/>
                <a:ea typeface="Calibri"/>
                <a:cs typeface="Calibri"/>
              </a:rPr>
              <a:t>Psykisk ohälsa är den främsta orsaken till längre sjukfrånvaro.</a:t>
            </a:r>
          </a:p>
          <a:p>
            <a:r>
              <a:rPr lang="sv-SE" dirty="0">
                <a:latin typeface="Calibri"/>
                <a:ea typeface="Calibri"/>
                <a:cs typeface="Calibri"/>
              </a:rPr>
              <a:t>💰 </a:t>
            </a:r>
            <a:r>
              <a:rPr lang="sv-SE" b="1" dirty="0">
                <a:latin typeface="Calibri"/>
                <a:ea typeface="Calibri"/>
                <a:cs typeface="Calibri"/>
              </a:rPr>
              <a:t>9,9 miljarder kronor</a:t>
            </a:r>
            <a:br>
              <a:rPr lang="sv-SE" dirty="0">
                <a:latin typeface="Calibri"/>
                <a:ea typeface="Calibri"/>
                <a:cs typeface="Calibri"/>
              </a:rPr>
            </a:br>
            <a:r>
              <a:rPr lang="sv-SE" dirty="0">
                <a:latin typeface="Calibri"/>
                <a:ea typeface="Calibri"/>
                <a:cs typeface="Calibri"/>
              </a:rPr>
              <a:t>Stressrelaterad psykisk ohälsa stod för 22 % av sjukpenningens kostnader.</a:t>
            </a:r>
          </a:p>
          <a:p>
            <a:r>
              <a:rPr lang="sv-SE" dirty="0">
                <a:latin typeface="Calibri"/>
                <a:ea typeface="Calibri"/>
                <a:cs typeface="Calibri"/>
              </a:rPr>
              <a:t>🏢 </a:t>
            </a:r>
            <a:r>
              <a:rPr lang="sv-SE" b="1" dirty="0">
                <a:latin typeface="Calibri"/>
                <a:ea typeface="Calibri"/>
                <a:cs typeface="Calibri"/>
              </a:rPr>
              <a:t>9 av 10</a:t>
            </a:r>
            <a:br>
              <a:rPr lang="sv-SE" dirty="0">
                <a:latin typeface="Calibri"/>
                <a:ea typeface="Calibri"/>
                <a:cs typeface="Calibri"/>
              </a:rPr>
            </a:br>
            <a:r>
              <a:rPr lang="sv-SE" dirty="0">
                <a:latin typeface="Calibri"/>
                <a:ea typeface="Calibri"/>
                <a:cs typeface="Calibri"/>
              </a:rPr>
              <a:t>Långtidssjukskrivna med stressrelaterad psykisk ohälsa upplever att arbetet bidrog till sjukskrivningen.</a:t>
            </a:r>
          </a:p>
          <a:p>
            <a:r>
              <a:rPr lang="sv-SE" dirty="0">
                <a:latin typeface="Calibri"/>
                <a:ea typeface="Calibri"/>
                <a:cs typeface="Calibri"/>
              </a:rPr>
              <a:t>🌱 </a:t>
            </a:r>
            <a:r>
              <a:rPr lang="sv-SE" b="1" dirty="0">
                <a:latin typeface="Calibri"/>
                <a:ea typeface="Calibri"/>
                <a:cs typeface="Calibri"/>
              </a:rPr>
              <a:t>Det går att förebygga</a:t>
            </a:r>
            <a:br>
              <a:rPr lang="sv-SE" dirty="0">
                <a:latin typeface="Calibri"/>
                <a:ea typeface="Calibri"/>
                <a:cs typeface="Calibri"/>
              </a:rPr>
            </a:br>
            <a:r>
              <a:rPr lang="sv-SE" dirty="0">
                <a:latin typeface="Calibri"/>
                <a:ea typeface="Calibri"/>
                <a:cs typeface="Calibri"/>
              </a:rPr>
              <a:t>Ett systematiskt arbete med organisatorisk och social arbetsmiljö skapar förutsättningar för ett hållbart arbetsliv.</a:t>
            </a:r>
          </a:p>
          <a:p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BA4ABD1-EB3F-4447-7D02-3E3DC0E254DD}"/>
              </a:ext>
            </a:extLst>
          </p:cNvPr>
          <p:cNvSpPr txBox="1"/>
          <p:nvPr/>
        </p:nvSpPr>
        <p:spPr>
          <a:xfrm>
            <a:off x="395536" y="4626038"/>
            <a:ext cx="6445526" cy="207749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r>
              <a:rPr lang="sv-SE" sz="900" dirty="0">
                <a:latin typeface="Calibri"/>
                <a:ea typeface="Calibri"/>
                <a:cs typeface="Calibri"/>
              </a:rPr>
              <a:t>K</a:t>
            </a:r>
            <a:r>
              <a:rPr lang="sv-SE" sz="825" dirty="0">
                <a:latin typeface="Calibri"/>
                <a:ea typeface="Calibri"/>
                <a:cs typeface="Calibri"/>
              </a:rPr>
              <a:t>älla: Försäkringskassan. (2026). </a:t>
            </a:r>
            <a:r>
              <a:rPr lang="sv-SE" sz="825" i="1" dirty="0">
                <a:latin typeface="Calibri"/>
                <a:ea typeface="Calibri"/>
                <a:cs typeface="Calibri"/>
              </a:rPr>
              <a:t>Psykisk ohälsa i dagens arbetsliv</a:t>
            </a:r>
            <a:r>
              <a:rPr lang="sv-SE" sz="825" dirty="0">
                <a:latin typeface="Calibri"/>
                <a:ea typeface="Calibri"/>
                <a:cs typeface="Calibri"/>
              </a:rPr>
              <a:t> (Försäkringskassans lägesrapport 2026:1). Försäkringskassan</a:t>
            </a:r>
          </a:p>
        </p:txBody>
      </p:sp>
    </p:spTree>
    <p:extLst>
      <p:ext uri="{BB962C8B-B14F-4D97-AF65-F5344CB8AC3E}">
        <p14:creationId xmlns:p14="http://schemas.microsoft.com/office/powerpoint/2010/main" val="2009893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292DC21-1192-CBDA-6CE9-8185848DFB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Alla är delaktiga i det förebyggande arbetsmiljöarbetet 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3AA49A9B-F252-3F16-AF89-D009730941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Ledningen, chefen och medarbetaren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33A37D-675C-D212-5E3B-C646B0919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54C451-246D-DA20-0C4D-DA68E3752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6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7C0B8E-07FA-015C-44B7-596B8469B5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ett medicinskt universitet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14237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77EBC8D6-5CA2-D724-8C27-7D3D392C6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86056"/>
            <a:ext cx="7128791" cy="477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495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65459DC-84F9-2350-8F1B-5AA68D371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2" y="339502"/>
            <a:ext cx="8632045" cy="857250"/>
          </a:xfrm>
        </p:spPr>
        <p:txBody>
          <a:bodyPr wrap="square" anchor="t">
            <a:normAutofit/>
          </a:bodyPr>
          <a:lstStyle/>
          <a:p>
            <a:r>
              <a:rPr lang="sv-SE" dirty="0"/>
              <a:t>Vad är ledningens roll i det förebyggande arbetet?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FB2A7F3-A753-91EB-8309-F3227AF2B2DE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252002" y="1402829"/>
            <a:ext cx="4170039" cy="3190191"/>
          </a:xfrm>
        </p:spPr>
        <p:txBody>
          <a:bodyPr wrap="square" anchor="t">
            <a:normAutofit/>
          </a:bodyPr>
          <a:lstStyle/>
          <a:p>
            <a:r>
              <a:rPr lang="sv-SE" noProof="0" dirty="0"/>
              <a:t>sätta prioriteringar och normer</a:t>
            </a:r>
          </a:p>
          <a:p>
            <a:r>
              <a:rPr lang="sv-SE" noProof="0" dirty="0"/>
              <a:t>avgöra</a:t>
            </a:r>
            <a:r>
              <a:rPr lang="sv-SE" dirty="0"/>
              <a:t> </a:t>
            </a:r>
            <a:r>
              <a:rPr lang="sv-SE" noProof="0" dirty="0"/>
              <a:t>vad som är legitimt att göra</a:t>
            </a:r>
          </a:p>
          <a:p>
            <a:r>
              <a:rPr lang="sv-SE" dirty="0"/>
              <a:t>s</a:t>
            </a:r>
            <a:r>
              <a:rPr lang="sv-SE" noProof="0" dirty="0"/>
              <a:t>kapa förutsättningar för chefer</a:t>
            </a:r>
          </a:p>
        </p:txBody>
      </p:sp>
      <p:pic>
        <p:nvPicPr>
          <p:cNvPr id="4" name="Platshållare för innehåll 3" descr="En bild som visar klädsel, person, Människoansikte, kostym&#10;&#10;AI-genererat innehåll kan vara felaktigt.">
            <a:extLst>
              <a:ext uri="{FF2B5EF4-FFF2-40B4-BE49-F238E27FC236}">
                <a16:creationId xmlns:a16="http://schemas.microsoft.com/office/drawing/2014/main" id="{81B93FC7-F3CD-DA47-3A01-A3C45C9E79A9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3"/>
          <a:srcRect l="11254" r="1118"/>
          <a:stretch>
            <a:fillRect/>
          </a:stretch>
        </p:blipFill>
        <p:spPr>
          <a:xfrm>
            <a:off x="4714005" y="1404632"/>
            <a:ext cx="4170040" cy="3188389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2835483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9DE08B-4B39-5FAA-18F6-AB4266625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/>
              <a:t>Chefers förutsättningar för hållbart ledarskap</a:t>
            </a:r>
            <a:br>
              <a:rPr lang="sv-SE"/>
            </a:br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66CAD1F-A9FA-85AE-EC5E-65CCA49AA5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926" y="915566"/>
            <a:ext cx="6770133" cy="413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775155"/>
      </p:ext>
    </p:extLst>
  </p:cSld>
  <p:clrMapOvr>
    <a:masterClrMapping/>
  </p:clrMapOvr>
</p:sld>
</file>

<file path=ppt/theme/theme1.xml><?xml version="1.0" encoding="utf-8"?>
<a:theme xmlns:a="http://schemas.openxmlformats.org/drawingml/2006/main" name="16_9_powerpointmall_ki_plommon_SVE">
  <a:themeElements>
    <a:clrScheme name="K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F0433"/>
      </a:accent1>
      <a:accent2>
        <a:srgbClr val="FF876F"/>
      </a:accent2>
      <a:accent3>
        <a:srgbClr val="870052"/>
      </a:accent3>
      <a:accent4>
        <a:srgbClr val="FFDDD6"/>
      </a:accent4>
      <a:accent5>
        <a:srgbClr val="4DB5BC"/>
      </a:accent5>
      <a:accent6>
        <a:srgbClr val="CCEBED"/>
      </a:accent6>
      <a:hlink>
        <a:srgbClr val="870052"/>
      </a:hlink>
      <a:folHlink>
        <a:srgbClr val="C490AA"/>
      </a:folHlink>
    </a:clrScheme>
    <a:fontScheme name="KI PPT">
      <a:majorFont>
        <a:latin typeface="DM Sans Medium"/>
        <a:ea typeface=""/>
        <a:cs typeface=""/>
      </a:majorFont>
      <a:minorFont>
        <a:latin typeface="DM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err="1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  <a:txDef>
      <a:spPr>
        <a:noFill/>
        <a:ln w="6350">
          <a:solidFill>
            <a:schemeClr val="accent1"/>
          </a:solidFill>
        </a:ln>
      </a:spPr>
      <a:bodyPr wrap="square" rtlCol="0">
        <a:spAutoFit/>
      </a:bodyPr>
      <a:lstStyle>
        <a:defPPr algn="l">
          <a:defRPr sz="1400" dirty="0">
            <a:latin typeface="+mn-lt"/>
          </a:defRPr>
        </a:defPPr>
      </a:lstStyle>
    </a:txDef>
  </a:objectDefaults>
  <a:extraClrSchemeLst>
    <a:extraClrScheme>
      <a:clrScheme name="Office-t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61B54"/>
        </a:accent1>
        <a:accent2>
          <a:srgbClr val="97D8DA"/>
        </a:accent2>
        <a:accent3>
          <a:srgbClr val="FFFFFF"/>
        </a:accent3>
        <a:accent4>
          <a:srgbClr val="000000"/>
        </a:accent4>
        <a:accent5>
          <a:srgbClr val="BDABB3"/>
        </a:accent5>
        <a:accent6>
          <a:srgbClr val="88C4C5"/>
        </a:accent6>
        <a:hlink>
          <a:srgbClr val="CF0063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_16_9" id="{8BE9F6FC-E111-4322-95E6-A2D0E6FFC4EB}" vid="{89A4A855-126C-4CAC-9526-A95A6AA35F80}"/>
    </a:ext>
  </a:ext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615BE51D60BA44B86811C5F608C49E" ma:contentTypeVersion="4" ma:contentTypeDescription="Skapa ett nytt dokument." ma:contentTypeScope="" ma:versionID="1ba7e5491846bba44b7184d586d4c8ef">
  <xsd:schema xmlns:xsd="http://www.w3.org/2001/XMLSchema" xmlns:xs="http://www.w3.org/2001/XMLSchema" xmlns:p="http://schemas.microsoft.com/office/2006/metadata/properties" xmlns:ns2="6843b716-3f6d-4983-a753-faa1afd2f446" targetNamespace="http://schemas.microsoft.com/office/2006/metadata/properties" ma:root="true" ma:fieldsID="0f473e2ddd19dd1b49b0db32a06ee5a2" ns2:_="">
    <xsd:import namespace="6843b716-3f6d-4983-a753-faa1afd2f4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43b716-3f6d-4983-a753-faa1afd2f4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9F79469-2F05-42F0-ADD1-5263841AE7B9}">
  <ds:schemaRefs>
    <ds:schemaRef ds:uri="http://schemas.microsoft.com/office/2006/documentManagement/types"/>
    <ds:schemaRef ds:uri="http://purl.org/dc/dcmitype/"/>
    <ds:schemaRef ds:uri="6843b716-3f6d-4983-a753-faa1afd2f446"/>
    <ds:schemaRef ds:uri="http://purl.org/dc/terms/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2DCB20B-1244-4220-BD53-3EF2002335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AB9E19F-0960-449D-AAB5-C6ACD66CBA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43b716-3f6d-4983-a753-faa1afd2f4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Presentation_16_9</Template>
  <TotalTime>224</TotalTime>
  <Words>396</Words>
  <Application>Microsoft Office PowerPoint</Application>
  <PresentationFormat>Bildspel på skärmen (16:9)</PresentationFormat>
  <Paragraphs>58</Paragraphs>
  <Slides>13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20" baseType="lpstr">
      <vt:lpstr>Arial</vt:lpstr>
      <vt:lpstr>Calibri</vt:lpstr>
      <vt:lpstr>DM Sans</vt:lpstr>
      <vt:lpstr>DM Sans Medium</vt:lpstr>
      <vt:lpstr>Times</vt:lpstr>
      <vt:lpstr>Wingdings</vt:lpstr>
      <vt:lpstr>16_9_powerpointmall_ki_plommon_SVE</vt:lpstr>
      <vt:lpstr>Rekommendation 2</vt:lpstr>
      <vt:lpstr>Riktlinjen för psykisk hälsa på arbetsplatsen</vt:lpstr>
      <vt:lpstr>Den förebyggande riktlinjen beskrivs i tre rekommendationer…</vt:lpstr>
      <vt:lpstr>PowerPoint-presentation</vt:lpstr>
      <vt:lpstr>Varför är psykisk hälsa en viktig arbetsmiljöfråga? </vt:lpstr>
      <vt:lpstr>Alla är delaktiga i det förebyggande arbetsmiljöarbetet </vt:lpstr>
      <vt:lpstr>PowerPoint-presentation</vt:lpstr>
      <vt:lpstr>Vad är ledningens roll i det förebyggande arbetet?</vt:lpstr>
      <vt:lpstr>Chefers förutsättningar för hållbart ledarskap </vt:lpstr>
      <vt:lpstr>Psykosocialt säkerhetsklimat</vt:lpstr>
      <vt:lpstr>Psykosocialt säkerhetsklimat</vt:lpstr>
      <vt:lpstr>Organisationer med ett högt psykosocial säkerhetsklimat (PSK)   </vt:lpstr>
      <vt:lpstr>PSK-modell: Ledning, arbetsmiljö &amp; psykisk hälsa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Andreas Rödlund</dc:creator>
  <cp:lastModifiedBy>Andreas Rödlund</cp:lastModifiedBy>
  <cp:revision>14</cp:revision>
  <cp:lastPrinted>2005-09-23T14:22:03Z</cp:lastPrinted>
  <dcterms:created xsi:type="dcterms:W3CDTF">2026-06-24T08:31:47Z</dcterms:created>
  <dcterms:modified xsi:type="dcterms:W3CDTF">2026-09-11T13:23:13Z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0x010100B8615BE51D60BA44B86811C5F608C49E</vt:lpwstr>
  </property>
</Properties>
</file>