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3" r:id="rId5"/>
    <p:sldId id="907" r:id="rId6"/>
    <p:sldId id="769" r:id="rId7"/>
    <p:sldId id="711" r:id="rId8"/>
    <p:sldId id="908" r:id="rId9"/>
    <p:sldId id="904" r:id="rId10"/>
    <p:sldId id="909" r:id="rId11"/>
    <p:sldId id="418" r:id="rId12"/>
    <p:sldId id="712" r:id="rId13"/>
    <p:sldId id="419" r:id="rId14"/>
    <p:sldId id="704" r:id="rId15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76F"/>
    <a:srgbClr val="FFE7C2"/>
    <a:srgbClr val="EDF4F4"/>
    <a:srgbClr val="C7ECDC"/>
    <a:srgbClr val="4F0433"/>
    <a:srgbClr val="CCEBED"/>
    <a:srgbClr val="FFDDD6"/>
    <a:srgbClr val="666666"/>
    <a:srgbClr val="DDDEE0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1" autoAdjust="0"/>
    <p:restoredTop sz="96247" autoAdjust="0"/>
  </p:normalViewPr>
  <p:slideViewPr>
    <p:cSldViewPr>
      <p:cViewPr varScale="1">
        <p:scale>
          <a:sx n="104" d="100"/>
          <a:sy n="104" d="100"/>
        </p:scale>
        <p:origin x="830" y="72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8" d="100"/>
          <a:sy n="118" d="100"/>
        </p:scale>
        <p:origin x="50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E1B33B-F5B7-4BD8-B14C-111F940381FE}" type="doc">
      <dgm:prSet loTypeId="urn:microsoft.com/office/officeart/2005/8/layout/vList4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sv-SE"/>
        </a:p>
      </dgm:t>
    </dgm:pt>
    <dgm:pt modelId="{46789248-932E-4F57-BA6D-A172B133C840}">
      <dgm:prSet phldrT="[Text]"/>
      <dgm:spPr/>
      <dgm:t>
        <a:bodyPr/>
        <a:lstStyle/>
        <a:p>
          <a:r>
            <a:rPr lang="sv-SE" b="0" i="0" dirty="0"/>
            <a:t>Utformning, förankring och implementering av arbetsmiljödokument, rutiner och mål för arbetsmiljöarbetet</a:t>
          </a:r>
          <a:endParaRPr lang="sv-SE" dirty="0"/>
        </a:p>
      </dgm:t>
    </dgm:pt>
    <dgm:pt modelId="{9268A1A6-271B-4937-AB77-FE9329CBB3A6}" type="parTrans" cxnId="{038D015A-544A-4072-A1DA-C249796156F1}">
      <dgm:prSet/>
      <dgm:spPr/>
      <dgm:t>
        <a:bodyPr/>
        <a:lstStyle/>
        <a:p>
          <a:endParaRPr lang="sv-SE"/>
        </a:p>
      </dgm:t>
    </dgm:pt>
    <dgm:pt modelId="{8202D879-1F0D-4927-8473-44B79BD6DED2}" type="sibTrans" cxnId="{038D015A-544A-4072-A1DA-C249796156F1}">
      <dgm:prSet/>
      <dgm:spPr/>
      <dgm:t>
        <a:bodyPr/>
        <a:lstStyle/>
        <a:p>
          <a:endParaRPr lang="sv-SE"/>
        </a:p>
      </dgm:t>
    </dgm:pt>
    <dgm:pt modelId="{89419F28-47B5-4C9A-8179-B503B45666BF}">
      <dgm:prSet phldrT="[Text]"/>
      <dgm:spPr/>
      <dgm:t>
        <a:bodyPr/>
        <a:lstStyle/>
        <a:p>
          <a:r>
            <a:rPr lang="sv-SE" dirty="0"/>
            <a:t>Kunskap genom chefsleden om relationen mellan arbetsförhållanden och psykisk ohälsa</a:t>
          </a:r>
        </a:p>
      </dgm:t>
    </dgm:pt>
    <dgm:pt modelId="{C33A88EC-70E5-4A70-977C-6F0A9684A061}" type="parTrans" cxnId="{ACA45CA3-5F21-468D-B62B-F33704C0CD44}">
      <dgm:prSet/>
      <dgm:spPr/>
      <dgm:t>
        <a:bodyPr/>
        <a:lstStyle/>
        <a:p>
          <a:endParaRPr lang="sv-SE"/>
        </a:p>
      </dgm:t>
    </dgm:pt>
    <dgm:pt modelId="{E697C786-6BCB-4C4D-A630-BA840FEA214C}" type="sibTrans" cxnId="{ACA45CA3-5F21-468D-B62B-F33704C0CD44}">
      <dgm:prSet/>
      <dgm:spPr/>
      <dgm:t>
        <a:bodyPr/>
        <a:lstStyle/>
        <a:p>
          <a:endParaRPr lang="sv-SE"/>
        </a:p>
      </dgm:t>
    </dgm:pt>
    <dgm:pt modelId="{2292432E-2357-45DA-85C2-5BDCA40F9452}">
      <dgm:prSet phldrT="[Text]"/>
      <dgm:spPr/>
      <dgm:t>
        <a:bodyPr/>
        <a:lstStyle/>
        <a:p>
          <a:r>
            <a:rPr lang="sv-SE" b="0" i="0" dirty="0"/>
            <a:t>Kartläggning, återkoppling, och åtgärder inom den organisatoriska och sociala arbetsmiljön</a:t>
          </a:r>
          <a:endParaRPr lang="sv-SE" dirty="0"/>
        </a:p>
      </dgm:t>
    </dgm:pt>
    <dgm:pt modelId="{A53F0F36-0311-442E-9B97-404EA5E4868E}" type="parTrans" cxnId="{EC9370F0-56A3-474F-A80B-D72E9BE4107F}">
      <dgm:prSet/>
      <dgm:spPr/>
      <dgm:t>
        <a:bodyPr/>
        <a:lstStyle/>
        <a:p>
          <a:endParaRPr lang="sv-SE"/>
        </a:p>
      </dgm:t>
    </dgm:pt>
    <dgm:pt modelId="{8B7FFD3B-7F87-400C-B647-A2F55134C2A5}" type="sibTrans" cxnId="{EC9370F0-56A3-474F-A80B-D72E9BE4107F}">
      <dgm:prSet/>
      <dgm:spPr/>
      <dgm:t>
        <a:bodyPr/>
        <a:lstStyle/>
        <a:p>
          <a:endParaRPr lang="sv-SE"/>
        </a:p>
      </dgm:t>
    </dgm:pt>
    <dgm:pt modelId="{7AB064E5-7213-428E-AD4D-79329D2B98EA}" type="pres">
      <dgm:prSet presAssocID="{13E1B33B-F5B7-4BD8-B14C-111F940381FE}" presName="linear" presStyleCnt="0">
        <dgm:presLayoutVars>
          <dgm:dir/>
          <dgm:resizeHandles val="exact"/>
        </dgm:presLayoutVars>
      </dgm:prSet>
      <dgm:spPr/>
    </dgm:pt>
    <dgm:pt modelId="{6561A31A-E869-46A6-95BD-3005504C9C96}" type="pres">
      <dgm:prSet presAssocID="{46789248-932E-4F57-BA6D-A172B133C840}" presName="comp" presStyleCnt="0"/>
      <dgm:spPr/>
    </dgm:pt>
    <dgm:pt modelId="{9E91E0BD-2685-45A9-B23C-847EDC9A1F3F}" type="pres">
      <dgm:prSet presAssocID="{46789248-932E-4F57-BA6D-A172B133C840}" presName="box" presStyleLbl="node1" presStyleIdx="0" presStyleCnt="3" custLinFactNeighborX="-5485"/>
      <dgm:spPr/>
    </dgm:pt>
    <dgm:pt modelId="{134A2FD4-DC6B-4136-8345-44F97B98D550}" type="pres">
      <dgm:prSet presAssocID="{46789248-932E-4F57-BA6D-A172B133C840}" presName="img" presStyleLbl="fgImgPlac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DA6D7D20-F89F-423C-B9BE-1F7578E406D0}" type="pres">
      <dgm:prSet presAssocID="{46789248-932E-4F57-BA6D-A172B133C840}" presName="text" presStyleLbl="node1" presStyleIdx="0" presStyleCnt="3">
        <dgm:presLayoutVars>
          <dgm:bulletEnabled val="1"/>
        </dgm:presLayoutVars>
      </dgm:prSet>
      <dgm:spPr/>
    </dgm:pt>
    <dgm:pt modelId="{A564A2E0-1386-4733-B7E9-9B7D714F4BBC}" type="pres">
      <dgm:prSet presAssocID="{8202D879-1F0D-4927-8473-44B79BD6DED2}" presName="spacer" presStyleCnt="0"/>
      <dgm:spPr/>
    </dgm:pt>
    <dgm:pt modelId="{7F38666E-6B43-4EBE-B4B2-5DADC6BCF129}" type="pres">
      <dgm:prSet presAssocID="{89419F28-47B5-4C9A-8179-B503B45666BF}" presName="comp" presStyleCnt="0"/>
      <dgm:spPr/>
    </dgm:pt>
    <dgm:pt modelId="{CD2FF735-315A-44C2-B9EA-DEEB697450EC}" type="pres">
      <dgm:prSet presAssocID="{89419F28-47B5-4C9A-8179-B503B45666BF}" presName="box" presStyleLbl="node1" presStyleIdx="1" presStyleCnt="3"/>
      <dgm:spPr/>
    </dgm:pt>
    <dgm:pt modelId="{A53FC3B6-FBC0-419E-9DC9-5F413A2DE79C}" type="pres">
      <dgm:prSet presAssocID="{89419F28-47B5-4C9A-8179-B503B45666BF}" presName="img" presStyleLbl="fgImgPlac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5F1F7185-6662-4283-8A33-AC7EABC2E055}" type="pres">
      <dgm:prSet presAssocID="{89419F28-47B5-4C9A-8179-B503B45666BF}" presName="text" presStyleLbl="node1" presStyleIdx="1" presStyleCnt="3">
        <dgm:presLayoutVars>
          <dgm:bulletEnabled val="1"/>
        </dgm:presLayoutVars>
      </dgm:prSet>
      <dgm:spPr/>
    </dgm:pt>
    <dgm:pt modelId="{F7A31A71-4108-4102-94B4-A14F3366FBA3}" type="pres">
      <dgm:prSet presAssocID="{E697C786-6BCB-4C4D-A630-BA840FEA214C}" presName="spacer" presStyleCnt="0"/>
      <dgm:spPr/>
    </dgm:pt>
    <dgm:pt modelId="{AA0EAF91-C15E-40F0-A698-CE1037C6AD21}" type="pres">
      <dgm:prSet presAssocID="{2292432E-2357-45DA-85C2-5BDCA40F9452}" presName="comp" presStyleCnt="0"/>
      <dgm:spPr/>
    </dgm:pt>
    <dgm:pt modelId="{617D8313-7F28-4A41-8834-4FDC571772FD}" type="pres">
      <dgm:prSet presAssocID="{2292432E-2357-45DA-85C2-5BDCA40F9452}" presName="box" presStyleLbl="node1" presStyleIdx="2" presStyleCnt="3"/>
      <dgm:spPr/>
    </dgm:pt>
    <dgm:pt modelId="{97B06382-3199-4EE5-A4E5-AB49F9094F98}" type="pres">
      <dgm:prSet presAssocID="{2292432E-2357-45DA-85C2-5BDCA40F9452}" presName="img" presStyleLbl="fgImgPlac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412B4C9A-D353-4ED6-A733-F6B2F967E35B}" type="pres">
      <dgm:prSet presAssocID="{2292432E-2357-45DA-85C2-5BDCA40F9452}" presName="text" presStyleLbl="node1" presStyleIdx="2" presStyleCnt="3">
        <dgm:presLayoutVars>
          <dgm:bulletEnabled val="1"/>
        </dgm:presLayoutVars>
      </dgm:prSet>
      <dgm:spPr/>
    </dgm:pt>
  </dgm:ptLst>
  <dgm:cxnLst>
    <dgm:cxn modelId="{4C98FD07-330E-495E-AFC5-16D630CD744A}" type="presOf" srcId="{46789248-932E-4F57-BA6D-A172B133C840}" destId="{DA6D7D20-F89F-423C-B9BE-1F7578E406D0}" srcOrd="1" destOrd="0" presId="urn:microsoft.com/office/officeart/2005/8/layout/vList4"/>
    <dgm:cxn modelId="{C914393B-A330-43CC-B1A9-CA4DE4B6F47D}" type="presOf" srcId="{13E1B33B-F5B7-4BD8-B14C-111F940381FE}" destId="{7AB064E5-7213-428E-AD4D-79329D2B98EA}" srcOrd="0" destOrd="0" presId="urn:microsoft.com/office/officeart/2005/8/layout/vList4"/>
    <dgm:cxn modelId="{038D015A-544A-4072-A1DA-C249796156F1}" srcId="{13E1B33B-F5B7-4BD8-B14C-111F940381FE}" destId="{46789248-932E-4F57-BA6D-A172B133C840}" srcOrd="0" destOrd="0" parTransId="{9268A1A6-271B-4937-AB77-FE9329CBB3A6}" sibTransId="{8202D879-1F0D-4927-8473-44B79BD6DED2}"/>
    <dgm:cxn modelId="{EE3F7D98-17D1-4E45-9281-DA386D80E093}" type="presOf" srcId="{89419F28-47B5-4C9A-8179-B503B45666BF}" destId="{5F1F7185-6662-4283-8A33-AC7EABC2E055}" srcOrd="1" destOrd="0" presId="urn:microsoft.com/office/officeart/2005/8/layout/vList4"/>
    <dgm:cxn modelId="{ACA45CA3-5F21-468D-B62B-F33704C0CD44}" srcId="{13E1B33B-F5B7-4BD8-B14C-111F940381FE}" destId="{89419F28-47B5-4C9A-8179-B503B45666BF}" srcOrd="1" destOrd="0" parTransId="{C33A88EC-70E5-4A70-977C-6F0A9684A061}" sibTransId="{E697C786-6BCB-4C4D-A630-BA840FEA214C}"/>
    <dgm:cxn modelId="{1EE91CAF-8CDD-496A-AC81-8D01E843AE9A}" type="presOf" srcId="{89419F28-47B5-4C9A-8179-B503B45666BF}" destId="{CD2FF735-315A-44C2-B9EA-DEEB697450EC}" srcOrd="0" destOrd="0" presId="urn:microsoft.com/office/officeart/2005/8/layout/vList4"/>
    <dgm:cxn modelId="{F8B90FDF-03A8-4F12-B40A-F509AF93A4E1}" type="presOf" srcId="{46789248-932E-4F57-BA6D-A172B133C840}" destId="{9E91E0BD-2685-45A9-B23C-847EDC9A1F3F}" srcOrd="0" destOrd="0" presId="urn:microsoft.com/office/officeart/2005/8/layout/vList4"/>
    <dgm:cxn modelId="{E3C99FE4-EE67-493F-A9DF-92E9BD827558}" type="presOf" srcId="{2292432E-2357-45DA-85C2-5BDCA40F9452}" destId="{412B4C9A-D353-4ED6-A733-F6B2F967E35B}" srcOrd="1" destOrd="0" presId="urn:microsoft.com/office/officeart/2005/8/layout/vList4"/>
    <dgm:cxn modelId="{EC9370F0-56A3-474F-A80B-D72E9BE4107F}" srcId="{13E1B33B-F5B7-4BD8-B14C-111F940381FE}" destId="{2292432E-2357-45DA-85C2-5BDCA40F9452}" srcOrd="2" destOrd="0" parTransId="{A53F0F36-0311-442E-9B97-404EA5E4868E}" sibTransId="{8B7FFD3B-7F87-400C-B647-A2F55134C2A5}"/>
    <dgm:cxn modelId="{CD5219F7-7F42-4B32-BFBF-2C838A54641B}" type="presOf" srcId="{2292432E-2357-45DA-85C2-5BDCA40F9452}" destId="{617D8313-7F28-4A41-8834-4FDC571772FD}" srcOrd="0" destOrd="0" presId="urn:microsoft.com/office/officeart/2005/8/layout/vList4"/>
    <dgm:cxn modelId="{E5649E46-36FE-4BCA-BF26-EC35F5F81E52}" type="presParOf" srcId="{7AB064E5-7213-428E-AD4D-79329D2B98EA}" destId="{6561A31A-E869-46A6-95BD-3005504C9C96}" srcOrd="0" destOrd="0" presId="urn:microsoft.com/office/officeart/2005/8/layout/vList4"/>
    <dgm:cxn modelId="{F12D51BB-250A-4F9C-9E7F-322F2A9DE14A}" type="presParOf" srcId="{6561A31A-E869-46A6-95BD-3005504C9C96}" destId="{9E91E0BD-2685-45A9-B23C-847EDC9A1F3F}" srcOrd="0" destOrd="0" presId="urn:microsoft.com/office/officeart/2005/8/layout/vList4"/>
    <dgm:cxn modelId="{1586047F-37BD-4707-9CB2-241683BE3FE5}" type="presParOf" srcId="{6561A31A-E869-46A6-95BD-3005504C9C96}" destId="{134A2FD4-DC6B-4136-8345-44F97B98D550}" srcOrd="1" destOrd="0" presId="urn:microsoft.com/office/officeart/2005/8/layout/vList4"/>
    <dgm:cxn modelId="{3AD72FCE-BDE7-4DE9-ACAA-6C3AC450414D}" type="presParOf" srcId="{6561A31A-E869-46A6-95BD-3005504C9C96}" destId="{DA6D7D20-F89F-423C-B9BE-1F7578E406D0}" srcOrd="2" destOrd="0" presId="urn:microsoft.com/office/officeart/2005/8/layout/vList4"/>
    <dgm:cxn modelId="{F4358689-3128-4680-B650-48046D0AF62F}" type="presParOf" srcId="{7AB064E5-7213-428E-AD4D-79329D2B98EA}" destId="{A564A2E0-1386-4733-B7E9-9B7D714F4BBC}" srcOrd="1" destOrd="0" presId="urn:microsoft.com/office/officeart/2005/8/layout/vList4"/>
    <dgm:cxn modelId="{5B15ED7C-0D44-499E-A0EB-E7CF79631EB3}" type="presParOf" srcId="{7AB064E5-7213-428E-AD4D-79329D2B98EA}" destId="{7F38666E-6B43-4EBE-B4B2-5DADC6BCF129}" srcOrd="2" destOrd="0" presId="urn:microsoft.com/office/officeart/2005/8/layout/vList4"/>
    <dgm:cxn modelId="{13D6F102-5BE6-4CAD-9505-57D58DCE85A4}" type="presParOf" srcId="{7F38666E-6B43-4EBE-B4B2-5DADC6BCF129}" destId="{CD2FF735-315A-44C2-B9EA-DEEB697450EC}" srcOrd="0" destOrd="0" presId="urn:microsoft.com/office/officeart/2005/8/layout/vList4"/>
    <dgm:cxn modelId="{29CC00D9-74E0-40BE-9AA6-5535164DFC8C}" type="presParOf" srcId="{7F38666E-6B43-4EBE-B4B2-5DADC6BCF129}" destId="{A53FC3B6-FBC0-419E-9DC9-5F413A2DE79C}" srcOrd="1" destOrd="0" presId="urn:microsoft.com/office/officeart/2005/8/layout/vList4"/>
    <dgm:cxn modelId="{473B0015-B229-4065-AD0B-E4DBFCBD45AB}" type="presParOf" srcId="{7F38666E-6B43-4EBE-B4B2-5DADC6BCF129}" destId="{5F1F7185-6662-4283-8A33-AC7EABC2E055}" srcOrd="2" destOrd="0" presId="urn:microsoft.com/office/officeart/2005/8/layout/vList4"/>
    <dgm:cxn modelId="{FD619B80-9192-4ED6-8087-7F90F3F70D64}" type="presParOf" srcId="{7AB064E5-7213-428E-AD4D-79329D2B98EA}" destId="{F7A31A71-4108-4102-94B4-A14F3366FBA3}" srcOrd="3" destOrd="0" presId="urn:microsoft.com/office/officeart/2005/8/layout/vList4"/>
    <dgm:cxn modelId="{A9AF782F-2D23-4CE1-9DDD-286E7ED09C32}" type="presParOf" srcId="{7AB064E5-7213-428E-AD4D-79329D2B98EA}" destId="{AA0EAF91-C15E-40F0-A698-CE1037C6AD21}" srcOrd="4" destOrd="0" presId="urn:microsoft.com/office/officeart/2005/8/layout/vList4"/>
    <dgm:cxn modelId="{FCE81A09-CAA4-4A91-81BB-9E83679F0273}" type="presParOf" srcId="{AA0EAF91-C15E-40F0-A698-CE1037C6AD21}" destId="{617D8313-7F28-4A41-8834-4FDC571772FD}" srcOrd="0" destOrd="0" presId="urn:microsoft.com/office/officeart/2005/8/layout/vList4"/>
    <dgm:cxn modelId="{0F17E452-7BB9-4841-97D6-53B8EC0E4142}" type="presParOf" srcId="{AA0EAF91-C15E-40F0-A698-CE1037C6AD21}" destId="{97B06382-3199-4EE5-A4E5-AB49F9094F98}" srcOrd="1" destOrd="0" presId="urn:microsoft.com/office/officeart/2005/8/layout/vList4"/>
    <dgm:cxn modelId="{1B3B7CA7-A6CF-479F-8979-512F0FA88008}" type="presParOf" srcId="{AA0EAF91-C15E-40F0-A698-CE1037C6AD21}" destId="{412B4C9A-D353-4ED6-A733-F6B2F967E35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1E0BD-2685-45A9-B23C-847EDC9A1F3F}">
      <dsp:nvSpPr>
        <dsp:cNvPr id="0" name=""/>
        <dsp:cNvSpPr/>
      </dsp:nvSpPr>
      <dsp:spPr>
        <a:xfrm>
          <a:off x="0" y="0"/>
          <a:ext cx="8208912" cy="922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i="0" kern="1200" dirty="0"/>
            <a:t>Utformning, förankring och implementering av arbetsmiljödokument, rutiner och mål för arbetsmiljöarbetet</a:t>
          </a:r>
          <a:endParaRPr lang="sv-SE" sz="1700" kern="1200" dirty="0"/>
        </a:p>
      </dsp:txBody>
      <dsp:txXfrm>
        <a:off x="1734042" y="0"/>
        <a:ext cx="6474869" cy="922602"/>
      </dsp:txXfrm>
    </dsp:sp>
    <dsp:sp modelId="{134A2FD4-DC6B-4136-8345-44F97B98D550}">
      <dsp:nvSpPr>
        <dsp:cNvPr id="0" name=""/>
        <dsp:cNvSpPr/>
      </dsp:nvSpPr>
      <dsp:spPr>
        <a:xfrm>
          <a:off x="92260" y="92260"/>
          <a:ext cx="1641782" cy="738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9000" b="-19000"/>
          </a:stretch>
        </a:blip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2FF735-315A-44C2-B9EA-DEEB697450EC}">
      <dsp:nvSpPr>
        <dsp:cNvPr id="0" name=""/>
        <dsp:cNvSpPr/>
      </dsp:nvSpPr>
      <dsp:spPr>
        <a:xfrm>
          <a:off x="0" y="1014862"/>
          <a:ext cx="8208912" cy="922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/>
            <a:t>Kunskap genom chefsleden om relationen mellan arbetsförhållanden och psykisk ohälsa</a:t>
          </a:r>
        </a:p>
      </dsp:txBody>
      <dsp:txXfrm>
        <a:off x="1734042" y="1014862"/>
        <a:ext cx="6474869" cy="922602"/>
      </dsp:txXfrm>
    </dsp:sp>
    <dsp:sp modelId="{A53FC3B6-FBC0-419E-9DC9-5F413A2DE79C}">
      <dsp:nvSpPr>
        <dsp:cNvPr id="0" name=""/>
        <dsp:cNvSpPr/>
      </dsp:nvSpPr>
      <dsp:spPr>
        <a:xfrm>
          <a:off x="92260" y="1107122"/>
          <a:ext cx="1641782" cy="738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9000" b="-19000"/>
          </a:stretch>
        </a:blip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7D8313-7F28-4A41-8834-4FDC571772FD}">
      <dsp:nvSpPr>
        <dsp:cNvPr id="0" name=""/>
        <dsp:cNvSpPr/>
      </dsp:nvSpPr>
      <dsp:spPr>
        <a:xfrm>
          <a:off x="0" y="2029725"/>
          <a:ext cx="8208912" cy="922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i="0" kern="1200" dirty="0"/>
            <a:t>Kartläggning, återkoppling, och åtgärder inom den organisatoriska och sociala arbetsmiljön</a:t>
          </a:r>
          <a:endParaRPr lang="sv-SE" sz="1700" kern="1200" dirty="0"/>
        </a:p>
      </dsp:txBody>
      <dsp:txXfrm>
        <a:off x="1734042" y="2029725"/>
        <a:ext cx="6474869" cy="922602"/>
      </dsp:txXfrm>
    </dsp:sp>
    <dsp:sp modelId="{97B06382-3199-4EE5-A4E5-AB49F9094F98}">
      <dsp:nvSpPr>
        <dsp:cNvPr id="0" name=""/>
        <dsp:cNvSpPr/>
      </dsp:nvSpPr>
      <dsp:spPr>
        <a:xfrm>
          <a:off x="92260" y="2121985"/>
          <a:ext cx="1641782" cy="738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9000" b="-19000"/>
          </a:stretch>
        </a:blip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fld id="{E4F6DBA7-38D3-4FF9-B176-AA5B07999DD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M San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84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49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4D9E8-22BF-4A1B-BC56-31CFB6FFBE7F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4774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37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999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1" y="204790"/>
            <a:ext cx="4021287" cy="438983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C3D350-D111-4C60-A7BC-F1330FF2F9C5}" type="datetime4">
              <a:rPr lang="sv-SE"/>
              <a:pPr/>
              <a:t>11 september 2026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F7FDE-2326-4C33-9302-481989129E64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182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F448F18E-72E2-391B-2BBC-CE5C1B8B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43669FA8-F875-EFA7-FE7C-4B7A755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77E525B5-A43A-9328-3BCE-50CAE2423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352628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C0052E4-0E9E-8325-19CB-BBCC5D2E0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FC8EC8-4D47-54A6-CB4F-7C72516F6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E8517693-CAE0-9BF0-7593-0CB94A2A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612D6F-3804-38DD-6683-580ADB73A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sidfot 2">
            <a:extLst>
              <a:ext uri="{FF2B5EF4-FFF2-40B4-BE49-F238E27FC236}">
                <a16:creationId xmlns:a16="http://schemas.microsoft.com/office/drawing/2014/main" id="{8C38B943-FF2B-4302-1922-A3E7D130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6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occmed/kqx11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sv-SE" dirty="0"/>
              <a:t>Kartläggning, återkoppling, och åtgärder inom den organisatoriska och sociala arbetsmiljön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643278"/>
            <a:ext cx="6195597" cy="5166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/>
              <a:t>Vilka frågeformulär kan vi använda?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401954" y="1186051"/>
            <a:ext cx="4170039" cy="3190191"/>
          </a:xfrm>
        </p:spPr>
        <p:txBody>
          <a:bodyPr/>
          <a:lstStyle/>
          <a:p>
            <a:pPr marL="257168" indent="0">
              <a:buNone/>
            </a:pPr>
            <a:r>
              <a:rPr lang="sv-SE" sz="2400" dirty="0"/>
              <a:t>Formulär som kan användas. </a:t>
            </a:r>
          </a:p>
          <a:p>
            <a:pPr marL="600068"/>
            <a:r>
              <a:rPr lang="sv-SE" sz="2000" dirty="0"/>
              <a:t>Den svenska versionen av Copenhagen </a:t>
            </a:r>
            <a:r>
              <a:rPr lang="sv-SE" sz="2000" dirty="0" err="1"/>
              <a:t>Psychosocial</a:t>
            </a:r>
            <a:r>
              <a:rPr lang="sv-SE" sz="2000" dirty="0"/>
              <a:t> </a:t>
            </a:r>
            <a:r>
              <a:rPr lang="sv-SE" sz="2000" dirty="0" err="1"/>
              <a:t>Questionnaire</a:t>
            </a:r>
            <a:r>
              <a:rPr lang="sv-SE" sz="2000" dirty="0"/>
              <a:t>: COPSOQ  (https://copsoq.se/)</a:t>
            </a:r>
          </a:p>
          <a:p>
            <a:pPr indent="0">
              <a:buNone/>
            </a:pPr>
            <a:endParaRPr lang="en-US" sz="21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8AA94D-F42D-E7B1-D7EA-7DBA625D9D5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D74D92-42A5-6713-D932-93431C6D1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381" y="1184128"/>
            <a:ext cx="4841556" cy="345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5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864CE-0E56-4DF6-A1B1-7D1C9D17C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Temperaturmätningar</a:t>
            </a:r>
            <a:r>
              <a:rPr lang="sv-SE" sz="2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98C97-8D53-4AEF-8DCD-18F2C396D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dirty="0"/>
              <a:t>Mindre omfattande mätningar som kan göras mer regelbunden, t.ex. en stress-fråga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49E99-89FB-422F-85BA-E0760EE7F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D6D3-6DAE-403F-85AB-A35BA05568AB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F26B4-7D2E-4C1B-85BB-C55ACA58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97298-BC9E-4B41-8D2A-69076E2559E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A29E98-F76E-4F9F-80A5-50A6C01CA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283718"/>
            <a:ext cx="6543675" cy="1714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B9C59D-8555-456D-8B26-568D8D37BB04}"/>
              </a:ext>
            </a:extLst>
          </p:cNvPr>
          <p:cNvSpPr txBox="1"/>
          <p:nvPr/>
        </p:nvSpPr>
        <p:spPr>
          <a:xfrm>
            <a:off x="1428750" y="4126419"/>
            <a:ext cx="645666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B </a:t>
            </a:r>
            <a:r>
              <a:rPr lang="en-US" sz="1050" dirty="0" err="1"/>
              <a:t>Arapovic</a:t>
            </a:r>
            <a:r>
              <a:rPr lang="en-US" sz="1050" dirty="0"/>
              <a:t>-Johansson, C Wåhlin, L Kwak, C Björklund, I Jensen; Work-related stress assessed by a text message single-item stress question, </a:t>
            </a:r>
            <a:r>
              <a:rPr lang="en-US" sz="1050" i="1" dirty="0"/>
              <a:t>Occupational Medicine</a:t>
            </a:r>
            <a:r>
              <a:rPr lang="en-US" sz="1050" dirty="0"/>
              <a:t>, kqx111, </a:t>
            </a:r>
            <a:r>
              <a:rPr lang="en-US" sz="1050" dirty="0">
                <a:hlinkClick r:id="rId3"/>
              </a:rPr>
              <a:t>https://doi.org/10.1093/occmed/kqx111</a:t>
            </a:r>
            <a:endParaRPr lang="sv-SE" sz="10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8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E77CA9-6DE1-7726-BEDC-6B0BE5EB3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Riktlinjen för psykisk hälsa på arbetsplatsen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4CD04E-360B-D9A1-D2B8-FDA3D684C8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Rekommendation 3 och delområden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955297-97A6-75F3-F7C8-838EBB2A2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0994A2-E00E-9779-8B84-6F8FC12B7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3D86ED-CA8B-0498-82E7-532D8D766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219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DD5DD2E-C89B-5F61-92EA-185CA7538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Den förebyggande riktlinjen beskrivs i tre rekommendationer…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F5C648-56C6-149B-FD21-6A0DEDB9D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9141419-0B12-F9D5-909A-F92EAC6B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5F1022-CCA4-8809-AD8B-A5025132E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97D82EA6-DC40-2984-5C1F-44C827E87A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536" y="1563638"/>
          <a:ext cx="820891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7">
            <a:extLst>
              <a:ext uri="{FF2B5EF4-FFF2-40B4-BE49-F238E27FC236}">
                <a16:creationId xmlns:a16="http://schemas.microsoft.com/office/drawing/2014/main" id="{CC5204AD-7600-2ABA-C056-6806B46B3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352" y="267494"/>
            <a:ext cx="836244" cy="10686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188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DD32E4-471C-4E29-A927-6612D4DC8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v-SE" sz="1900" dirty="0"/>
              <a:t>Delområden inom rekommendationen:</a:t>
            </a:r>
          </a:p>
          <a:p>
            <a:r>
              <a:rPr lang="sv-SE" sz="1900" dirty="0"/>
              <a:t>Planera och förankra kartläggning </a:t>
            </a:r>
          </a:p>
          <a:p>
            <a:r>
              <a:rPr lang="sv-SE" sz="1900" dirty="0"/>
              <a:t>Kartlägga (t.ex. enkät, intervju)</a:t>
            </a:r>
          </a:p>
          <a:p>
            <a:r>
              <a:rPr lang="sv-SE" sz="1900" dirty="0"/>
              <a:t>Återkoppla resultat till arbetsgrupp</a:t>
            </a:r>
          </a:p>
          <a:p>
            <a:r>
              <a:rPr lang="sv-SE" sz="1900" dirty="0"/>
              <a:t>Leda arbetsgruppens diskussion, planera tillsammans åtgärder och skapa handlingsplan  </a:t>
            </a:r>
          </a:p>
          <a:p>
            <a:r>
              <a:rPr lang="sv-SE" sz="1900" dirty="0"/>
              <a:t>Genomföra åtgärder samt uppföljning</a:t>
            </a:r>
          </a:p>
          <a:p>
            <a:r>
              <a:rPr lang="sv-SE" sz="1900" dirty="0"/>
              <a:t>Utvärdera resultat samt uppföljning</a:t>
            </a:r>
          </a:p>
          <a:p>
            <a:pPr marL="0" indent="0">
              <a:buNone/>
            </a:pPr>
            <a:endParaRPr lang="sv-SE" sz="1900" dirty="0"/>
          </a:p>
          <a:p>
            <a:pPr marL="0" indent="0">
              <a:buNone/>
            </a:pPr>
            <a:r>
              <a:rPr lang="sv-SE" sz="1900" i="1" dirty="0"/>
              <a:t>Utforma skriftliga rutiner som möjliggör att:</a:t>
            </a:r>
          </a:p>
          <a:p>
            <a:pPr>
              <a:buFontTx/>
              <a:buChar char="-"/>
            </a:pPr>
            <a:r>
              <a:rPr lang="sv-SE" sz="1900" i="1" dirty="0"/>
              <a:t>Ovanstående fortlever på skolan även om de som utför dessa slutar. Nya chefer får kännedom om dessa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BEF3F-25EA-4809-A13E-9DDFABFE7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49EC-2C45-4A9C-9B4D-5679D868E868}" type="datetime1">
              <a:rPr lang="sv-SE" smtClean="0"/>
              <a:t>2026-09-11</a:t>
            </a:fld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B5195B-FBF1-4581-A275-210487D5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4BA30AE-491A-802E-68C9-7ACB978DF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08229"/>
            <a:ext cx="8227606" cy="99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F1BD6-B54C-146F-EC85-DB45155DD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EAAFFF-73E8-7CE1-120A-DC765B70A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Arbeta systematiskt med arbetsmiljön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936258-915F-9512-FD67-78838FD426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Förebyggande arbete enligt survey feedback metoden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8A2331-9F7E-2FDD-AB64-8A948014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FA82D87-AC64-4A98-28F2-249079E9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8547FD-9022-7CB9-08C7-52936CE50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7160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7BD4C-92A6-52CE-9B1A-79417ACA0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Förebyggande arbete enligt survey feedback metoden 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048EB810-2FEA-D8C3-2A00-D925F5A1C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9641" y="1275606"/>
            <a:ext cx="6464717" cy="368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7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4F11B-8CE2-09E6-7A8E-8C2B56029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E0C74F-C291-5CBB-CCF3-BB32E1B2AF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Planering och förankring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C2357C9-6E7A-3218-F11A-75A4DB292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Förberedelser för kartläggningen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1507CA-94BE-ED25-FE77-6B9A5271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CE7E25A-83C0-C8D8-D01A-9203FD0C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ADA57A-DA15-CCFF-F0CF-7BB58EA90F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4470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/>
              <a:t>Förberedelse: planering och förankring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773" y="1216944"/>
            <a:ext cx="8631243" cy="3190191"/>
          </a:xfrm>
        </p:spPr>
        <p:txBody>
          <a:bodyPr>
            <a:normAutofit/>
          </a:bodyPr>
          <a:lstStyle/>
          <a:p>
            <a:r>
              <a:rPr lang="sv-SE" sz="2400" dirty="0"/>
              <a:t>Syfte och mål av kartläggningen?</a:t>
            </a:r>
          </a:p>
          <a:p>
            <a:r>
              <a:rPr lang="sv-SE" sz="2400" dirty="0"/>
              <a:t>Vilka frågor behöver vi?</a:t>
            </a:r>
          </a:p>
          <a:p>
            <a:r>
              <a:rPr lang="sv-SE" sz="2400" dirty="0"/>
              <a:t>Finns tillräcklig resurser och kompetens?</a:t>
            </a:r>
          </a:p>
          <a:p>
            <a:r>
              <a:rPr lang="sv-SE" sz="2400" dirty="0"/>
              <a:t>Vem berörs av kartläggningen?</a:t>
            </a:r>
          </a:p>
          <a:p>
            <a:r>
              <a:rPr lang="sv-SE" sz="2400" dirty="0"/>
              <a:t>Vem skall delta?</a:t>
            </a:r>
          </a:p>
          <a:p>
            <a:r>
              <a:rPr lang="sv-SE" sz="2400" dirty="0"/>
              <a:t>Hur ska resultaten sammanställas och presenteras?</a:t>
            </a:r>
          </a:p>
          <a:p>
            <a:r>
              <a:rPr lang="sv-SE" sz="2400" dirty="0"/>
              <a:t>Vad händer sen?</a:t>
            </a:r>
          </a:p>
        </p:txBody>
      </p:sp>
      <p:sp>
        <p:nvSpPr>
          <p:cNvPr id="5" name="Rectangle 4"/>
          <p:cNvSpPr/>
          <p:nvPr/>
        </p:nvSpPr>
        <p:spPr>
          <a:xfrm>
            <a:off x="1465730" y="4565277"/>
            <a:ext cx="6199094" cy="5186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</p:spTree>
    <p:extLst>
      <p:ext uri="{BB962C8B-B14F-4D97-AF65-F5344CB8AC3E}">
        <p14:creationId xmlns:p14="http://schemas.microsoft.com/office/powerpoint/2010/main" val="416057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/>
              <a:t>Använd vetenskapligt kvalitetssäkrade kartläggningsmetoder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400" dirty="0"/>
              <a:t>Metoden ska kunna användas på rätt sätt </a:t>
            </a:r>
          </a:p>
          <a:p>
            <a:r>
              <a:rPr lang="sv-SE" sz="2400" dirty="0"/>
              <a:t>Ändra inte ordningen på frågorna</a:t>
            </a:r>
          </a:p>
          <a:p>
            <a:r>
              <a:rPr lang="sv-SE" sz="2400" dirty="0"/>
              <a:t>Behåll befintliga svarsalternativen</a:t>
            </a:r>
          </a:p>
          <a:p>
            <a:r>
              <a:rPr lang="sv-SE" sz="2400" dirty="0"/>
              <a:t>Ställ frågor om endast det som du vill ta reda på och som du har hjälp av för att uppfylla syfte och mål! </a:t>
            </a:r>
          </a:p>
          <a:p>
            <a:endParaRPr lang="sv-SE" sz="15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782499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" id="{8BE9F6FC-E111-4322-95E6-A2D0E6FFC4EB}" vid="{89A4A855-126C-4CAC-9526-A95A6AA35F8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1ba7e5491846bba44b7184d586d4c8ef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0f473e2ddd19dd1b49b0db32a06ee5a2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2DCB20B-1244-4220-BD53-3EF2002335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B9E19F-0960-449D-AAB5-C6ACD66CBA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225</TotalTime>
  <Words>366</Words>
  <Application>Microsoft Office PowerPoint</Application>
  <PresentationFormat>Bildspel på skärmen (16:9)</PresentationFormat>
  <Paragraphs>64</Paragraphs>
  <Slides>11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DM Sans</vt:lpstr>
      <vt:lpstr>DM Sans Medium</vt:lpstr>
      <vt:lpstr>Times</vt:lpstr>
      <vt:lpstr>Wingdings</vt:lpstr>
      <vt:lpstr>16_9_powerpointmall_ki_plommon_SVE</vt:lpstr>
      <vt:lpstr>Kartläggning, återkoppling, och åtgärder inom den organisatoriska och sociala arbetsmiljön</vt:lpstr>
      <vt:lpstr>Riktlinjen för psykisk hälsa på arbetsplatsen</vt:lpstr>
      <vt:lpstr>Den förebyggande riktlinjen beskrivs i tre rekommendationer…</vt:lpstr>
      <vt:lpstr>PowerPoint-presentation</vt:lpstr>
      <vt:lpstr>Arbeta systematiskt med arbetsmiljön</vt:lpstr>
      <vt:lpstr>Förebyggande arbete enligt survey feedback metoden </vt:lpstr>
      <vt:lpstr>Planering och förankring</vt:lpstr>
      <vt:lpstr>Förberedelse: planering och förankring</vt:lpstr>
      <vt:lpstr>Använd vetenskapligt kvalitetssäkrade kartläggningsmetoder</vt:lpstr>
      <vt:lpstr>Vilka frågeformulär kan vi använda? </vt:lpstr>
      <vt:lpstr>Temperaturmätningar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Rödlund</dc:creator>
  <cp:lastModifiedBy>Andreas Rödlund</cp:lastModifiedBy>
  <cp:revision>14</cp:revision>
  <cp:lastPrinted>2005-09-23T14:22:03Z</cp:lastPrinted>
  <dcterms:created xsi:type="dcterms:W3CDTF">2026-06-23T06:23:56Z</dcterms:created>
  <dcterms:modified xsi:type="dcterms:W3CDTF">2026-09-11T12:48:27Z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