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63" r:id="rId5"/>
    <p:sldId id="700" r:id="rId6"/>
    <p:sldId id="730" r:id="rId7"/>
    <p:sldId id="731" r:id="rId8"/>
    <p:sldId id="726" r:id="rId9"/>
    <p:sldId id="727" r:id="rId10"/>
    <p:sldId id="356" r:id="rId11"/>
    <p:sldId id="710" r:id="rId12"/>
    <p:sldId id="703" r:id="rId13"/>
    <p:sldId id="729" r:id="rId14"/>
    <p:sldId id="374" r:id="rId15"/>
    <p:sldId id="728" r:id="rId16"/>
    <p:sldId id="724" r:id="rId17"/>
    <p:sldId id="708" r:id="rId18"/>
    <p:sldId id="709" r:id="rId19"/>
    <p:sldId id="714" r:id="rId20"/>
    <p:sldId id="713" r:id="rId21"/>
  </p:sldIdLst>
  <p:sldSz cx="9144000" cy="5143500" type="screen16x9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2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4F4"/>
    <a:srgbClr val="C7ECDC"/>
    <a:srgbClr val="4F0433"/>
    <a:srgbClr val="CCEBED"/>
    <a:srgbClr val="FFDDD6"/>
    <a:srgbClr val="666666"/>
    <a:srgbClr val="DDDEE0"/>
    <a:srgbClr val="FF876F"/>
    <a:srgbClr val="FFE7C2"/>
    <a:srgbClr val="FFC6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8571" autoAdjust="0"/>
  </p:normalViewPr>
  <p:slideViewPr>
    <p:cSldViewPr>
      <p:cViewPr varScale="1">
        <p:scale>
          <a:sx n="82" d="100"/>
          <a:sy n="82" d="100"/>
        </p:scale>
        <p:origin x="1138" y="48"/>
      </p:cViewPr>
      <p:guideLst>
        <p:guide orient="horz" pos="622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18" d="100"/>
          <a:sy n="118" d="100"/>
        </p:scale>
        <p:origin x="500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6818A54A-96AB-47F2-9FE3-5AA7C5EE68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77C3AE1-DBA2-4DA9-A7CE-D2A621C810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5F06C-14D9-45DF-81A5-F25F8ECA9886}" type="datetimeFigureOut">
              <a:rPr lang="sv-SE" smtClean="0"/>
              <a:t>2026-09-11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FB76FC6-F54A-4120-9B8F-E28E2A08E52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D9B89EF-3F47-4486-BAA9-AF9A8BE096D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7CC5D8-C806-4BBF-A442-91371CDD1B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2378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DM Sans" pitchFamily="2" charset="0"/>
              </a:defRPr>
            </a:lvl1pPr>
          </a:lstStyle>
          <a:p>
            <a:endParaRPr lang="sv-SE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DM Sans" pitchFamily="2" charset="0"/>
              </a:defRPr>
            </a:lvl1pPr>
          </a:lstStyle>
          <a:p>
            <a:endParaRPr lang="sv-SE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latin typeface="DM Sans" pitchFamily="2" charset="0"/>
              </a:defRPr>
            </a:lvl1pPr>
          </a:lstStyle>
          <a:p>
            <a:endParaRPr lang="sv-S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DM Sans" pitchFamily="2" charset="0"/>
              </a:defRPr>
            </a:lvl1pPr>
          </a:lstStyle>
          <a:p>
            <a:fld id="{E4F6DBA7-38D3-4FF9-B176-AA5B07999DD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39290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DM Sans" pitchFamily="2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DM Sans" pitchFamily="2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DM Sans" pitchFamily="2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DM Sans" pitchFamily="2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000" kern="1200">
        <a:solidFill>
          <a:schemeClr val="tx1"/>
        </a:solidFill>
        <a:latin typeface="DM San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78445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2CA618-BBF1-EA4E-ACAC-8EA5B31A1364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5339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4448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84D9E8-22BF-4A1B-BC56-31CFB6FFBE7F}" type="slidenum">
              <a:rPr lang="sv-SE" smtClean="0"/>
              <a:pPr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5170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6606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96345-F7DC-89A7-7C6A-C1990B3A6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DBF497-B6AC-06F1-A1A0-6B170816BE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0BCE03-A50F-63F5-6784-EC51ECC5CE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9D915E-C23D-2252-C358-3064D6ED7A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8999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CA618-BBF1-EA4E-ACAC-8EA5B31A1364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8570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CA618-BBF1-EA4E-ACAC-8EA5B31A1364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88676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79593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41915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CB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CA618-BBF1-EA4E-ACAC-8EA5B31A1364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3096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tart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5C58A32B-CE37-00A7-BB2A-05D502F739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181478" y="262850"/>
            <a:ext cx="1691680" cy="704867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45332"/>
            <a:ext cx="7772400" cy="857250"/>
          </a:xfrm>
        </p:spPr>
        <p:txBody>
          <a:bodyPr anchor="ctr"/>
          <a:lstStyle>
            <a:lvl1pPr>
              <a:defRPr sz="3200" kern="1200" spc="-8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553444"/>
            <a:ext cx="7772400" cy="1314450"/>
          </a:xfrm>
        </p:spPr>
        <p:txBody>
          <a:bodyPr/>
          <a:lstStyle>
            <a:lvl1pPr marL="0" indent="0">
              <a:buFont typeface="Wingdings" charset="2"/>
              <a:buNone/>
              <a:defRPr sz="1800" spc="-2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sv-SE" noProof="0"/>
              <a:t>Klicka här för att ändra mall för underrubrikformat</a:t>
            </a:r>
            <a:endParaRPr lang="sv-SE" noProof="0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ande 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Logotyp Karolinska Institutet.">
            <a:extLst>
              <a:ext uri="{FF2B5EF4-FFF2-40B4-BE49-F238E27FC236}">
                <a16:creationId xmlns:a16="http://schemas.microsoft.com/office/drawing/2014/main" id="{7AC1AD67-1AF6-B109-ABEC-31FF3DEF09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96951" y="1915479"/>
            <a:ext cx="3150096" cy="131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94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ande bild med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1A2DD4E6-57FC-99BA-083F-4F5711AA37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96951" y="1915479"/>
            <a:ext cx="3150096" cy="1312540"/>
          </a:xfrm>
          <a:prstGeom prst="rect">
            <a:avLst/>
          </a:prstGeom>
        </p:spPr>
      </p:pic>
      <p:sp>
        <p:nvSpPr>
          <p:cNvPr id="3" name="Platshållare för text 9">
            <a:extLst>
              <a:ext uri="{FF2B5EF4-FFF2-40B4-BE49-F238E27FC236}">
                <a16:creationId xmlns:a16="http://schemas.microsoft.com/office/drawing/2014/main" id="{28D153B6-736E-604E-CC38-30ABDB6346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5971" y="4299942"/>
            <a:ext cx="8564501" cy="578499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043686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2976811"/>
            <a:ext cx="7772400" cy="1021556"/>
          </a:xfrm>
        </p:spPr>
        <p:txBody>
          <a:bodyPr/>
          <a:lstStyle>
            <a:lvl1pPr algn="l">
              <a:defRPr sz="3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1851670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892" indent="0">
              <a:buNone/>
              <a:defRPr sz="1350"/>
            </a:lvl2pPr>
            <a:lvl3pPr marL="685783" indent="0">
              <a:buNone/>
              <a:defRPr sz="1200"/>
            </a:lvl3pPr>
            <a:lvl4pPr marL="1028675" indent="0">
              <a:buNone/>
              <a:defRPr sz="1050"/>
            </a:lvl4pPr>
            <a:lvl5pPr marL="1371566" indent="0">
              <a:buNone/>
              <a:defRPr sz="1050"/>
            </a:lvl5pPr>
            <a:lvl6pPr marL="1714457" indent="0">
              <a:buNone/>
              <a:defRPr sz="1050"/>
            </a:lvl6pPr>
            <a:lvl7pPr marL="2057348" indent="0">
              <a:buNone/>
              <a:defRPr sz="1050"/>
            </a:lvl7pPr>
            <a:lvl8pPr marL="2400240" indent="0">
              <a:buNone/>
              <a:defRPr sz="1050"/>
            </a:lvl8pPr>
            <a:lvl9pPr marL="2743132" indent="0">
              <a:buNone/>
              <a:defRPr sz="10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037DAE7-4387-4B94-9FD5-3B55FFAC54EC}" type="datetime4">
              <a:rPr lang="sv-SE"/>
              <a:pPr/>
              <a:t>11 september 2026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Namn Efternamn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FD7644-3682-4529-B863-173C4F27A566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3440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vsnittsbild">
    <p:bg>
      <p:bgPr>
        <a:solidFill>
          <a:srgbClr val="ED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45332"/>
            <a:ext cx="7772400" cy="857250"/>
          </a:xfrm>
        </p:spPr>
        <p:txBody>
          <a:bodyPr anchor="ctr"/>
          <a:lstStyle>
            <a:lvl1pPr>
              <a:defRPr sz="3200" spc="-5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553444"/>
            <a:ext cx="7772400" cy="1314450"/>
          </a:xfrm>
        </p:spPr>
        <p:txBody>
          <a:bodyPr/>
          <a:lstStyle>
            <a:lvl1pPr marL="0" indent="0">
              <a:buFont typeface="Wingdings" charset="2"/>
              <a:buNone/>
              <a:defRPr sz="1800" spc="-2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sv-SE" noProof="0"/>
              <a:t>Klicka här för att ändra mall för underrubrikformat</a:t>
            </a:r>
            <a:endParaRPr lang="sv-SE" noProof="0" dirty="0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F448F18E-72E2-391B-2BBC-CE5C1B8B4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5350510"/>
            <a:ext cx="1905000" cy="171450"/>
          </a:xfrm>
        </p:spPr>
        <p:txBody>
          <a:bodyPr/>
          <a:lstStyle>
            <a:lvl1pPr>
              <a:defRPr/>
            </a:lvl1pPr>
          </a:lstStyle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3" name="Platshållare för bildnummer 5">
            <a:extLst>
              <a:ext uri="{FF2B5EF4-FFF2-40B4-BE49-F238E27FC236}">
                <a16:creationId xmlns:a16="http://schemas.microsoft.com/office/drawing/2014/main" id="{43669FA8-F875-EFA7-FE7C-4B7A755AF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5350510"/>
            <a:ext cx="685800" cy="171450"/>
          </a:xfrm>
        </p:spPr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4" name="Platshållare för sidfot 2">
            <a:extLst>
              <a:ext uri="{FF2B5EF4-FFF2-40B4-BE49-F238E27FC236}">
                <a16:creationId xmlns:a16="http://schemas.microsoft.com/office/drawing/2014/main" id="{77E525B5-A43A-9328-3BCE-50CAE2423D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5352628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1633792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56774" y="1402829"/>
            <a:ext cx="8631243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C0052E4-0E9E-8325-19CB-BBCC5D2E07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3512632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+ 2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ED75CC17-B226-9EC7-7062-ECD0FA0657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B73CEA02-8FD8-B27D-7351-D598B5116632}"/>
              </a:ext>
            </a:extLst>
          </p:cNvPr>
          <p:cNvSpPr>
            <a:spLocks noGrp="1" noChangeArrowheads="1"/>
          </p:cNvSpPr>
          <p:nvPr>
            <p:ph idx="13"/>
          </p:nvPr>
        </p:nvSpPr>
        <p:spPr bwMode="auto">
          <a:xfrm>
            <a:off x="256774" y="1402829"/>
            <a:ext cx="417003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11200" y="1403857"/>
            <a:ext cx="4170040" cy="31891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B84996-FDAD-4A7F-89D4-758A2E9C5C80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C98C6-00F0-4387-A9BA-FB521E0564CA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9FC8EC8-4D47-54A6-CB4F-7C72516F6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2168485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2E2751E-29B4-AE75-0730-6CFFB5936B8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0" y="0"/>
            <a:ext cx="9144000" cy="51435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DD1BCA6E-C8FD-891D-4F83-66CC4277CA7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" y="5424636"/>
            <a:ext cx="107504" cy="171450"/>
          </a:xfrm>
        </p:spPr>
        <p:txBody>
          <a:bodyPr/>
          <a:lstStyle>
            <a:lvl1pPr>
              <a:defRPr sz="100"/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8" name="Platshållare för datum 7">
            <a:extLst>
              <a:ext uri="{FF2B5EF4-FFF2-40B4-BE49-F238E27FC236}">
                <a16:creationId xmlns:a16="http://schemas.microsoft.com/office/drawing/2014/main" id="{AA906207-79B5-98E0-34C3-171784B570D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7581" y="5213161"/>
            <a:ext cx="94998" cy="171450"/>
          </a:xfrm>
        </p:spPr>
        <p:txBody>
          <a:bodyPr/>
          <a:lstStyle>
            <a:lvl1pPr>
              <a:defRPr sz="100"/>
            </a:lvl1pPr>
          </a:lstStyle>
          <a:p>
            <a:fld id="{3D94F107-FCCF-4D7C-8F71-E821E5DA5282}" type="datetime4">
              <a:rPr lang="sv-SE" smtClean="0"/>
              <a:t>11 september 2026</a:t>
            </a:fld>
            <a:endParaRPr lang="sv-SE" dirty="0"/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5358C040-7B29-520B-66D6-03AF9B5F547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463981" y="5213161"/>
            <a:ext cx="45719" cy="171450"/>
          </a:xfrm>
        </p:spPr>
        <p:txBody>
          <a:bodyPr/>
          <a:lstStyle>
            <a:lvl1pPr>
              <a:defRPr sz="100"/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0383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1 innehåll och 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6C309769-9796-3F4C-16EC-30D95F7272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0AA63C4E-0A70-530E-97DF-2D2B5352F878}"/>
              </a:ext>
            </a:extLst>
          </p:cNvPr>
          <p:cNvSpPr>
            <a:spLocks noGrp="1" noChangeArrowheads="1"/>
          </p:cNvSpPr>
          <p:nvPr>
            <p:ph idx="15"/>
          </p:nvPr>
        </p:nvSpPr>
        <p:spPr bwMode="auto">
          <a:xfrm>
            <a:off x="256774" y="1402829"/>
            <a:ext cx="417003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E5A0135-F7D5-EC17-C577-4234FB38314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711200" y="1404631"/>
            <a:ext cx="4170040" cy="318838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b="0" i="0" u="none" strike="noStrike" baseline="0" dirty="0">
                <a:solidFill>
                  <a:srgbClr val="000000"/>
                </a:solidFill>
                <a:latin typeface="DM Sans" pitchFamily="2" charset="0"/>
              </a:rPr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570BB-7289-4069-9D4A-2FAE4107D42A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C85695-0C9C-45E7-AAF3-3B0DE890CA1A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5" name="Platshållare för sidfot 2">
            <a:extLst>
              <a:ext uri="{FF2B5EF4-FFF2-40B4-BE49-F238E27FC236}">
                <a16:creationId xmlns:a16="http://schemas.microsoft.com/office/drawing/2014/main" id="{E8517693-CAE0-9BF0-7593-0CB94A2A66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8272384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6AB09F81-3DF8-1100-91E4-2C19199093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C02F024F-96B7-5411-16AF-D7BE9A4ACEA3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55971" y="1401312"/>
            <a:ext cx="4170038" cy="3193712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A96EA6F-41F1-0969-DF45-AEBBDEDF0D9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711200" y="1404631"/>
            <a:ext cx="4170040" cy="31883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F31A13-B82C-43A3-AC35-E621AAB6303F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E6EECC-44D8-4442-87AA-D47F74CC81A2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5612D6F-3804-38DD-6683-580ADB73A8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3657994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2 bilder m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C4794E74-271C-9E5F-FE9E-7420C39ABEC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55971" y="1401312"/>
            <a:ext cx="4170038" cy="2520145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5"/>
          </p:nvPr>
        </p:nvSpPr>
        <p:spPr>
          <a:xfrm>
            <a:off x="255971" y="4016459"/>
            <a:ext cx="4170039" cy="578499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6F7332DF-CAE5-41F2-AEFA-52F537B3AA49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711199" y="1404632"/>
            <a:ext cx="4170040" cy="2516826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11" name="Platshållare för text 9"/>
          <p:cNvSpPr>
            <a:spLocks noGrp="1"/>
          </p:cNvSpPr>
          <p:nvPr>
            <p:ph type="body" sz="quarter" idx="16"/>
          </p:nvPr>
        </p:nvSpPr>
        <p:spPr>
          <a:xfrm>
            <a:off x="4711200" y="4016459"/>
            <a:ext cx="4170039" cy="574675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A42D-8DCB-48D7-8A43-9E29A5D3CC0A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723E-5A40-4F9A-B83B-0F0B7FEF2706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sidfot 2">
            <a:extLst>
              <a:ext uri="{FF2B5EF4-FFF2-40B4-BE49-F238E27FC236}">
                <a16:creationId xmlns:a16="http://schemas.microsoft.com/office/drawing/2014/main" id="{8C38B943-FF2B-4302-1922-A3E7D1305D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</p:spTree>
    <p:extLst>
      <p:ext uri="{BB962C8B-B14F-4D97-AF65-F5344CB8AC3E}">
        <p14:creationId xmlns:p14="http://schemas.microsoft.com/office/powerpoint/2010/main" val="22015807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009749DF-7E5C-713A-D45D-D9653C97CE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8209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83" y="339502"/>
            <a:ext cx="8625257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bakgrundsrubriken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5983" y="1402830"/>
            <a:ext cx="8630513" cy="318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2080A6F-57B1-B9B7-BFFB-9C38D4F13F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3447" y="4788233"/>
            <a:ext cx="19050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fld id="{C3018874-3E6C-444F-95D2-0F7C8B5E1F23}" type="datetime4">
              <a:rPr lang="sv-SE" smtClean="0"/>
              <a:t>11 september 2026</a:t>
            </a:fld>
            <a:endParaRPr lang="sv-SE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99847" y="4788233"/>
            <a:ext cx="6858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chemeClr val="accent1"/>
                </a:solidFill>
                <a:latin typeface="+mn-lt"/>
              </a:defRPr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52" r:id="rId4"/>
    <p:sldLayoutId id="2147483654" r:id="rId5"/>
    <p:sldLayoutId id="2147483655" r:id="rId6"/>
    <p:sldLayoutId id="2147483657" r:id="rId7"/>
    <p:sldLayoutId id="2147483658" r:id="rId8"/>
    <p:sldLayoutId id="2147483663" r:id="rId9"/>
    <p:sldLayoutId id="2147483659" r:id="rId10"/>
    <p:sldLayoutId id="2147483662" r:id="rId11"/>
    <p:sldLayoutId id="2147483665" r:id="rId12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0" spc="-50" baseline="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2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1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50195B-8A87-0659-1403-6E7233781A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Implementera med Planera-Göra-Studera-Agera metoden</a:t>
            </a:r>
          </a:p>
        </p:txBody>
      </p:sp>
    </p:spTree>
    <p:extLst>
      <p:ext uri="{BB962C8B-B14F-4D97-AF65-F5344CB8AC3E}">
        <p14:creationId xmlns:p14="http://schemas.microsoft.com/office/powerpoint/2010/main" val="1099428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497E3-B7C1-CA6E-72EE-866D8BA3C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A6976903-D485-4456-44F2-06BA51FA2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60" y="2186922"/>
            <a:ext cx="4680520" cy="3120347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35FDD706-83E2-1095-DB33-6604CAECB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Steg 1 – </a:t>
            </a:r>
            <a:r>
              <a:rPr lang="en-US" dirty="0" err="1"/>
              <a:t>Planera</a:t>
            </a:r>
            <a:r>
              <a:rPr lang="en-US" dirty="0"/>
              <a:t> </a:t>
            </a:r>
            <a:r>
              <a:rPr lang="en-US" dirty="0" err="1"/>
              <a:t>aktiviteterna</a:t>
            </a:r>
            <a:r>
              <a:rPr lang="en-US" dirty="0"/>
              <a:t> </a:t>
            </a:r>
            <a:r>
              <a:rPr lang="en-US" dirty="0" err="1"/>
              <a:t>genom</a:t>
            </a:r>
            <a:r>
              <a:rPr lang="en-US" dirty="0"/>
              <a:t> </a:t>
            </a:r>
            <a:r>
              <a:rPr lang="en-US" dirty="0" err="1"/>
              <a:t>pilövningen</a:t>
            </a:r>
            <a:endParaRPr lang="sv-SE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C345E13-E0D4-6689-B5E1-CD317569A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000" b="1" dirty="0"/>
              <a:t>Konkretisera aktiviteter med pilövningen </a:t>
            </a:r>
          </a:p>
          <a:p>
            <a:pPr marL="0" indent="0">
              <a:buNone/>
            </a:pPr>
            <a:r>
              <a:rPr lang="sv-SE" sz="2000" dirty="0"/>
              <a:t>När arbetsgruppen har formulerat ett </a:t>
            </a:r>
            <a:r>
              <a:rPr lang="sv-SE" sz="2000" b="1" dirty="0"/>
              <a:t>SMART mål </a:t>
            </a:r>
            <a:r>
              <a:rPr lang="sv-SE" sz="2000" dirty="0"/>
              <a:t>ska arbetsgruppen identifiera vilka aktiviteter som behöver genomföras för att nå målet genom att göra pilövningen.</a:t>
            </a:r>
          </a:p>
          <a:p>
            <a:endParaRPr lang="sv-SE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C0A2DE5-3B12-1211-2345-4F61FF27E8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ett medicinskt universitet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55094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400" dirty="0"/>
              <a:t>”Pilövningen” – ett perspektivbyte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8A23D9-D6F7-48E0-94AE-5D3F61194B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SYFTE: Konkretisera handlingsplanen mer.</a:t>
            </a:r>
          </a:p>
          <a:p>
            <a:r>
              <a:rPr lang="sv-SE"/>
              <a:t>RATIONAL: Vi är vana vid att göra upp planer med siktet inställt framåt i tiden. Vi ska nu testa att göra tvärtom för att låta ett annat perspektiv ytterligare förbättra handlingsplanen.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D248D-A3FF-42B3-8BB1-989E7676922D}" type="datetime1">
              <a:rPr lang="sv-SE" smtClean="0"/>
              <a:t>2026-09-11</a:t>
            </a:fld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0AB2E-E277-461E-8988-685C4B2FC3AB}" type="slidenum">
              <a:rPr lang="sv-SE" smtClean="0"/>
              <a:pPr/>
              <a:t>11</a:t>
            </a:fld>
            <a:endParaRPr lang="sv-SE" dirty="0"/>
          </a:p>
        </p:txBody>
      </p:sp>
      <p:sp>
        <p:nvSpPr>
          <p:cNvPr id="14" name="Rectangle 13"/>
          <p:cNvSpPr/>
          <p:nvPr/>
        </p:nvSpPr>
        <p:spPr>
          <a:xfrm>
            <a:off x="1359144" y="4838235"/>
            <a:ext cx="2714093" cy="3052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</p:spTree>
    <p:extLst>
      <p:ext uri="{BB962C8B-B14F-4D97-AF65-F5344CB8AC3E}">
        <p14:creationId xmlns:p14="http://schemas.microsoft.com/office/powerpoint/2010/main" val="383675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40015-8E90-8308-0232-53AA386F6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Steg 2 - </a:t>
            </a:r>
            <a:r>
              <a:rPr lang="en-US" dirty="0" err="1"/>
              <a:t>Göra</a:t>
            </a:r>
            <a:r>
              <a:rPr lang="en-US" dirty="0"/>
              <a:t> 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71E902-FD3F-865E-5CE0-06CB62F50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404" y="1059582"/>
            <a:ext cx="8631243" cy="3190191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När arbetsgruppen har planerat arbetet är nästa steg att genomföra aktiviteterna. Följ planen så långt det är möjligt och dokumentera genomförandet. </a:t>
            </a:r>
            <a:endParaRPr lang="sv-SE" b="1" dirty="0"/>
          </a:p>
          <a:p>
            <a:pPr marL="0" indent="0">
              <a:buNone/>
            </a:pPr>
            <a:endParaRPr lang="sv-SE" sz="2100" b="1" dirty="0"/>
          </a:p>
          <a:p>
            <a:pPr marL="0" indent="0">
              <a:buNone/>
            </a:pPr>
            <a:r>
              <a:rPr lang="sv-SE" b="1" dirty="0"/>
              <a:t>Dokumentera i er PDSA planeringsmall:</a:t>
            </a:r>
          </a:p>
          <a:p>
            <a:r>
              <a:rPr lang="sv-SE" dirty="0"/>
              <a:t>När aktiviteten genomfördes </a:t>
            </a:r>
          </a:p>
          <a:p>
            <a:r>
              <a:rPr lang="sv-SE" dirty="0"/>
              <a:t>Vad som genomfördes </a:t>
            </a:r>
          </a:p>
          <a:p>
            <a:r>
              <a:rPr lang="sv-SE" dirty="0"/>
              <a:t>Vad som fungerade bra </a:t>
            </a:r>
          </a:p>
          <a:p>
            <a:r>
              <a:rPr lang="sv-SE" dirty="0"/>
              <a:t>Vad som försvårade genomförandet </a:t>
            </a:r>
          </a:p>
          <a:p>
            <a:r>
              <a:rPr lang="sv-SE" dirty="0"/>
              <a:t>Vad som underlättade genomförandet</a:t>
            </a:r>
          </a:p>
          <a:p>
            <a:r>
              <a:rPr lang="sv-SE" dirty="0"/>
              <a:t>Om något behövde ändras jämfört med ursprungliga planen. </a:t>
            </a:r>
          </a:p>
          <a:p>
            <a:endParaRPr lang="sv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2AA08-D2D8-D833-D453-EA8397330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EDA28E-F94C-240E-1593-BAD27B8C1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12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6E82C3-AA7F-B0B9-7795-DEE3F0928C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ett medicinskt universitet</a:t>
            </a:r>
            <a:endParaRPr lang="sv-S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DB2322-7C27-7555-2A64-2BB9B0676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7893" y="3766527"/>
            <a:ext cx="1486107" cy="122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339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8035" y="190847"/>
            <a:ext cx="6307931" cy="482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747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CE59CB-6275-4F95-BBDF-B81F4B933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D6D3-6DAE-403F-85AB-A35BA05568AB}" type="datetime4">
              <a:rPr lang="sv-SE" smtClean="0"/>
              <a:pPr/>
              <a:t>11 september 2026</a:t>
            </a:fld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6AF6F2-F96C-4AAC-8A64-D18BAB7EA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14</a:t>
            </a:fld>
            <a:endParaRPr lang="sv-SE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3E2A33-3600-4E5C-9E14-133A42349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3362" y="144016"/>
            <a:ext cx="6757639" cy="473199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09B36C0-899B-46DF-B087-9AD31FE9C7CE}"/>
              </a:ext>
            </a:extLst>
          </p:cNvPr>
          <p:cNvSpPr txBox="1"/>
          <p:nvPr/>
        </p:nvSpPr>
        <p:spPr>
          <a:xfrm>
            <a:off x="1536080" y="1049396"/>
            <a:ext cx="604837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b="1" dirty="0">
                <a:latin typeface="Bradley Hand ITC" panose="03070402050302030203" pitchFamily="66" charset="0"/>
              </a:rPr>
              <a:t>Planen är inte klar än</a:t>
            </a:r>
          </a:p>
          <a:p>
            <a:endParaRPr lang="sv-SE" sz="1400" b="1" dirty="0">
              <a:latin typeface="Bradley Hand ITC" panose="03070402050302030203" pitchFamily="66" charset="0"/>
            </a:endParaRPr>
          </a:p>
          <a:p>
            <a:r>
              <a:rPr lang="sv-SE" sz="1400" b="1" dirty="0">
                <a:latin typeface="Bradley Hand ITC" panose="03070402050302030203" pitchFamily="66" charset="0"/>
              </a:rPr>
              <a:t>Jenny sammanställdes relevanta dokument den 4/10 </a:t>
            </a:r>
          </a:p>
          <a:p>
            <a:endParaRPr lang="sv-SE" sz="1400" b="1" dirty="0">
              <a:latin typeface="Bradley Hand ITC" panose="03070402050302030203" pitchFamily="66" charset="0"/>
            </a:endParaRPr>
          </a:p>
          <a:p>
            <a:r>
              <a:rPr lang="sv-SE" sz="1400" b="1" dirty="0">
                <a:latin typeface="Bradley Hand ITC" panose="03070402050302030203" pitchFamily="66" charset="0"/>
              </a:rPr>
              <a:t>Ali skickade de insamlade dokument per mejl till all skolpersonal 15/10</a:t>
            </a:r>
          </a:p>
          <a:p>
            <a:r>
              <a:rPr lang="sv-SE" sz="1400" b="1" dirty="0">
                <a:latin typeface="Bradley Hand ITC" panose="03070402050302030203" pitchFamily="66" charset="0"/>
              </a:rPr>
              <a:t> </a:t>
            </a:r>
          </a:p>
          <a:p>
            <a:r>
              <a:rPr lang="sv-SE" sz="1400" b="1" dirty="0">
                <a:latin typeface="Bradley Hand ITC" panose="03070402050302030203" pitchFamily="66" charset="0"/>
              </a:rPr>
              <a:t>Sven presenterade dokument under APT den 30/10.  </a:t>
            </a:r>
          </a:p>
          <a:p>
            <a:endParaRPr lang="sv-SE" sz="1400" b="1" dirty="0">
              <a:latin typeface="Bradley Hand ITC" panose="03070402050302030203" pitchFamily="66" charset="0"/>
            </a:endParaRPr>
          </a:p>
          <a:p>
            <a:r>
              <a:rPr lang="sv-SE" sz="1400" b="1" dirty="0">
                <a:latin typeface="Bradley Hand ITC" panose="03070402050302030203" pitchFamily="66" charset="0"/>
              </a:rPr>
              <a:t>Ingen sammanställda synpunkter under APT, dokumentet kunde inte anpassas utifrån personalens synpunkter. </a:t>
            </a:r>
          </a:p>
          <a:p>
            <a:endParaRPr lang="sv-SE" sz="1400" b="1" dirty="0">
              <a:latin typeface="Bradley Hand ITC" panose="03070402050302030203" pitchFamily="66" charset="0"/>
            </a:endParaRPr>
          </a:p>
          <a:p>
            <a:r>
              <a:rPr lang="sv-SE" sz="1400" b="1" dirty="0">
                <a:latin typeface="Bradley Hand ITC" panose="03070402050302030203" pitchFamily="66" charset="0"/>
              </a:rPr>
              <a:t>Vi han inte att göra klart planen. Planen behövs uppdateras </a:t>
            </a:r>
          </a:p>
          <a:p>
            <a:endParaRPr lang="sv-SE" sz="1400" b="1" dirty="0">
              <a:latin typeface="Bradley Hand ITC" panose="03070402050302030203" pitchFamily="66" charset="0"/>
            </a:endParaRPr>
          </a:p>
          <a:p>
            <a:r>
              <a:rPr lang="sv-SE" sz="1400" b="1" dirty="0">
                <a:latin typeface="Bradley Hand ITC" panose="03070402050302030203" pitchFamily="66" charset="0"/>
              </a:rPr>
              <a:t>Främjande var att vi hade en tydligt tidsplan</a:t>
            </a:r>
          </a:p>
        </p:txBody>
      </p:sp>
    </p:spTree>
    <p:extLst>
      <p:ext uri="{BB962C8B-B14F-4D97-AF65-F5344CB8AC3E}">
        <p14:creationId xmlns:p14="http://schemas.microsoft.com/office/powerpoint/2010/main" val="31278886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66EBD-2479-4AEC-B534-8D8020AC9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700" dirty="0">
                <a:solidFill>
                  <a:schemeClr val="accent2">
                    <a:lumMod val="50000"/>
                  </a:schemeClr>
                </a:solidFill>
              </a:rPr>
              <a:t>Studera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0580D-0C9A-44B9-ADF1-5A80E632B0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100" b="1" dirty="0"/>
              <a:t>Utvärdera införandet</a:t>
            </a:r>
            <a:endParaRPr lang="sv-SE" dirty="0"/>
          </a:p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Vad gick bra?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Vad kan bli bättre?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Gick det som planerat?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Vad lärde ni er?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AA0954-EC71-4E3F-A5CF-978D63AE6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6D6D3-6DAE-403F-85AB-A35BA05568AB}" type="datetime4">
              <a:rPr lang="sv-SE" smtClean="0"/>
              <a:pPr/>
              <a:t>11 september 2026</a:t>
            </a:fld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591168-007B-4284-BBE1-4B55CBF52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15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B4225-F978-49DC-91B5-B892941AFCA0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 bwMode="auto">
          <a:xfrm>
            <a:off x="0" y="6477000"/>
            <a:ext cx="2895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L="0" algn="l" defTabSz="457200" rtl="0" eaLnBrk="1" latinLnBrk="0" hangingPunct="1">
              <a:defRPr sz="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Namn Efternamn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E79AD1-6A6D-4F5B-AD20-F66EBA249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9405" y="59938"/>
            <a:ext cx="2129099" cy="1434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510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29888-AF30-445D-903F-D2CB0528C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457200" y="6477000"/>
            <a:ext cx="2895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L="0" algn="l" defTabSz="457200" rtl="0" eaLnBrk="1" latinLnBrk="0" hangingPunct="1">
              <a:defRPr sz="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Namn Efternamn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B8E970D-C867-4756-9B3C-565CA721A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4363"/>
            <a:ext cx="6617341" cy="50406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0516CA2-3616-4329-861C-90DB682A17BB}"/>
              </a:ext>
            </a:extLst>
          </p:cNvPr>
          <p:cNvSpPr txBox="1"/>
          <p:nvPr/>
        </p:nvSpPr>
        <p:spPr>
          <a:xfrm>
            <a:off x="1547813" y="905381"/>
            <a:ext cx="6048374" cy="3485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800" b="1" dirty="0">
                <a:latin typeface="Bradley Hand ITC" panose="03070402050302030203" pitchFamily="66" charset="0"/>
              </a:rPr>
              <a:t>Planen saknade ett steg om vem som skulle sammanställa synpunkter på dokumentet.</a:t>
            </a:r>
          </a:p>
          <a:p>
            <a:endParaRPr lang="sv-SE" sz="1800" b="1" dirty="0">
              <a:latin typeface="Bradley Hand ITC" panose="03070402050302030203" pitchFamily="66" charset="0"/>
            </a:endParaRPr>
          </a:p>
          <a:p>
            <a:r>
              <a:rPr lang="sv-SE" sz="1800" b="1" dirty="0">
                <a:latin typeface="Bradley Hand ITC" panose="03070402050302030203" pitchFamily="66" charset="0"/>
              </a:rPr>
              <a:t>Planen behövs anpassas och inkludera en tydlig ansvarsfördelning för sammanställning av synpunkter</a:t>
            </a:r>
          </a:p>
          <a:p>
            <a:endParaRPr lang="sv-SE" sz="1800" b="1" dirty="0">
              <a:latin typeface="Bradley Hand ITC" panose="03070402050302030203" pitchFamily="66" charset="0"/>
            </a:endParaRPr>
          </a:p>
          <a:p>
            <a:r>
              <a:rPr lang="sv-SE" sz="1800" b="1" dirty="0">
                <a:latin typeface="Bradley Hand ITC" panose="03070402050302030203" pitchFamily="66" charset="0"/>
              </a:rPr>
              <a:t>Vi lärde oss vikten av att inkludera alla nödvändiga steg, samt att vara tydlig med vem som ska göra vad.  </a:t>
            </a:r>
          </a:p>
          <a:p>
            <a:endParaRPr lang="sv-SE" sz="1800" b="1" dirty="0">
              <a:latin typeface="Bradley Hand ITC" panose="03070402050302030203" pitchFamily="66" charset="0"/>
            </a:endParaRPr>
          </a:p>
          <a:p>
            <a:endParaRPr lang="sv-SE" sz="1800" b="1" dirty="0">
              <a:latin typeface="Bradley Hand ITC" panose="03070402050302030203" pitchFamily="66" charset="0"/>
            </a:endParaRPr>
          </a:p>
          <a:p>
            <a:endParaRPr lang="sv-SE" sz="1350" b="1" dirty="0">
              <a:latin typeface="Bradley Hand ITC" panose="03070402050302030203" pitchFamily="66" charset="0"/>
            </a:endParaRPr>
          </a:p>
          <a:p>
            <a:endParaRPr lang="sv-SE" sz="1350" b="1" dirty="0">
              <a:latin typeface="Bradley Hand ITC" panose="03070402050302030203" pitchFamily="66" charset="0"/>
            </a:endParaRPr>
          </a:p>
          <a:p>
            <a:endParaRPr lang="sv-SE" sz="1350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8577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66EBD-2479-4AEC-B534-8D8020AC9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700" dirty="0">
                <a:solidFill>
                  <a:schemeClr val="accent2">
                    <a:lumMod val="50000"/>
                  </a:schemeClr>
                </a:solidFill>
              </a:rPr>
              <a:t>Agera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0580D-0C9A-44B9-ADF1-5A80E632B0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100" b="1" dirty="0"/>
              <a:t>Sammanfatta och planera inför nästa steg</a:t>
            </a:r>
          </a:p>
          <a:p>
            <a:pPr marL="0" indent="0">
              <a:buNone/>
            </a:pPr>
            <a:r>
              <a:rPr lang="sv-SE" dirty="0"/>
              <a:t>Behövs planen anpassas?</a:t>
            </a:r>
          </a:p>
          <a:p>
            <a:pPr>
              <a:buFont typeface="Wingdings" panose="05000000000000000000" pitchFamily="2" charset="2"/>
              <a:buChar char="§"/>
            </a:pPr>
            <a:endParaRPr lang="sv-SE" dirty="0"/>
          </a:p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Om nej, fortsätt med planen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Om ja, anpassa planen utifrån stegen innan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dirty="0"/>
              <a:t>Om planen är genomförd, påbörja en ny plan </a:t>
            </a:r>
          </a:p>
          <a:p>
            <a:pPr>
              <a:buFont typeface="Wingdings" panose="05000000000000000000" pitchFamily="2" charset="2"/>
              <a:buChar char="§"/>
            </a:pPr>
            <a:endParaRPr lang="sv-SE" dirty="0"/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74124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F6E848C-7E9A-47E7-B0BE-065F46D35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3225" y="755645"/>
            <a:ext cx="6266326" cy="857250"/>
          </a:xfrm>
        </p:spPr>
        <p:txBody>
          <a:bodyPr/>
          <a:lstStyle/>
          <a:p>
            <a:r>
              <a:rPr lang="sv-SE" dirty="0"/>
              <a:t>Vad behövs för att säkerställa att planen omvandlas till handling?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AE11A9-6314-4A5F-BAF9-D2DCF94F1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0AB2E-E277-461E-8988-685C4B2FC3AB}" type="slidenum">
              <a:rPr lang="sv-SE" smtClean="0"/>
              <a:pPr/>
              <a:t>2</a:t>
            </a:fld>
            <a:endParaRPr lang="sv-S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F479E8-90A0-CB91-07F2-C245631E05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808" y="1791010"/>
            <a:ext cx="3168673" cy="3168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41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066D2-7B93-BF8F-EA1C-42C144AA0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Varför</a:t>
            </a:r>
            <a:r>
              <a:rPr lang="en-US" dirty="0"/>
              <a:t> </a:t>
            </a:r>
            <a:r>
              <a:rPr lang="en-US" dirty="0" err="1"/>
              <a:t>används</a:t>
            </a:r>
            <a:r>
              <a:rPr lang="en-US" dirty="0"/>
              <a:t> Planera-Göra-</a:t>
            </a:r>
            <a:r>
              <a:rPr lang="en-US" dirty="0" err="1"/>
              <a:t>Studera</a:t>
            </a:r>
            <a:r>
              <a:rPr lang="en-US" dirty="0"/>
              <a:t>-</a:t>
            </a:r>
            <a:r>
              <a:rPr lang="en-US" dirty="0" err="1"/>
              <a:t>Agera</a:t>
            </a:r>
            <a:r>
              <a:rPr lang="en-US" dirty="0"/>
              <a:t> </a:t>
            </a:r>
            <a:r>
              <a:rPr lang="en-US" dirty="0" err="1"/>
              <a:t>metoden</a:t>
            </a:r>
            <a:r>
              <a:rPr lang="en-US" dirty="0"/>
              <a:t>? 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FC0958-6182-6CFC-1E9A-0474175E30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000" noProof="0" dirty="0"/>
              <a:t>Den bästa förändringen är den som blir av. För att förändringar ska bli verklighet behövs </a:t>
            </a:r>
            <a:r>
              <a:rPr lang="sv-SE" sz="2000" u="sng" noProof="0" dirty="0"/>
              <a:t>planering</a:t>
            </a:r>
            <a:r>
              <a:rPr lang="sv-SE" sz="2000" noProof="0" dirty="0"/>
              <a:t>, </a:t>
            </a:r>
            <a:r>
              <a:rPr lang="sv-SE" sz="2000" u="sng" noProof="0" dirty="0"/>
              <a:t>förändringar i små steg </a:t>
            </a:r>
            <a:r>
              <a:rPr lang="sv-SE" sz="2000" noProof="0" dirty="0"/>
              <a:t>och </a:t>
            </a:r>
            <a:r>
              <a:rPr lang="sv-SE" sz="2000" u="sng" noProof="0" dirty="0"/>
              <a:t>uppföljning</a:t>
            </a:r>
            <a:r>
              <a:rPr lang="sv-SE" sz="2000" noProof="0" dirty="0"/>
              <a:t>.  </a:t>
            </a:r>
          </a:p>
          <a:p>
            <a:endParaRPr lang="sv-SE" sz="2000" dirty="0"/>
          </a:p>
          <a:p>
            <a:pPr marL="0" indent="0">
              <a:buNone/>
            </a:pPr>
            <a:r>
              <a:rPr lang="sv-SE" sz="2000" noProof="0" dirty="0"/>
              <a:t>Vi har i vår forskning sett att metoden </a:t>
            </a:r>
            <a:r>
              <a:rPr lang="en-US" sz="2000" u="sng" dirty="0"/>
              <a:t>Planera-Göra-</a:t>
            </a:r>
            <a:r>
              <a:rPr lang="en-US" sz="2000" u="sng" dirty="0" err="1"/>
              <a:t>Studera</a:t>
            </a:r>
            <a:r>
              <a:rPr lang="en-US" sz="2000" u="sng" dirty="0"/>
              <a:t>-</a:t>
            </a:r>
            <a:r>
              <a:rPr lang="en-US" sz="2000" u="sng" dirty="0" err="1"/>
              <a:t>Agera</a:t>
            </a:r>
            <a:r>
              <a:rPr lang="en-US" sz="2000" u="sng" dirty="0"/>
              <a:t> </a:t>
            </a:r>
            <a:r>
              <a:rPr lang="en-US" sz="2000" dirty="0"/>
              <a:t>(PDSA) </a:t>
            </a:r>
            <a:r>
              <a:rPr lang="sv-SE" sz="2000" dirty="0"/>
              <a:t>är ett effektivt arbetssätt för att underlätta införandet av förändringar i arbetsmiljön inom verksamheten.  </a:t>
            </a:r>
            <a:endParaRPr lang="sv-SE" sz="2000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5EFBC7-2BF4-F058-E5F2-DB4A1A16E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A2CD5-DA8C-4B9D-8315-B34160A16C25}" type="datetime4">
              <a:rPr lang="sv-SE" smtClean="0"/>
              <a:t>11 september 2026</a:t>
            </a:fld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90F782-0A79-E97F-47EB-42A27309A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3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022233-4DBB-AD4B-7A88-908A87CC4F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ett medicinskt universitet</a:t>
            </a:r>
            <a:endParaRPr lang="sv-SE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233C5A0-F807-CF0E-F6EF-AB765BD71D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4657" y="3578664"/>
            <a:ext cx="1534168" cy="153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779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297D9-8938-9CEE-A2E8-1A71F3791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D75270D-EFE3-2672-40B8-4E62CBCDCA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4657" y="3578664"/>
            <a:ext cx="1534168" cy="15341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64F1C4-DBCA-7D57-D8B8-EE0A7FFE3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är PDSA metoden?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F3F8C-234B-EFDD-FAA3-AADC4125CC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774" y="1402829"/>
            <a:ext cx="8347673" cy="3190191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sv-SE" sz="2000" dirty="0"/>
              <a:t>PDSA är ett väletablerat arbetssätt för att implementera förändringar in i verksamheten och säkerställa att plan blir till handling. </a:t>
            </a:r>
          </a:p>
          <a:p>
            <a:pPr marL="0" indent="0">
              <a:lnSpc>
                <a:spcPct val="90000"/>
              </a:lnSpc>
              <a:buNone/>
            </a:pPr>
            <a:endParaRPr lang="sv-SE" sz="2000" dirty="0"/>
          </a:p>
          <a:p>
            <a:pPr marL="0" indent="0">
              <a:lnSpc>
                <a:spcPct val="90000"/>
              </a:lnSpc>
              <a:buNone/>
            </a:pPr>
            <a:r>
              <a:rPr lang="sv-SE" sz="2000" dirty="0"/>
              <a:t>Det är en metod som syftar till kontinuerligt förbättringsarbete genom små snarare än radikala förändringar.</a:t>
            </a:r>
          </a:p>
          <a:p>
            <a:pPr marL="0" indent="0">
              <a:lnSpc>
                <a:spcPct val="90000"/>
              </a:lnSpc>
              <a:buNone/>
            </a:pPr>
            <a:endParaRPr lang="sv-SE" sz="2000" dirty="0"/>
          </a:p>
          <a:p>
            <a:pPr marL="0" indent="0">
              <a:lnSpc>
                <a:spcPct val="90000"/>
              </a:lnSpc>
              <a:buNone/>
            </a:pPr>
            <a:r>
              <a:rPr lang="sv-SE" sz="2000" dirty="0"/>
              <a:t>Istället för att genomföra stora förändringar på en gång börjar           man i mindre skala genom att göra mindre test i praktiken               och  använder erfarenheterna för att utveckla arbetet vidare.</a:t>
            </a:r>
          </a:p>
          <a:p>
            <a:pPr marL="0" indent="0">
              <a:lnSpc>
                <a:spcPct val="90000"/>
              </a:lnSpc>
              <a:buNone/>
            </a:pPr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F8FAAD-B477-384B-AEC9-CF40258CC3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ett medicinskt universitet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4920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B5270E5-A319-8DEB-28DB-694981037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 anchor="t">
            <a:normAutofit/>
          </a:bodyPr>
          <a:lstStyle/>
          <a:p>
            <a:r>
              <a:rPr lang="en-US" dirty="0"/>
              <a:t>Steg 1 – </a:t>
            </a:r>
            <a:r>
              <a:rPr lang="en-US" dirty="0" err="1"/>
              <a:t>Planera</a:t>
            </a:r>
            <a:r>
              <a:rPr lang="en-US" dirty="0"/>
              <a:t> </a:t>
            </a:r>
            <a:endParaRPr lang="sv-SE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A392CDEE-BBF9-D58E-2F67-318227458A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000" dirty="0"/>
              <a:t>Börja med att bestämma vilken förändring som ska implementeras och planera för hur den ska uppnås. 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b="1" dirty="0"/>
              <a:t>Hur jobbar vi idag?</a:t>
            </a:r>
          </a:p>
          <a:p>
            <a:pPr marL="0" indent="0">
              <a:buNone/>
            </a:pPr>
            <a:r>
              <a:rPr lang="sv-SE" sz="2000" dirty="0"/>
              <a:t>Det första steget är att diskutera vad som redan finns i verksamheten och vad som behöver utvecklas. Syftet är att i arbetsgruppen skapa en gemensam bild av vilka förändring som ska implementeras. 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Se </a:t>
            </a:r>
            <a:r>
              <a:rPr lang="sv-SE" b="1" dirty="0"/>
              <a:t>övning 1</a:t>
            </a:r>
            <a:r>
              <a:rPr lang="sv-SE" dirty="0"/>
              <a:t> på websidan </a:t>
            </a:r>
          </a:p>
          <a:p>
            <a:pPr marL="0" indent="0">
              <a:buNone/>
            </a:pPr>
            <a:br>
              <a:rPr lang="sv-SE" dirty="0"/>
            </a:b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689725C1-7583-FE10-E59E-7FFF15E42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wrap="square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7DC85695-0C9C-45E7-AAF3-3B0DE890CA1A}" type="datetime4">
              <a:rPr lang="sv-SE" sz="500" smtClean="0"/>
              <a:pPr>
                <a:lnSpc>
                  <a:spcPct val="90000"/>
                </a:lnSpc>
                <a:spcAft>
                  <a:spcPts val="600"/>
                </a:spcAft>
              </a:pPr>
              <a:t>11 september 2026</a:t>
            </a:fld>
            <a:endParaRPr lang="sv-SE" sz="5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ABA957-A668-B804-3B30-AE43501F8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4B570BB-7289-4069-9D4A-2FAE4107D42A}" type="slidenum">
              <a:rPr lang="sv-SE" sz="500" smtClean="0"/>
              <a:pPr>
                <a:lnSpc>
                  <a:spcPct val="90000"/>
                </a:lnSpc>
                <a:spcAft>
                  <a:spcPts val="600"/>
                </a:spcAft>
              </a:pPr>
              <a:t>5</a:t>
            </a:fld>
            <a:endParaRPr lang="sv-SE" sz="50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58D391D-F76B-7C4A-E6C4-CE5F82A52A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v-SE" sz="500"/>
              <a:t>Karolinska Institutet - ett medicinskt universitet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8D5BC3D-A6ED-77AA-F293-1E02659150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8636" y="3789999"/>
            <a:ext cx="806293" cy="115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610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E1CE331-1ABB-76E5-656B-1DF868AA4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Steg 1 – </a:t>
            </a:r>
            <a:r>
              <a:rPr lang="en-US" dirty="0" err="1"/>
              <a:t>Planera</a:t>
            </a:r>
            <a:r>
              <a:rPr lang="en-US" dirty="0"/>
              <a:t> </a:t>
            </a:r>
            <a:r>
              <a:rPr lang="en-US" dirty="0" err="1"/>
              <a:t>genom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sätta</a:t>
            </a:r>
            <a:r>
              <a:rPr lang="en-US" dirty="0"/>
              <a:t> </a:t>
            </a:r>
            <a:r>
              <a:rPr lang="en-US" dirty="0" err="1"/>
              <a:t>mål</a:t>
            </a:r>
            <a:endParaRPr lang="sv-SE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DC66DDB-51AC-C430-7CFB-C11BF6769F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000" dirty="0"/>
              <a:t>För att komma vidare behöver ni ett mål och veta vad som bör göras för att uppnå målet. </a:t>
            </a:r>
          </a:p>
          <a:p>
            <a:pPr marL="0" indent="0">
              <a:buNone/>
            </a:pPr>
            <a:endParaRPr lang="sv-SE" sz="2000" b="1" dirty="0"/>
          </a:p>
          <a:p>
            <a:pPr marL="0" indent="0">
              <a:buNone/>
            </a:pPr>
            <a:r>
              <a:rPr lang="sv-SE" sz="2000" b="1" dirty="0"/>
              <a:t>Konkretisera mål och aktiviteter</a:t>
            </a:r>
          </a:p>
          <a:p>
            <a:pPr marL="0" indent="0">
              <a:buNone/>
            </a:pPr>
            <a:r>
              <a:rPr lang="sv-SE" sz="2000" dirty="0"/>
              <a:t>När arbetsgruppen har identifierat vad som behöver utvecklas är nästa del att formulera ett </a:t>
            </a:r>
            <a:r>
              <a:rPr lang="sv-SE" sz="2000" b="1" dirty="0"/>
              <a:t>SMART mål </a:t>
            </a:r>
            <a:r>
              <a:rPr lang="sv-SE" sz="2000" dirty="0"/>
              <a:t>för arbetet och identifiera vilka aktiviteter som behöver genomföras för att nå målet.</a:t>
            </a:r>
          </a:p>
          <a:p>
            <a:endParaRPr lang="sv-SE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9B8DA36-41CD-E718-CAF4-96AE28BF4F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ett medicinskt universitet</a:t>
            </a:r>
            <a:endParaRPr lang="sv-SE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5E69BBD-7EAA-AAC9-4931-8FC5DAC65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8636" y="3789999"/>
            <a:ext cx="806293" cy="115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51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EBD17A-72E8-44D7-8473-90C131CD7DA3}"/>
              </a:ext>
            </a:extLst>
          </p:cNvPr>
          <p:cNvSpPr/>
          <p:nvPr/>
        </p:nvSpPr>
        <p:spPr bwMode="auto">
          <a:xfrm>
            <a:off x="1143000" y="0"/>
            <a:ext cx="6858000" cy="51435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/>
            <a:endParaRPr lang="sv-SE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700" dirty="0"/>
              <a:t>Att sätta SMART mål 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sv-SE" sz="2000" b="1" dirty="0">
                <a:solidFill>
                  <a:schemeClr val="accent1"/>
                </a:solidFill>
              </a:rPr>
              <a:t>Ett SMART mål är: </a:t>
            </a:r>
          </a:p>
          <a:p>
            <a:r>
              <a:rPr lang="sv-SE" sz="2000" b="1" dirty="0">
                <a:solidFill>
                  <a:schemeClr val="accent1"/>
                </a:solidFill>
              </a:rPr>
              <a:t>S</a:t>
            </a:r>
            <a:r>
              <a:rPr lang="sv-SE" sz="2000" dirty="0"/>
              <a:t>pecifikt </a:t>
            </a:r>
          </a:p>
          <a:p>
            <a:r>
              <a:rPr lang="sv-SE" sz="2000" b="1" dirty="0">
                <a:solidFill>
                  <a:schemeClr val="accent1"/>
                </a:solidFill>
              </a:rPr>
              <a:t>M</a:t>
            </a:r>
            <a:r>
              <a:rPr lang="sv-SE" sz="2000" dirty="0"/>
              <a:t>ätbart </a:t>
            </a:r>
          </a:p>
          <a:p>
            <a:r>
              <a:rPr lang="sv-SE" sz="2000" b="1" dirty="0">
                <a:solidFill>
                  <a:schemeClr val="accent1"/>
                </a:solidFill>
              </a:rPr>
              <a:t>A</a:t>
            </a:r>
            <a:r>
              <a:rPr lang="sv-SE" sz="2000" dirty="0"/>
              <a:t>ccepterat </a:t>
            </a:r>
          </a:p>
          <a:p>
            <a:r>
              <a:rPr lang="sv-SE" sz="2000" b="1" dirty="0">
                <a:solidFill>
                  <a:schemeClr val="accent1"/>
                </a:solidFill>
              </a:rPr>
              <a:t>R</a:t>
            </a:r>
            <a:r>
              <a:rPr lang="sv-SE" sz="2000" dirty="0"/>
              <a:t>ealistiskt </a:t>
            </a:r>
          </a:p>
          <a:p>
            <a:r>
              <a:rPr lang="sv-SE" sz="2000" b="1" dirty="0">
                <a:solidFill>
                  <a:schemeClr val="accent1"/>
                </a:solidFill>
              </a:rPr>
              <a:t>T</a:t>
            </a:r>
            <a:r>
              <a:rPr lang="sv-SE" sz="2000" dirty="0"/>
              <a:t>idsatt </a:t>
            </a:r>
          </a:p>
          <a:p>
            <a:pPr marL="13500" indent="0">
              <a:buNone/>
            </a:pPr>
            <a:endParaRPr lang="sv-SE" sz="2000" dirty="0"/>
          </a:p>
          <a:p>
            <a:pPr marL="13500" indent="0">
              <a:buNone/>
            </a:pPr>
            <a:r>
              <a:rPr lang="sv-SE" sz="2000" dirty="0"/>
              <a:t>Se </a:t>
            </a:r>
            <a:r>
              <a:rPr lang="sv-SE" sz="2000" b="1" dirty="0"/>
              <a:t>övning 2</a:t>
            </a:r>
            <a:r>
              <a:rPr lang="sv-SE" sz="2000" dirty="0"/>
              <a:t> på websidan </a:t>
            </a:r>
          </a:p>
        </p:txBody>
      </p:sp>
      <p:sp>
        <p:nvSpPr>
          <p:cNvPr id="4" name="Rectangle 3"/>
          <p:cNvSpPr/>
          <p:nvPr/>
        </p:nvSpPr>
        <p:spPr>
          <a:xfrm>
            <a:off x="1641764" y="4838235"/>
            <a:ext cx="2431473" cy="1909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52BAB6C-CBF8-8CB1-DE94-5478AFC62C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5508" y="51470"/>
            <a:ext cx="3429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542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F3F0730-9F4D-4AE7-BB7B-9DEEB14F88B8}"/>
              </a:ext>
            </a:extLst>
          </p:cNvPr>
          <p:cNvSpPr/>
          <p:nvPr/>
        </p:nvSpPr>
        <p:spPr bwMode="auto">
          <a:xfrm>
            <a:off x="1143000" y="0"/>
            <a:ext cx="6858000" cy="51435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/>
            <a:endParaRPr lang="sv-SE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700" dirty="0"/>
              <a:t>Att sätta SMART mål 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500" indent="0">
              <a:buNone/>
            </a:pPr>
            <a:r>
              <a:rPr lang="sv-SE" b="1" dirty="0"/>
              <a:t>Exempel på SMART mål för att skapa ett dokument: </a:t>
            </a:r>
            <a:br>
              <a:rPr lang="sv-SE" b="1" dirty="0">
                <a:solidFill>
                  <a:schemeClr val="accent1"/>
                </a:solidFill>
              </a:rPr>
            </a:br>
            <a:r>
              <a:rPr lang="sv-SE" dirty="0"/>
              <a:t>” Dokument för nyanställda ska ha skapats för att kunna presenteras på APT den 8 december.”</a:t>
            </a:r>
          </a:p>
          <a:p>
            <a:pPr marL="13500" indent="0">
              <a:buNone/>
            </a:pPr>
            <a:endParaRPr lang="sv-SE" dirty="0"/>
          </a:p>
          <a:p>
            <a:pPr marL="13500" indent="0">
              <a:buNone/>
            </a:pPr>
            <a:r>
              <a:rPr lang="sv-SE" b="1" dirty="0"/>
              <a:t>Exempel på SMART mål för att introducera en rutin: </a:t>
            </a:r>
            <a:br>
              <a:rPr lang="sv-SE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sv-SE" dirty="0"/>
              <a:t>”Från och med vecka 2 år 2026 ska varje nyanställd få en introduktion som följer ”Dokument för nyanställda”. Dokument ska minst följas till 80% under första läsåret.”</a:t>
            </a:r>
          </a:p>
          <a:p>
            <a:pPr marL="13500" indent="0">
              <a:buNone/>
            </a:pPr>
            <a:endParaRPr lang="sv-SE" dirty="0"/>
          </a:p>
          <a:p>
            <a:pPr marL="13500" indent="0">
              <a:buNone/>
            </a:pPr>
            <a:r>
              <a:rPr lang="sv-SE" i="1" dirty="0"/>
              <a:t>För sedan över ert SMART mål i PDSA mallen se exempel på nästa bild.</a:t>
            </a:r>
          </a:p>
        </p:txBody>
      </p:sp>
      <p:sp>
        <p:nvSpPr>
          <p:cNvPr id="4" name="Rectangle 3"/>
          <p:cNvSpPr/>
          <p:nvPr/>
        </p:nvSpPr>
        <p:spPr>
          <a:xfrm>
            <a:off x="1641764" y="4838235"/>
            <a:ext cx="2431473" cy="1909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</p:spTree>
    <p:extLst>
      <p:ext uri="{BB962C8B-B14F-4D97-AF65-F5344CB8AC3E}">
        <p14:creationId xmlns:p14="http://schemas.microsoft.com/office/powerpoint/2010/main" val="586856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B37F219-FED6-404E-B3DB-A76FFC5D7F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8569" y="69438"/>
            <a:ext cx="5979471" cy="487316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643CA43-5A41-4C59-A5BC-D93D8496277C}"/>
              </a:ext>
            </a:extLst>
          </p:cNvPr>
          <p:cNvSpPr txBox="1"/>
          <p:nvPr/>
        </p:nvSpPr>
        <p:spPr>
          <a:xfrm>
            <a:off x="1693206" y="451825"/>
            <a:ext cx="58311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>
                <a:latin typeface="Bradley Hand ITC" panose="03070402050302030203" pitchFamily="66" charset="0"/>
              </a:rPr>
              <a:t>Rekommendation 1: </a:t>
            </a:r>
            <a:r>
              <a:rPr lang="sv-SE" sz="1200" kern="0" dirty="0">
                <a:latin typeface="Bradley Hand ITC" panose="03070402050302030203" pitchFamily="66" charset="0"/>
              </a:rPr>
              <a:t>Sprida kännedom om arbetsmiljödokument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AFB272-F597-4EA4-867B-CB03D319C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750952" y="6546438"/>
            <a:ext cx="2555834" cy="201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L="0" algn="l" defTabSz="457200" rtl="0" eaLnBrk="1" latinLnBrk="0" hangingPunct="1">
              <a:defRPr sz="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Namn Efternamn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3FA699-83CD-4608-864C-B2CAD0EF042B}"/>
              </a:ext>
            </a:extLst>
          </p:cNvPr>
          <p:cNvSpPr txBox="1"/>
          <p:nvPr/>
        </p:nvSpPr>
        <p:spPr>
          <a:xfrm>
            <a:off x="1736678" y="1090111"/>
            <a:ext cx="51452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>
                <a:latin typeface="Bradley Hand ITC" panose="03070402050302030203" pitchFamily="66" charset="0"/>
              </a:rPr>
              <a:t>Sven Svensson</a:t>
            </a:r>
          </a:p>
          <a:p>
            <a:r>
              <a:rPr lang="sv-SE" sz="1200" b="1" dirty="0">
                <a:latin typeface="Bradley Hand ITC" panose="03070402050302030203" pitchFamily="66" charset="0"/>
              </a:rPr>
              <a:t>Jenny Johnson</a:t>
            </a:r>
          </a:p>
          <a:p>
            <a:r>
              <a:rPr lang="sv-SE" sz="1200" b="1" dirty="0">
                <a:latin typeface="Bradley Hand ITC" panose="03070402050302030203" pitchFamily="66" charset="0"/>
              </a:rPr>
              <a:t>Johan Eriksson</a:t>
            </a:r>
          </a:p>
          <a:p>
            <a:r>
              <a:rPr lang="sv-SE" sz="1200" b="1" dirty="0">
                <a:latin typeface="Bradley Hand ITC" panose="03070402050302030203" pitchFamily="66" charset="0"/>
              </a:rPr>
              <a:t>Ali Samoud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EA9A94-C837-43A1-94EC-F790997BA2CC}"/>
              </a:ext>
            </a:extLst>
          </p:cNvPr>
          <p:cNvSpPr txBox="1"/>
          <p:nvPr/>
        </p:nvSpPr>
        <p:spPr>
          <a:xfrm>
            <a:off x="1660276" y="3407058"/>
            <a:ext cx="56225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b="1" dirty="0">
                <a:latin typeface="Bradley Hand ITC" panose="03070402050302030203" pitchFamily="66" charset="0"/>
              </a:rPr>
              <a:t>Senast den 30 november har verksamhetens arbetsmiljödokument för nyanställda reviderats tillsammans med berörda medarbetare och fastställts av ansvarig chef.</a:t>
            </a:r>
          </a:p>
        </p:txBody>
      </p:sp>
    </p:spTree>
    <p:extLst>
      <p:ext uri="{BB962C8B-B14F-4D97-AF65-F5344CB8AC3E}">
        <p14:creationId xmlns:p14="http://schemas.microsoft.com/office/powerpoint/2010/main" val="2500476770"/>
      </p:ext>
    </p:extLst>
  </p:cSld>
  <p:clrMapOvr>
    <a:masterClrMapping/>
  </p:clrMapOvr>
</p:sld>
</file>

<file path=ppt/theme/theme1.xml><?xml version="1.0" encoding="utf-8"?>
<a:theme xmlns:a="http://schemas.openxmlformats.org/drawingml/2006/main" name="16_9_powerpointmall_ki_plommon_SVE">
  <a:themeElements>
    <a:clrScheme name="K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F0433"/>
      </a:accent1>
      <a:accent2>
        <a:srgbClr val="FF876F"/>
      </a:accent2>
      <a:accent3>
        <a:srgbClr val="870052"/>
      </a:accent3>
      <a:accent4>
        <a:srgbClr val="FFDDD6"/>
      </a:accent4>
      <a:accent5>
        <a:srgbClr val="4DB5BC"/>
      </a:accent5>
      <a:accent6>
        <a:srgbClr val="CCEBED"/>
      </a:accent6>
      <a:hlink>
        <a:srgbClr val="870052"/>
      </a:hlink>
      <a:folHlink>
        <a:srgbClr val="C490AA"/>
      </a:folHlink>
    </a:clrScheme>
    <a:fontScheme name="KI PPT">
      <a:majorFont>
        <a:latin typeface="DM Sans Medium"/>
        <a:ea typeface=""/>
        <a:cs typeface=""/>
      </a:majorFont>
      <a:minorFont>
        <a:latin typeface="DM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err="1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  <a:txDef>
      <a:spPr>
        <a:noFill/>
        <a:ln w="6350">
          <a:solidFill>
            <a:schemeClr val="accent1"/>
          </a:solidFill>
        </a:ln>
      </a:spPr>
      <a:bodyPr wrap="square" rtlCol="0">
        <a:spAutoFit/>
      </a:bodyPr>
      <a:lstStyle>
        <a:defPPr algn="l">
          <a:defRPr sz="1400" dirty="0">
            <a:latin typeface="+mn-lt"/>
          </a:defRPr>
        </a:defPPr>
      </a:lstStyle>
    </a:txDef>
  </a:objectDefaults>
  <a:extraClrSchemeLst>
    <a:extraClrScheme>
      <a:clrScheme name="Office-t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61B54"/>
        </a:accent1>
        <a:accent2>
          <a:srgbClr val="97D8DA"/>
        </a:accent2>
        <a:accent3>
          <a:srgbClr val="FFFFFF"/>
        </a:accent3>
        <a:accent4>
          <a:srgbClr val="000000"/>
        </a:accent4>
        <a:accent5>
          <a:srgbClr val="BDABB3"/>
        </a:accent5>
        <a:accent6>
          <a:srgbClr val="88C4C5"/>
        </a:accent6>
        <a:hlink>
          <a:srgbClr val="CF0063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_16_9" id="{8BE9F6FC-E111-4322-95E6-A2D0E6FFC4EB}" vid="{89A4A855-126C-4CAC-9526-A95A6AA35F80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615BE51D60BA44B86811C5F608C49E" ma:contentTypeVersion="4" ma:contentTypeDescription="Skapa ett nytt dokument." ma:contentTypeScope="" ma:versionID="1ba7e5491846bba44b7184d586d4c8ef">
  <xsd:schema xmlns:xsd="http://www.w3.org/2001/XMLSchema" xmlns:xs="http://www.w3.org/2001/XMLSchema" xmlns:p="http://schemas.microsoft.com/office/2006/metadata/properties" xmlns:ns2="6843b716-3f6d-4983-a753-faa1afd2f446" targetNamespace="http://schemas.microsoft.com/office/2006/metadata/properties" ma:root="true" ma:fieldsID="0f473e2ddd19dd1b49b0db32a06ee5a2" ns2:_="">
    <xsd:import namespace="6843b716-3f6d-4983-a753-faa1afd2f4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43b716-3f6d-4983-a753-faa1afd2f4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2DCB20B-1244-4220-BD53-3EF2002335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AB9E19F-0960-449D-AAB5-C6ACD66CBA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43b716-3f6d-4983-a753-faa1afd2f4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9F79469-2F05-42F0-ADD1-5263841AE7B9}">
  <ds:schemaRefs>
    <ds:schemaRef ds:uri="http://purl.org/dc/dcmitype/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6843b716-3f6d-4983-a753-faa1afd2f446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Presentation_16_9</Template>
  <TotalTime>212</TotalTime>
  <Words>793</Words>
  <Application>Microsoft Office PowerPoint</Application>
  <PresentationFormat>Bildspel på skärmen (16:9)</PresentationFormat>
  <Paragraphs>137</Paragraphs>
  <Slides>17</Slides>
  <Notes>11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5" baseType="lpstr">
      <vt:lpstr>Arial</vt:lpstr>
      <vt:lpstr>Bradley Hand ITC</vt:lpstr>
      <vt:lpstr>Calibri</vt:lpstr>
      <vt:lpstr>DM Sans</vt:lpstr>
      <vt:lpstr>DM Sans Medium</vt:lpstr>
      <vt:lpstr>Times</vt:lpstr>
      <vt:lpstr>Wingdings</vt:lpstr>
      <vt:lpstr>16_9_powerpointmall_ki_plommon_SVE</vt:lpstr>
      <vt:lpstr>Implementera med Planera-Göra-Studera-Agera metoden</vt:lpstr>
      <vt:lpstr>Vad behövs för att säkerställa att planen omvandlas till handling? </vt:lpstr>
      <vt:lpstr>Varför används Planera-Göra-Studera-Agera metoden? </vt:lpstr>
      <vt:lpstr>Vad är PDSA metoden?</vt:lpstr>
      <vt:lpstr>Steg 1 – Planera </vt:lpstr>
      <vt:lpstr>Steg 1 – Planera genom att sätta mål</vt:lpstr>
      <vt:lpstr>Att sätta SMART mål  </vt:lpstr>
      <vt:lpstr>Att sätta SMART mål  </vt:lpstr>
      <vt:lpstr>PowerPoint-presentation</vt:lpstr>
      <vt:lpstr>Steg 1 – Planera aktiviteterna genom pilövningen</vt:lpstr>
      <vt:lpstr>”Pilövningen” – ett perspektivbyte</vt:lpstr>
      <vt:lpstr>Steg 2 - Göra </vt:lpstr>
      <vt:lpstr>PowerPoint-presentation</vt:lpstr>
      <vt:lpstr>PowerPoint-presentation</vt:lpstr>
      <vt:lpstr>Studera </vt:lpstr>
      <vt:lpstr>PowerPoint-presentation</vt:lpstr>
      <vt:lpstr>Agera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Andreas Rödlund</dc:creator>
  <cp:lastModifiedBy>Andreas Rödlund</cp:lastModifiedBy>
  <cp:revision>7</cp:revision>
  <cp:lastPrinted>2005-09-23T14:22:03Z</cp:lastPrinted>
  <dcterms:created xsi:type="dcterms:W3CDTF">2026-06-23T06:23:56Z</dcterms:created>
  <dcterms:modified xsi:type="dcterms:W3CDTF">2026-09-11T05:48:35Z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0x010100B8615BE51D60BA44B86811C5F608C49E</vt:lpwstr>
  </property>
</Properties>
</file>