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Lst>
  <p:notesMasterIdLst>
    <p:notesMasterId r:id="rId25"/>
  </p:notesMasterIdLst>
  <p:handoutMasterIdLst>
    <p:handoutMasterId r:id="rId26"/>
  </p:handoutMasterIdLst>
  <p:sldIdLst>
    <p:sldId id="263" r:id="rId5"/>
    <p:sldId id="735" r:id="rId6"/>
    <p:sldId id="264" r:id="rId7"/>
    <p:sldId id="265" r:id="rId8"/>
    <p:sldId id="272" r:id="rId9"/>
    <p:sldId id="270" r:id="rId10"/>
    <p:sldId id="271" r:id="rId11"/>
    <p:sldId id="736" r:id="rId12"/>
    <p:sldId id="266" r:id="rId13"/>
    <p:sldId id="259" r:id="rId14"/>
    <p:sldId id="734" r:id="rId15"/>
    <p:sldId id="730" r:id="rId16"/>
    <p:sldId id="731" r:id="rId17"/>
    <p:sldId id="732" r:id="rId18"/>
    <p:sldId id="267" r:id="rId19"/>
    <p:sldId id="268" r:id="rId20"/>
    <p:sldId id="737" r:id="rId21"/>
    <p:sldId id="727" r:id="rId22"/>
    <p:sldId id="729" r:id="rId23"/>
    <p:sldId id="733" r:id="rId24"/>
  </p:sldIdLst>
  <p:sldSz cx="9144000" cy="5143500" type="screen16x9"/>
  <p:notesSz cx="6858000" cy="9144000"/>
  <p:defaultTextStyle>
    <a:defPPr>
      <a:defRPr lang="sv-S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622">
          <p15:clr>
            <a:srgbClr val="A4A3A4"/>
          </p15:clr>
        </p15:guide>
        <p15:guide id="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4F4"/>
    <a:srgbClr val="C7ECDC"/>
    <a:srgbClr val="4F0433"/>
    <a:srgbClr val="CCEBED"/>
    <a:srgbClr val="FFDDD6"/>
    <a:srgbClr val="666666"/>
    <a:srgbClr val="DDDEE0"/>
    <a:srgbClr val="FF876F"/>
    <a:srgbClr val="FFE7C2"/>
    <a:srgbClr val="FFC6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79" autoAdjust="0"/>
    <p:restoredTop sz="84654" autoAdjust="0"/>
  </p:normalViewPr>
  <p:slideViewPr>
    <p:cSldViewPr>
      <p:cViewPr varScale="1">
        <p:scale>
          <a:sx n="103" d="100"/>
          <a:sy n="103" d="100"/>
        </p:scale>
        <p:origin x="706" y="58"/>
      </p:cViewPr>
      <p:guideLst>
        <p:guide orient="horz" pos="622"/>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118" d="100"/>
          <a:sy n="118" d="100"/>
        </p:scale>
        <p:origin x="500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E1B33B-F5B7-4BD8-B14C-111F940381FE}" type="doc">
      <dgm:prSet loTypeId="urn:microsoft.com/office/officeart/2005/8/layout/vList4" loCatId="list" qsTypeId="urn:microsoft.com/office/officeart/2005/8/quickstyle/simple2" qsCatId="simple" csTypeId="urn:microsoft.com/office/officeart/2005/8/colors/accent5_1" csCatId="accent5" phldr="1"/>
      <dgm:spPr/>
      <dgm:t>
        <a:bodyPr/>
        <a:lstStyle/>
        <a:p>
          <a:endParaRPr lang="sv-SE"/>
        </a:p>
      </dgm:t>
    </dgm:pt>
    <dgm:pt modelId="{46789248-932E-4F57-BA6D-A172B133C840}">
      <dgm:prSet phldrT="[Text]"/>
      <dgm:spPr/>
      <dgm:t>
        <a:bodyPr/>
        <a:lstStyle/>
        <a:p>
          <a:r>
            <a:rPr lang="sv-SE" b="0" i="0" dirty="0"/>
            <a:t>Utformning, förankring och implementering av arbetsmiljödokument, rutiner och mål för arbetsmiljöarbetet</a:t>
          </a:r>
          <a:endParaRPr lang="sv-SE" dirty="0"/>
        </a:p>
      </dgm:t>
    </dgm:pt>
    <dgm:pt modelId="{9268A1A6-271B-4937-AB77-FE9329CBB3A6}" type="parTrans" cxnId="{038D015A-544A-4072-A1DA-C249796156F1}">
      <dgm:prSet/>
      <dgm:spPr/>
      <dgm:t>
        <a:bodyPr/>
        <a:lstStyle/>
        <a:p>
          <a:endParaRPr lang="sv-SE"/>
        </a:p>
      </dgm:t>
    </dgm:pt>
    <dgm:pt modelId="{8202D879-1F0D-4927-8473-44B79BD6DED2}" type="sibTrans" cxnId="{038D015A-544A-4072-A1DA-C249796156F1}">
      <dgm:prSet/>
      <dgm:spPr/>
      <dgm:t>
        <a:bodyPr/>
        <a:lstStyle/>
        <a:p>
          <a:endParaRPr lang="sv-SE"/>
        </a:p>
      </dgm:t>
    </dgm:pt>
    <dgm:pt modelId="{89419F28-47B5-4C9A-8179-B503B45666BF}">
      <dgm:prSet phldrT="[Text]"/>
      <dgm:spPr/>
      <dgm:t>
        <a:bodyPr/>
        <a:lstStyle/>
        <a:p>
          <a:r>
            <a:rPr lang="sv-SE" dirty="0"/>
            <a:t>Kunskap genom chefsleden om relationen mellan arbetsförhållanden och psykisk ohälsa</a:t>
          </a:r>
        </a:p>
      </dgm:t>
    </dgm:pt>
    <dgm:pt modelId="{C33A88EC-70E5-4A70-977C-6F0A9684A061}" type="parTrans" cxnId="{ACA45CA3-5F21-468D-B62B-F33704C0CD44}">
      <dgm:prSet/>
      <dgm:spPr/>
      <dgm:t>
        <a:bodyPr/>
        <a:lstStyle/>
        <a:p>
          <a:endParaRPr lang="sv-SE"/>
        </a:p>
      </dgm:t>
    </dgm:pt>
    <dgm:pt modelId="{E697C786-6BCB-4C4D-A630-BA840FEA214C}" type="sibTrans" cxnId="{ACA45CA3-5F21-468D-B62B-F33704C0CD44}">
      <dgm:prSet/>
      <dgm:spPr/>
      <dgm:t>
        <a:bodyPr/>
        <a:lstStyle/>
        <a:p>
          <a:endParaRPr lang="sv-SE"/>
        </a:p>
      </dgm:t>
    </dgm:pt>
    <dgm:pt modelId="{2292432E-2357-45DA-85C2-5BDCA40F9452}">
      <dgm:prSet phldrT="[Text]"/>
      <dgm:spPr/>
      <dgm:t>
        <a:bodyPr/>
        <a:lstStyle/>
        <a:p>
          <a:r>
            <a:rPr lang="sv-SE" b="0" i="0" dirty="0"/>
            <a:t>Kartläggning, återkoppling, och åtgärder inom den organisatoriska och sociala arbetsmiljön</a:t>
          </a:r>
          <a:endParaRPr lang="sv-SE" dirty="0"/>
        </a:p>
      </dgm:t>
    </dgm:pt>
    <dgm:pt modelId="{A53F0F36-0311-442E-9B97-404EA5E4868E}" type="parTrans" cxnId="{EC9370F0-56A3-474F-A80B-D72E9BE4107F}">
      <dgm:prSet/>
      <dgm:spPr/>
      <dgm:t>
        <a:bodyPr/>
        <a:lstStyle/>
        <a:p>
          <a:endParaRPr lang="sv-SE"/>
        </a:p>
      </dgm:t>
    </dgm:pt>
    <dgm:pt modelId="{8B7FFD3B-7F87-400C-B647-A2F55134C2A5}" type="sibTrans" cxnId="{EC9370F0-56A3-474F-A80B-D72E9BE4107F}">
      <dgm:prSet/>
      <dgm:spPr/>
      <dgm:t>
        <a:bodyPr/>
        <a:lstStyle/>
        <a:p>
          <a:endParaRPr lang="sv-SE"/>
        </a:p>
      </dgm:t>
    </dgm:pt>
    <dgm:pt modelId="{7AB064E5-7213-428E-AD4D-79329D2B98EA}" type="pres">
      <dgm:prSet presAssocID="{13E1B33B-F5B7-4BD8-B14C-111F940381FE}" presName="linear" presStyleCnt="0">
        <dgm:presLayoutVars>
          <dgm:dir/>
          <dgm:resizeHandles val="exact"/>
        </dgm:presLayoutVars>
      </dgm:prSet>
      <dgm:spPr/>
    </dgm:pt>
    <dgm:pt modelId="{6561A31A-E869-46A6-95BD-3005504C9C96}" type="pres">
      <dgm:prSet presAssocID="{46789248-932E-4F57-BA6D-A172B133C840}" presName="comp" presStyleCnt="0"/>
      <dgm:spPr/>
    </dgm:pt>
    <dgm:pt modelId="{9E91E0BD-2685-45A9-B23C-847EDC9A1F3F}" type="pres">
      <dgm:prSet presAssocID="{46789248-932E-4F57-BA6D-A172B133C840}" presName="box" presStyleLbl="node1" presStyleIdx="0" presStyleCnt="3" custLinFactNeighborX="-5485"/>
      <dgm:spPr/>
    </dgm:pt>
    <dgm:pt modelId="{134A2FD4-DC6B-4136-8345-44F97B98D550}" type="pres">
      <dgm:prSet presAssocID="{46789248-932E-4F57-BA6D-A172B133C840}" presName="img" presStyleLbl="fgImgPlac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t="-19000" b="-19000"/>
          </a:stretch>
        </a:blipFill>
      </dgm:spPr>
      <dgm:extLst>
        <a:ext uri="{E40237B7-FDA0-4F09-8148-C483321AD2D9}">
          <dgm14:cNvPr xmlns:dgm14="http://schemas.microsoft.com/office/drawing/2010/diagram" id="0" name="" descr="Badge 1 with solid fill"/>
        </a:ext>
      </dgm:extLst>
    </dgm:pt>
    <dgm:pt modelId="{DA6D7D20-F89F-423C-B9BE-1F7578E406D0}" type="pres">
      <dgm:prSet presAssocID="{46789248-932E-4F57-BA6D-A172B133C840}" presName="text" presStyleLbl="node1" presStyleIdx="0" presStyleCnt="3">
        <dgm:presLayoutVars>
          <dgm:bulletEnabled val="1"/>
        </dgm:presLayoutVars>
      </dgm:prSet>
      <dgm:spPr/>
    </dgm:pt>
    <dgm:pt modelId="{A564A2E0-1386-4733-B7E9-9B7D714F4BBC}" type="pres">
      <dgm:prSet presAssocID="{8202D879-1F0D-4927-8473-44B79BD6DED2}" presName="spacer" presStyleCnt="0"/>
      <dgm:spPr/>
    </dgm:pt>
    <dgm:pt modelId="{7F38666E-6B43-4EBE-B4B2-5DADC6BCF129}" type="pres">
      <dgm:prSet presAssocID="{89419F28-47B5-4C9A-8179-B503B45666BF}" presName="comp" presStyleCnt="0"/>
      <dgm:spPr/>
    </dgm:pt>
    <dgm:pt modelId="{CD2FF735-315A-44C2-B9EA-DEEB697450EC}" type="pres">
      <dgm:prSet presAssocID="{89419F28-47B5-4C9A-8179-B503B45666BF}" presName="box" presStyleLbl="node1" presStyleIdx="1" presStyleCnt="3"/>
      <dgm:spPr/>
    </dgm:pt>
    <dgm:pt modelId="{A53FC3B6-FBC0-419E-9DC9-5F413A2DE79C}" type="pres">
      <dgm:prSet presAssocID="{89419F28-47B5-4C9A-8179-B503B45666BF}" presName="img" presStyleLbl="fgImgPlac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9000" b="-19000"/>
          </a:stretch>
        </a:blipFill>
      </dgm:spPr>
      <dgm:extLst>
        <a:ext uri="{E40237B7-FDA0-4F09-8148-C483321AD2D9}">
          <dgm14:cNvPr xmlns:dgm14="http://schemas.microsoft.com/office/drawing/2010/diagram" id="0" name="" descr="Badge with solid fill"/>
        </a:ext>
      </dgm:extLst>
    </dgm:pt>
    <dgm:pt modelId="{5F1F7185-6662-4283-8A33-AC7EABC2E055}" type="pres">
      <dgm:prSet presAssocID="{89419F28-47B5-4C9A-8179-B503B45666BF}" presName="text" presStyleLbl="node1" presStyleIdx="1" presStyleCnt="3">
        <dgm:presLayoutVars>
          <dgm:bulletEnabled val="1"/>
        </dgm:presLayoutVars>
      </dgm:prSet>
      <dgm:spPr/>
    </dgm:pt>
    <dgm:pt modelId="{F7A31A71-4108-4102-94B4-A14F3366FBA3}" type="pres">
      <dgm:prSet presAssocID="{E697C786-6BCB-4C4D-A630-BA840FEA214C}" presName="spacer" presStyleCnt="0"/>
      <dgm:spPr/>
    </dgm:pt>
    <dgm:pt modelId="{AA0EAF91-C15E-40F0-A698-CE1037C6AD21}" type="pres">
      <dgm:prSet presAssocID="{2292432E-2357-45DA-85C2-5BDCA40F9452}" presName="comp" presStyleCnt="0"/>
      <dgm:spPr/>
    </dgm:pt>
    <dgm:pt modelId="{617D8313-7F28-4A41-8834-4FDC571772FD}" type="pres">
      <dgm:prSet presAssocID="{2292432E-2357-45DA-85C2-5BDCA40F9452}" presName="box" presStyleLbl="node1" presStyleIdx="2" presStyleCnt="3"/>
      <dgm:spPr/>
    </dgm:pt>
    <dgm:pt modelId="{97B06382-3199-4EE5-A4E5-AB49F9094F98}" type="pres">
      <dgm:prSet presAssocID="{2292432E-2357-45DA-85C2-5BDCA40F9452}" presName="img" presStyleLbl="fgImgPlac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t="-19000" b="-19000"/>
          </a:stretch>
        </a:blipFill>
      </dgm:spPr>
      <dgm:extLst>
        <a:ext uri="{E40237B7-FDA0-4F09-8148-C483321AD2D9}">
          <dgm14:cNvPr xmlns:dgm14="http://schemas.microsoft.com/office/drawing/2010/diagram" id="0" name="" descr="Badge 3 with solid fill"/>
        </a:ext>
      </dgm:extLst>
    </dgm:pt>
    <dgm:pt modelId="{412B4C9A-D353-4ED6-A733-F6B2F967E35B}" type="pres">
      <dgm:prSet presAssocID="{2292432E-2357-45DA-85C2-5BDCA40F9452}" presName="text" presStyleLbl="node1" presStyleIdx="2" presStyleCnt="3">
        <dgm:presLayoutVars>
          <dgm:bulletEnabled val="1"/>
        </dgm:presLayoutVars>
      </dgm:prSet>
      <dgm:spPr/>
    </dgm:pt>
  </dgm:ptLst>
  <dgm:cxnLst>
    <dgm:cxn modelId="{4C98FD07-330E-495E-AFC5-16D630CD744A}" type="presOf" srcId="{46789248-932E-4F57-BA6D-A172B133C840}" destId="{DA6D7D20-F89F-423C-B9BE-1F7578E406D0}" srcOrd="1" destOrd="0" presId="urn:microsoft.com/office/officeart/2005/8/layout/vList4"/>
    <dgm:cxn modelId="{C914393B-A330-43CC-B1A9-CA4DE4B6F47D}" type="presOf" srcId="{13E1B33B-F5B7-4BD8-B14C-111F940381FE}" destId="{7AB064E5-7213-428E-AD4D-79329D2B98EA}" srcOrd="0" destOrd="0" presId="urn:microsoft.com/office/officeart/2005/8/layout/vList4"/>
    <dgm:cxn modelId="{038D015A-544A-4072-A1DA-C249796156F1}" srcId="{13E1B33B-F5B7-4BD8-B14C-111F940381FE}" destId="{46789248-932E-4F57-BA6D-A172B133C840}" srcOrd="0" destOrd="0" parTransId="{9268A1A6-271B-4937-AB77-FE9329CBB3A6}" sibTransId="{8202D879-1F0D-4927-8473-44B79BD6DED2}"/>
    <dgm:cxn modelId="{EE3F7D98-17D1-4E45-9281-DA386D80E093}" type="presOf" srcId="{89419F28-47B5-4C9A-8179-B503B45666BF}" destId="{5F1F7185-6662-4283-8A33-AC7EABC2E055}" srcOrd="1" destOrd="0" presId="urn:microsoft.com/office/officeart/2005/8/layout/vList4"/>
    <dgm:cxn modelId="{ACA45CA3-5F21-468D-B62B-F33704C0CD44}" srcId="{13E1B33B-F5B7-4BD8-B14C-111F940381FE}" destId="{89419F28-47B5-4C9A-8179-B503B45666BF}" srcOrd="1" destOrd="0" parTransId="{C33A88EC-70E5-4A70-977C-6F0A9684A061}" sibTransId="{E697C786-6BCB-4C4D-A630-BA840FEA214C}"/>
    <dgm:cxn modelId="{1EE91CAF-8CDD-496A-AC81-8D01E843AE9A}" type="presOf" srcId="{89419F28-47B5-4C9A-8179-B503B45666BF}" destId="{CD2FF735-315A-44C2-B9EA-DEEB697450EC}" srcOrd="0" destOrd="0" presId="urn:microsoft.com/office/officeart/2005/8/layout/vList4"/>
    <dgm:cxn modelId="{F8B90FDF-03A8-4F12-B40A-F509AF93A4E1}" type="presOf" srcId="{46789248-932E-4F57-BA6D-A172B133C840}" destId="{9E91E0BD-2685-45A9-B23C-847EDC9A1F3F}" srcOrd="0" destOrd="0" presId="urn:microsoft.com/office/officeart/2005/8/layout/vList4"/>
    <dgm:cxn modelId="{E3C99FE4-EE67-493F-A9DF-92E9BD827558}" type="presOf" srcId="{2292432E-2357-45DA-85C2-5BDCA40F9452}" destId="{412B4C9A-D353-4ED6-A733-F6B2F967E35B}" srcOrd="1" destOrd="0" presId="urn:microsoft.com/office/officeart/2005/8/layout/vList4"/>
    <dgm:cxn modelId="{EC9370F0-56A3-474F-A80B-D72E9BE4107F}" srcId="{13E1B33B-F5B7-4BD8-B14C-111F940381FE}" destId="{2292432E-2357-45DA-85C2-5BDCA40F9452}" srcOrd="2" destOrd="0" parTransId="{A53F0F36-0311-442E-9B97-404EA5E4868E}" sibTransId="{8B7FFD3B-7F87-400C-B647-A2F55134C2A5}"/>
    <dgm:cxn modelId="{CD5219F7-7F42-4B32-BFBF-2C838A54641B}" type="presOf" srcId="{2292432E-2357-45DA-85C2-5BDCA40F9452}" destId="{617D8313-7F28-4A41-8834-4FDC571772FD}" srcOrd="0" destOrd="0" presId="urn:microsoft.com/office/officeart/2005/8/layout/vList4"/>
    <dgm:cxn modelId="{E5649E46-36FE-4BCA-BF26-EC35F5F81E52}" type="presParOf" srcId="{7AB064E5-7213-428E-AD4D-79329D2B98EA}" destId="{6561A31A-E869-46A6-95BD-3005504C9C96}" srcOrd="0" destOrd="0" presId="urn:microsoft.com/office/officeart/2005/8/layout/vList4"/>
    <dgm:cxn modelId="{F12D51BB-250A-4F9C-9E7F-322F2A9DE14A}" type="presParOf" srcId="{6561A31A-E869-46A6-95BD-3005504C9C96}" destId="{9E91E0BD-2685-45A9-B23C-847EDC9A1F3F}" srcOrd="0" destOrd="0" presId="urn:microsoft.com/office/officeart/2005/8/layout/vList4"/>
    <dgm:cxn modelId="{1586047F-37BD-4707-9CB2-241683BE3FE5}" type="presParOf" srcId="{6561A31A-E869-46A6-95BD-3005504C9C96}" destId="{134A2FD4-DC6B-4136-8345-44F97B98D550}" srcOrd="1" destOrd="0" presId="urn:microsoft.com/office/officeart/2005/8/layout/vList4"/>
    <dgm:cxn modelId="{3AD72FCE-BDE7-4DE9-ACAA-6C3AC450414D}" type="presParOf" srcId="{6561A31A-E869-46A6-95BD-3005504C9C96}" destId="{DA6D7D20-F89F-423C-B9BE-1F7578E406D0}" srcOrd="2" destOrd="0" presId="urn:microsoft.com/office/officeart/2005/8/layout/vList4"/>
    <dgm:cxn modelId="{F4358689-3128-4680-B650-48046D0AF62F}" type="presParOf" srcId="{7AB064E5-7213-428E-AD4D-79329D2B98EA}" destId="{A564A2E0-1386-4733-B7E9-9B7D714F4BBC}" srcOrd="1" destOrd="0" presId="urn:microsoft.com/office/officeart/2005/8/layout/vList4"/>
    <dgm:cxn modelId="{5B15ED7C-0D44-499E-A0EB-E7CF79631EB3}" type="presParOf" srcId="{7AB064E5-7213-428E-AD4D-79329D2B98EA}" destId="{7F38666E-6B43-4EBE-B4B2-5DADC6BCF129}" srcOrd="2" destOrd="0" presId="urn:microsoft.com/office/officeart/2005/8/layout/vList4"/>
    <dgm:cxn modelId="{13D6F102-5BE6-4CAD-9505-57D58DCE85A4}" type="presParOf" srcId="{7F38666E-6B43-4EBE-B4B2-5DADC6BCF129}" destId="{CD2FF735-315A-44C2-B9EA-DEEB697450EC}" srcOrd="0" destOrd="0" presId="urn:microsoft.com/office/officeart/2005/8/layout/vList4"/>
    <dgm:cxn modelId="{29CC00D9-74E0-40BE-9AA6-5535164DFC8C}" type="presParOf" srcId="{7F38666E-6B43-4EBE-B4B2-5DADC6BCF129}" destId="{A53FC3B6-FBC0-419E-9DC9-5F413A2DE79C}" srcOrd="1" destOrd="0" presId="urn:microsoft.com/office/officeart/2005/8/layout/vList4"/>
    <dgm:cxn modelId="{473B0015-B229-4065-AD0B-E4DBFCBD45AB}" type="presParOf" srcId="{7F38666E-6B43-4EBE-B4B2-5DADC6BCF129}" destId="{5F1F7185-6662-4283-8A33-AC7EABC2E055}" srcOrd="2" destOrd="0" presId="urn:microsoft.com/office/officeart/2005/8/layout/vList4"/>
    <dgm:cxn modelId="{FD619B80-9192-4ED6-8087-7F90F3F70D64}" type="presParOf" srcId="{7AB064E5-7213-428E-AD4D-79329D2B98EA}" destId="{F7A31A71-4108-4102-94B4-A14F3366FBA3}" srcOrd="3" destOrd="0" presId="urn:microsoft.com/office/officeart/2005/8/layout/vList4"/>
    <dgm:cxn modelId="{A9AF782F-2D23-4CE1-9DDD-286E7ED09C32}" type="presParOf" srcId="{7AB064E5-7213-428E-AD4D-79329D2B98EA}" destId="{AA0EAF91-C15E-40F0-A698-CE1037C6AD21}" srcOrd="4" destOrd="0" presId="urn:microsoft.com/office/officeart/2005/8/layout/vList4"/>
    <dgm:cxn modelId="{FCE81A09-CAA4-4A91-81BB-9E83679F0273}" type="presParOf" srcId="{AA0EAF91-C15E-40F0-A698-CE1037C6AD21}" destId="{617D8313-7F28-4A41-8834-4FDC571772FD}" srcOrd="0" destOrd="0" presId="urn:microsoft.com/office/officeart/2005/8/layout/vList4"/>
    <dgm:cxn modelId="{0F17E452-7BB9-4841-97D6-53B8EC0E4142}" type="presParOf" srcId="{AA0EAF91-C15E-40F0-A698-CE1037C6AD21}" destId="{97B06382-3199-4EE5-A4E5-AB49F9094F98}" srcOrd="1" destOrd="0" presId="urn:microsoft.com/office/officeart/2005/8/layout/vList4"/>
    <dgm:cxn modelId="{1B3B7CA7-A6CF-479F-8979-512F0FA88008}" type="presParOf" srcId="{AA0EAF91-C15E-40F0-A698-CE1037C6AD21}" destId="{412B4C9A-D353-4ED6-A733-F6B2F967E35B}"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91E0BD-2685-45A9-B23C-847EDC9A1F3F}">
      <dsp:nvSpPr>
        <dsp:cNvPr id="0" name=""/>
        <dsp:cNvSpPr/>
      </dsp:nvSpPr>
      <dsp:spPr>
        <a:xfrm>
          <a:off x="0" y="0"/>
          <a:ext cx="8208912" cy="922602"/>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sv-SE" sz="1700" b="0" i="0" kern="1200" dirty="0"/>
            <a:t>Utformning, förankring och implementering av arbetsmiljödokument, rutiner och mål för arbetsmiljöarbetet</a:t>
          </a:r>
          <a:endParaRPr lang="sv-SE" sz="1700" kern="1200" dirty="0"/>
        </a:p>
      </dsp:txBody>
      <dsp:txXfrm>
        <a:off x="1734042" y="0"/>
        <a:ext cx="6474869" cy="922602"/>
      </dsp:txXfrm>
    </dsp:sp>
    <dsp:sp modelId="{134A2FD4-DC6B-4136-8345-44F97B98D550}">
      <dsp:nvSpPr>
        <dsp:cNvPr id="0" name=""/>
        <dsp:cNvSpPr/>
      </dsp:nvSpPr>
      <dsp:spPr>
        <a:xfrm>
          <a:off x="92260" y="92260"/>
          <a:ext cx="1641782" cy="738082"/>
        </a:xfrm>
        <a:prstGeom prst="roundRect">
          <a:avLst>
            <a:gd name="adj" fmla="val 1000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t="-19000" b="-19000"/>
          </a:stretch>
        </a:blip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CD2FF735-315A-44C2-B9EA-DEEB697450EC}">
      <dsp:nvSpPr>
        <dsp:cNvPr id="0" name=""/>
        <dsp:cNvSpPr/>
      </dsp:nvSpPr>
      <dsp:spPr>
        <a:xfrm>
          <a:off x="0" y="1014862"/>
          <a:ext cx="8208912" cy="922602"/>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sv-SE" sz="1700" kern="1200" dirty="0"/>
            <a:t>Kunskap genom chefsleden om relationen mellan arbetsförhållanden och psykisk ohälsa</a:t>
          </a:r>
        </a:p>
      </dsp:txBody>
      <dsp:txXfrm>
        <a:off x="1734042" y="1014862"/>
        <a:ext cx="6474869" cy="922602"/>
      </dsp:txXfrm>
    </dsp:sp>
    <dsp:sp modelId="{A53FC3B6-FBC0-419E-9DC9-5F413A2DE79C}">
      <dsp:nvSpPr>
        <dsp:cNvPr id="0" name=""/>
        <dsp:cNvSpPr/>
      </dsp:nvSpPr>
      <dsp:spPr>
        <a:xfrm>
          <a:off x="92260" y="1107122"/>
          <a:ext cx="1641782" cy="738082"/>
        </a:xfrm>
        <a:prstGeom prst="roundRect">
          <a:avLst>
            <a:gd name="adj" fmla="val 1000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9000" b="-19000"/>
          </a:stretch>
        </a:blip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617D8313-7F28-4A41-8834-4FDC571772FD}">
      <dsp:nvSpPr>
        <dsp:cNvPr id="0" name=""/>
        <dsp:cNvSpPr/>
      </dsp:nvSpPr>
      <dsp:spPr>
        <a:xfrm>
          <a:off x="0" y="2029725"/>
          <a:ext cx="8208912" cy="922602"/>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sv-SE" sz="1700" b="0" i="0" kern="1200" dirty="0"/>
            <a:t>Kartläggning, återkoppling, och åtgärder inom den organisatoriska och sociala arbetsmiljön</a:t>
          </a:r>
          <a:endParaRPr lang="sv-SE" sz="1700" kern="1200" dirty="0"/>
        </a:p>
      </dsp:txBody>
      <dsp:txXfrm>
        <a:off x="1734042" y="2029725"/>
        <a:ext cx="6474869" cy="922602"/>
      </dsp:txXfrm>
    </dsp:sp>
    <dsp:sp modelId="{97B06382-3199-4EE5-A4E5-AB49F9094F98}">
      <dsp:nvSpPr>
        <dsp:cNvPr id="0" name=""/>
        <dsp:cNvSpPr/>
      </dsp:nvSpPr>
      <dsp:spPr>
        <a:xfrm>
          <a:off x="92260" y="2121985"/>
          <a:ext cx="1641782" cy="738082"/>
        </a:xfrm>
        <a:prstGeom prst="roundRect">
          <a:avLst>
            <a:gd name="adj" fmla="val 1000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t="-19000" b="-19000"/>
          </a:stretch>
        </a:blip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6818A54A-96AB-47F2-9FE3-5AA7C5EE68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77C3AE1-DBA2-4DA9-A7CE-D2A621C810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55F06C-14D9-45DF-81A5-F25F8ECA9886}" type="datetimeFigureOut">
              <a:rPr lang="sv-SE" smtClean="0"/>
              <a:t>2026-09-11</a:t>
            </a:fld>
            <a:endParaRPr lang="sv-SE"/>
          </a:p>
        </p:txBody>
      </p:sp>
      <p:sp>
        <p:nvSpPr>
          <p:cNvPr id="4" name="Platshållare för sidfot 3">
            <a:extLst>
              <a:ext uri="{FF2B5EF4-FFF2-40B4-BE49-F238E27FC236}">
                <a16:creationId xmlns:a16="http://schemas.microsoft.com/office/drawing/2014/main" id="{6FB76FC6-F54A-4120-9B8F-E28E2A08E5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D9B89EF-3F47-4486-BAA9-AF9A8BE096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7CC5D8-C806-4BBF-A442-91371CDD1BC5}" type="slidenum">
              <a:rPr lang="sv-SE" smtClean="0"/>
              <a:t>‹#›</a:t>
            </a:fld>
            <a:endParaRPr lang="sv-SE"/>
          </a:p>
        </p:txBody>
      </p:sp>
    </p:spTree>
    <p:extLst>
      <p:ext uri="{BB962C8B-B14F-4D97-AF65-F5344CB8AC3E}">
        <p14:creationId xmlns:p14="http://schemas.microsoft.com/office/powerpoint/2010/main" val="602378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DM Sans" pitchFamily="2" charset="0"/>
              </a:defRPr>
            </a:lvl1pPr>
          </a:lstStyle>
          <a:p>
            <a:endParaRPr lang="sv-SE" dirty="0"/>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DM Sans" pitchFamily="2" charset="0"/>
              </a:defRPr>
            </a:lvl1pPr>
          </a:lstStyle>
          <a:p>
            <a:endParaRPr lang="sv-SE"/>
          </a:p>
        </p:txBody>
      </p:sp>
      <p:sp>
        <p:nvSpPr>
          <p:cNvPr id="41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latin typeface="DM Sans" pitchFamily="2" charset="0"/>
              </a:defRPr>
            </a:lvl1pPr>
          </a:lstStyle>
          <a:p>
            <a:endParaRPr lang="sv-SE"/>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00">
                <a:latin typeface="DM Sans" pitchFamily="2" charset="0"/>
              </a:defRPr>
            </a:lvl1pPr>
          </a:lstStyle>
          <a:p>
            <a:fld id="{E4F6DBA7-38D3-4FF9-B176-AA5B07999DDF}" type="slidenum">
              <a:rPr lang="sv-SE" smtClean="0"/>
              <a:pPr/>
              <a:t>‹#›</a:t>
            </a:fld>
            <a:endParaRPr lang="sv-SE"/>
          </a:p>
        </p:txBody>
      </p:sp>
    </p:spTree>
    <p:extLst>
      <p:ext uri="{BB962C8B-B14F-4D97-AF65-F5344CB8AC3E}">
        <p14:creationId xmlns:p14="http://schemas.microsoft.com/office/powerpoint/2010/main" val="149392908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DM Sans" pitchFamily="2" charset="0"/>
        <a:ea typeface="+mn-ea"/>
        <a:cs typeface="+mn-cs"/>
      </a:defRPr>
    </a:lvl1pPr>
    <a:lvl2pPr marL="457200" algn="l" rtl="0" fontAlgn="base">
      <a:spcBef>
        <a:spcPct val="30000"/>
      </a:spcBef>
      <a:spcAft>
        <a:spcPct val="0"/>
      </a:spcAft>
      <a:defRPr sz="1000" kern="1200">
        <a:solidFill>
          <a:schemeClr val="tx1"/>
        </a:solidFill>
        <a:latin typeface="DM Sans" pitchFamily="2" charset="0"/>
        <a:ea typeface="+mn-ea"/>
        <a:cs typeface="+mn-cs"/>
      </a:defRPr>
    </a:lvl2pPr>
    <a:lvl3pPr marL="914400" algn="l" rtl="0" fontAlgn="base">
      <a:spcBef>
        <a:spcPct val="30000"/>
      </a:spcBef>
      <a:spcAft>
        <a:spcPct val="0"/>
      </a:spcAft>
      <a:defRPr sz="1000" kern="1200">
        <a:solidFill>
          <a:schemeClr val="tx1"/>
        </a:solidFill>
        <a:latin typeface="DM Sans" pitchFamily="2" charset="0"/>
        <a:ea typeface="+mn-ea"/>
        <a:cs typeface="+mn-cs"/>
      </a:defRPr>
    </a:lvl3pPr>
    <a:lvl4pPr marL="1371600" algn="l" rtl="0" fontAlgn="base">
      <a:spcBef>
        <a:spcPct val="30000"/>
      </a:spcBef>
      <a:spcAft>
        <a:spcPct val="0"/>
      </a:spcAft>
      <a:defRPr sz="1000" kern="1200">
        <a:solidFill>
          <a:schemeClr val="tx1"/>
        </a:solidFill>
        <a:latin typeface="DM Sans" pitchFamily="2" charset="0"/>
        <a:ea typeface="+mn-ea"/>
        <a:cs typeface="+mn-cs"/>
      </a:defRPr>
    </a:lvl4pPr>
    <a:lvl5pPr marL="1828800" algn="l" rtl="0" fontAlgn="base">
      <a:spcBef>
        <a:spcPct val="30000"/>
      </a:spcBef>
      <a:spcAft>
        <a:spcPct val="0"/>
      </a:spcAft>
      <a:defRPr sz="1000" kern="1200">
        <a:solidFill>
          <a:schemeClr val="tx1"/>
        </a:solidFill>
        <a:latin typeface="DM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E4F6DBA7-38D3-4FF9-B176-AA5B07999DDF}" type="slidenum">
              <a:rPr lang="sv-SE" smtClean="0"/>
              <a:pPr/>
              <a:t>1</a:t>
            </a:fld>
            <a:endParaRPr lang="sv-SE"/>
          </a:p>
        </p:txBody>
      </p:sp>
    </p:spTree>
    <p:extLst>
      <p:ext uri="{BB962C8B-B14F-4D97-AF65-F5344CB8AC3E}">
        <p14:creationId xmlns:p14="http://schemas.microsoft.com/office/powerpoint/2010/main" val="2747844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3</a:t>
            </a:fld>
            <a:endParaRPr lang="sv-SE"/>
          </a:p>
        </p:txBody>
      </p:sp>
    </p:spTree>
    <p:extLst>
      <p:ext uri="{BB962C8B-B14F-4D97-AF65-F5344CB8AC3E}">
        <p14:creationId xmlns:p14="http://schemas.microsoft.com/office/powerpoint/2010/main" val="840499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6</a:t>
            </a:fld>
            <a:endParaRPr lang="sv-SE"/>
          </a:p>
        </p:txBody>
      </p:sp>
    </p:spTree>
    <p:extLst>
      <p:ext uri="{BB962C8B-B14F-4D97-AF65-F5344CB8AC3E}">
        <p14:creationId xmlns:p14="http://schemas.microsoft.com/office/powerpoint/2010/main" val="2748250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7</a:t>
            </a:fld>
            <a:endParaRPr lang="sv-SE"/>
          </a:p>
        </p:txBody>
      </p:sp>
    </p:spTree>
    <p:extLst>
      <p:ext uri="{BB962C8B-B14F-4D97-AF65-F5344CB8AC3E}">
        <p14:creationId xmlns:p14="http://schemas.microsoft.com/office/powerpoint/2010/main" val="2748250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E4F6DBA7-38D3-4FF9-B176-AA5B07999DDF}" type="slidenum">
              <a:rPr lang="sv-SE" smtClean="0"/>
              <a:pPr/>
              <a:t>10</a:t>
            </a:fld>
            <a:endParaRPr lang="sv-SE"/>
          </a:p>
        </p:txBody>
      </p:sp>
    </p:spTree>
    <p:extLst>
      <p:ext uri="{BB962C8B-B14F-4D97-AF65-F5344CB8AC3E}">
        <p14:creationId xmlns:p14="http://schemas.microsoft.com/office/powerpoint/2010/main" val="1243086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12</a:t>
            </a:fld>
            <a:endParaRPr lang="sv-SE"/>
          </a:p>
        </p:txBody>
      </p:sp>
    </p:spTree>
    <p:extLst>
      <p:ext uri="{BB962C8B-B14F-4D97-AF65-F5344CB8AC3E}">
        <p14:creationId xmlns:p14="http://schemas.microsoft.com/office/powerpoint/2010/main" val="2528270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14</a:t>
            </a:fld>
            <a:endParaRPr lang="sv-SE"/>
          </a:p>
        </p:txBody>
      </p:sp>
    </p:spTree>
    <p:extLst>
      <p:ext uri="{BB962C8B-B14F-4D97-AF65-F5344CB8AC3E}">
        <p14:creationId xmlns:p14="http://schemas.microsoft.com/office/powerpoint/2010/main" val="20308396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bg>
      <p:bgPr>
        <a:solidFill>
          <a:schemeClr val="accent1"/>
        </a:solidFill>
        <a:effectLst/>
      </p:bgPr>
    </p:bg>
    <p:spTree>
      <p:nvGrpSpPr>
        <p:cNvPr id="1" name=""/>
        <p:cNvGrpSpPr/>
        <p:nvPr/>
      </p:nvGrpSpPr>
      <p:grpSpPr>
        <a:xfrm>
          <a:off x="0" y="0"/>
          <a:ext cx="0" cy="0"/>
          <a:chOff x="0" y="0"/>
          <a:chExt cx="0" cy="0"/>
        </a:xfrm>
      </p:grpSpPr>
      <p:pic>
        <p:nvPicPr>
          <p:cNvPr id="4" name="Bild 3" descr="Logotyp Karolinska Institutet.">
            <a:extLst>
              <a:ext uri="{FF2B5EF4-FFF2-40B4-BE49-F238E27FC236}">
                <a16:creationId xmlns:a16="http://schemas.microsoft.com/office/drawing/2014/main" id="{5C58A32B-CE37-00A7-BB2A-05D502F7394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81478" y="262850"/>
            <a:ext cx="1691680" cy="704867"/>
          </a:xfrm>
          <a:prstGeom prst="rect">
            <a:avLst/>
          </a:prstGeom>
        </p:spPr>
      </p:pic>
      <p:sp>
        <p:nvSpPr>
          <p:cNvPr id="3074" name="Rectangle 2"/>
          <p:cNvSpPr>
            <a:spLocks noGrp="1" noChangeArrowheads="1"/>
          </p:cNvSpPr>
          <p:nvPr>
            <p:ph type="ctrTitle"/>
          </p:nvPr>
        </p:nvSpPr>
        <p:spPr>
          <a:xfrm>
            <a:off x="685800" y="1545332"/>
            <a:ext cx="7772400" cy="857250"/>
          </a:xfrm>
        </p:spPr>
        <p:txBody>
          <a:bodyPr anchor="ctr"/>
          <a:lstStyle>
            <a:lvl1pPr>
              <a:defRPr sz="3200" kern="1200" spc="-80" baseline="0">
                <a:solidFill>
                  <a:srgbClr val="FFFFFF"/>
                </a:solidFill>
              </a:defRPr>
            </a:lvl1pPr>
          </a:lstStyle>
          <a:p>
            <a:pPr lvl="0"/>
            <a:r>
              <a:rPr lang="sv-SE" noProof="0"/>
              <a:t>Klicka här för att ändra mall för rubrikformat</a:t>
            </a:r>
            <a:endParaRPr lang="sv-SE" noProof="0" dirty="0"/>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FFFFFF"/>
                </a:solidFill>
              </a:defRPr>
            </a:lvl1pPr>
          </a:lstStyle>
          <a:p>
            <a:pPr lvl="0"/>
            <a:r>
              <a:rPr lang="sv-SE" noProof="0"/>
              <a:t>Klicka här för att ändra mall för underrubrikformat</a:t>
            </a:r>
            <a:endParaRPr lang="sv-SE" noProof="0" dirty="0"/>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vslutande bild">
    <p:bg>
      <p:bgPr>
        <a:solidFill>
          <a:schemeClr val="accent1"/>
        </a:solidFill>
        <a:effectLst/>
      </p:bgPr>
    </p:bg>
    <p:spTree>
      <p:nvGrpSpPr>
        <p:cNvPr id="1" name=""/>
        <p:cNvGrpSpPr/>
        <p:nvPr/>
      </p:nvGrpSpPr>
      <p:grpSpPr>
        <a:xfrm>
          <a:off x="0" y="0"/>
          <a:ext cx="0" cy="0"/>
          <a:chOff x="0" y="0"/>
          <a:chExt cx="0" cy="0"/>
        </a:xfrm>
      </p:grpSpPr>
      <p:pic>
        <p:nvPicPr>
          <p:cNvPr id="3" name="Bild 2" descr="Logotyp Karolinska Institutet.">
            <a:extLst>
              <a:ext uri="{FF2B5EF4-FFF2-40B4-BE49-F238E27FC236}">
                <a16:creationId xmlns:a16="http://schemas.microsoft.com/office/drawing/2014/main" id="{7AC1AD67-1AF6-B109-ABEC-31FF3DEF09C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1873946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vslutande bild med text">
    <p:bg>
      <p:bgPr>
        <a:solidFill>
          <a:schemeClr val="accent1"/>
        </a:solidFill>
        <a:effectLst/>
      </p:bgPr>
    </p:bg>
    <p:spTree>
      <p:nvGrpSpPr>
        <p:cNvPr id="1" name=""/>
        <p:cNvGrpSpPr/>
        <p:nvPr/>
      </p:nvGrpSpPr>
      <p:grpSpPr>
        <a:xfrm>
          <a:off x="0" y="0"/>
          <a:ext cx="0" cy="0"/>
          <a:chOff x="0" y="0"/>
          <a:chExt cx="0" cy="0"/>
        </a:xfrm>
      </p:grpSpPr>
      <p:pic>
        <p:nvPicPr>
          <p:cNvPr id="4" name="Bild 3" descr="Logotyp Karolinska Institutet.">
            <a:extLst>
              <a:ext uri="{FF2B5EF4-FFF2-40B4-BE49-F238E27FC236}">
                <a16:creationId xmlns:a16="http://schemas.microsoft.com/office/drawing/2014/main" id="{1A2DD4E6-57FC-99BA-083F-4F5711AA37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96951" y="1915479"/>
            <a:ext cx="3150096" cy="1312540"/>
          </a:xfrm>
          <a:prstGeom prst="rect">
            <a:avLst/>
          </a:prstGeom>
        </p:spPr>
      </p:pic>
      <p:sp>
        <p:nvSpPr>
          <p:cNvPr id="3" name="Platshållare för text 9">
            <a:extLst>
              <a:ext uri="{FF2B5EF4-FFF2-40B4-BE49-F238E27FC236}">
                <a16:creationId xmlns:a16="http://schemas.microsoft.com/office/drawing/2014/main" id="{28D153B6-736E-604E-CC38-30ABDB634687}"/>
              </a:ext>
            </a:extLst>
          </p:cNvPr>
          <p:cNvSpPr>
            <a:spLocks noGrp="1"/>
          </p:cNvSpPr>
          <p:nvPr>
            <p:ph type="body" sz="quarter" idx="15"/>
          </p:nvPr>
        </p:nvSpPr>
        <p:spPr>
          <a:xfrm>
            <a:off x="255971" y="4299942"/>
            <a:ext cx="8564501" cy="578499"/>
          </a:xfrm>
        </p:spPr>
        <p:txBody>
          <a:bodyPr/>
          <a:lstStyle>
            <a:lvl1pPr marL="0" indent="0">
              <a:buNone/>
              <a:defRPr sz="160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2043686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vsnittsbild">
    <p:bg>
      <p:bgPr>
        <a:solidFill>
          <a:srgbClr val="EDF4F4"/>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45332"/>
            <a:ext cx="7772400" cy="857250"/>
          </a:xfrm>
        </p:spPr>
        <p:txBody>
          <a:bodyPr anchor="ctr"/>
          <a:lstStyle>
            <a:lvl1pPr>
              <a:defRPr sz="3200" spc="-50" baseline="0">
                <a:solidFill>
                  <a:srgbClr val="4F0433"/>
                </a:solidFill>
              </a:defRPr>
            </a:lvl1pPr>
          </a:lstStyle>
          <a:p>
            <a:pPr lvl="0"/>
            <a:r>
              <a:rPr lang="sv-SE" noProof="0"/>
              <a:t>Klicka här för att ändra mall för rubrikformat</a:t>
            </a:r>
            <a:endParaRPr lang="sv-SE" noProof="0" dirty="0"/>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4F0433"/>
                </a:solidFill>
              </a:defRPr>
            </a:lvl1pPr>
          </a:lstStyle>
          <a:p>
            <a:pPr lvl="0"/>
            <a:r>
              <a:rPr lang="sv-SE" noProof="0"/>
              <a:t>Klicka här för att ändra mall för underrubrikformat</a:t>
            </a:r>
            <a:endParaRPr lang="sv-SE" noProof="0" dirty="0"/>
          </a:p>
        </p:txBody>
      </p:sp>
      <p:sp>
        <p:nvSpPr>
          <p:cNvPr id="2" name="Platshållare för datum 3">
            <a:extLst>
              <a:ext uri="{FF2B5EF4-FFF2-40B4-BE49-F238E27FC236}">
                <a16:creationId xmlns:a16="http://schemas.microsoft.com/office/drawing/2014/main" id="{F448F18E-72E2-391B-2BBC-CE5C1B8B4D2B}"/>
              </a:ext>
            </a:extLst>
          </p:cNvPr>
          <p:cNvSpPr>
            <a:spLocks noGrp="1"/>
          </p:cNvSpPr>
          <p:nvPr>
            <p:ph type="dt" sz="half" idx="10"/>
          </p:nvPr>
        </p:nvSpPr>
        <p:spPr>
          <a:xfrm>
            <a:off x="6623447" y="5350510"/>
            <a:ext cx="1905000" cy="171450"/>
          </a:xfrm>
        </p:spPr>
        <p:txBody>
          <a:bodyPr/>
          <a:lstStyle>
            <a:lvl1pPr>
              <a:defRPr/>
            </a:lvl1pPr>
          </a:lstStyle>
          <a:p>
            <a:fld id="{842A2CD5-DA8C-4B9D-8315-B34160A16C25}" type="datetime4">
              <a:rPr lang="sv-SE" smtClean="0"/>
              <a:t>11 september 2026</a:t>
            </a:fld>
            <a:endParaRPr lang="sv-SE"/>
          </a:p>
        </p:txBody>
      </p:sp>
      <p:sp>
        <p:nvSpPr>
          <p:cNvPr id="3" name="Platshållare för bildnummer 5">
            <a:extLst>
              <a:ext uri="{FF2B5EF4-FFF2-40B4-BE49-F238E27FC236}">
                <a16:creationId xmlns:a16="http://schemas.microsoft.com/office/drawing/2014/main" id="{43669FA8-F875-EFA7-FE7C-4B7A755AF048}"/>
              </a:ext>
            </a:extLst>
          </p:cNvPr>
          <p:cNvSpPr>
            <a:spLocks noGrp="1"/>
          </p:cNvSpPr>
          <p:nvPr>
            <p:ph type="sldNum" sz="quarter" idx="12"/>
          </p:nvPr>
        </p:nvSpPr>
        <p:spPr>
          <a:xfrm>
            <a:off x="8299847" y="5350510"/>
            <a:ext cx="685800" cy="171450"/>
          </a:xfrm>
        </p:spPr>
        <p:txBody>
          <a:bodyPr/>
          <a:lstStyle>
            <a:lvl1pPr>
              <a:defRPr/>
            </a:lvl1pPr>
          </a:lstStyle>
          <a:p>
            <a:fld id="{15859C56-CB7E-413F-8971-4226A1EF6823}" type="slidenum">
              <a:rPr lang="sv-SE"/>
              <a:pPr/>
              <a:t>‹#›</a:t>
            </a:fld>
            <a:endParaRPr lang="sv-SE"/>
          </a:p>
        </p:txBody>
      </p:sp>
      <p:sp>
        <p:nvSpPr>
          <p:cNvPr id="4" name="Platshållare för sidfot 2">
            <a:extLst>
              <a:ext uri="{FF2B5EF4-FFF2-40B4-BE49-F238E27FC236}">
                <a16:creationId xmlns:a16="http://schemas.microsoft.com/office/drawing/2014/main" id="{77E525B5-A43A-9328-3BCE-50CAE2423DB8}"/>
              </a:ext>
            </a:extLst>
          </p:cNvPr>
          <p:cNvSpPr>
            <a:spLocks noGrp="1"/>
          </p:cNvSpPr>
          <p:nvPr>
            <p:ph type="ftr" sz="quarter" idx="3"/>
          </p:nvPr>
        </p:nvSpPr>
        <p:spPr>
          <a:xfrm>
            <a:off x="255983" y="5352628"/>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dirty="0"/>
              <a:t>Karolinska Institutet - ett medicinskt universitet</a:t>
            </a:r>
          </a:p>
        </p:txBody>
      </p:sp>
    </p:spTree>
    <p:extLst>
      <p:ext uri="{BB962C8B-B14F-4D97-AF65-F5344CB8AC3E}">
        <p14:creationId xmlns:p14="http://schemas.microsoft.com/office/powerpoint/2010/main" val="163379251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datum 3"/>
          <p:cNvSpPr>
            <a:spLocks noGrp="1"/>
          </p:cNvSpPr>
          <p:nvPr>
            <p:ph type="dt" sz="half" idx="10"/>
          </p:nvPr>
        </p:nvSpPr>
        <p:spPr/>
        <p:txBody>
          <a:bodyPr/>
          <a:lstStyle>
            <a:lvl1pPr>
              <a:defRPr/>
            </a:lvl1pPr>
          </a:lstStyle>
          <a:p>
            <a:fld id="{842A2CD5-DA8C-4B9D-8315-B34160A16C25}" type="datetime4">
              <a:rPr lang="sv-SE" smtClean="0"/>
              <a:t>11 september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a:pPr/>
              <a:t>‹#›</a:t>
            </a:fld>
            <a:endParaRPr lang="sv-SE"/>
          </a:p>
        </p:txBody>
      </p:sp>
      <p:sp>
        <p:nvSpPr>
          <p:cNvPr id="3" name="Platshållare för sidfot 2">
            <a:extLst>
              <a:ext uri="{FF2B5EF4-FFF2-40B4-BE49-F238E27FC236}">
                <a16:creationId xmlns:a16="http://schemas.microsoft.com/office/drawing/2014/main" id="{CC0052E4-0E9E-8325-19CB-BBCC5D2E0722}"/>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dirty="0"/>
              <a:t>Karolinska Institutet - ett medicinskt universitet</a:t>
            </a:r>
          </a:p>
        </p:txBody>
      </p:sp>
    </p:spTree>
    <p:extLst>
      <p:ext uri="{BB962C8B-B14F-4D97-AF65-F5344CB8AC3E}">
        <p14:creationId xmlns:p14="http://schemas.microsoft.com/office/powerpoint/2010/main" val="351263294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 2 innehållsdelar">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ED75CC17-B226-9EC7-7062-ECD0FA065757}"/>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9" name="Rectangle 3">
            <a:extLst>
              <a:ext uri="{FF2B5EF4-FFF2-40B4-BE49-F238E27FC236}">
                <a16:creationId xmlns:a16="http://schemas.microsoft.com/office/drawing/2014/main" id="{B73CEA02-8FD8-B27D-7351-D598B5116632}"/>
              </a:ext>
            </a:extLst>
          </p:cNvPr>
          <p:cNvSpPr>
            <a:spLocks noGrp="1" noChangeArrowheads="1"/>
          </p:cNvSpPr>
          <p:nvPr>
            <p:ph idx="13"/>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innehåll 3"/>
          <p:cNvSpPr>
            <a:spLocks noGrp="1"/>
          </p:cNvSpPr>
          <p:nvPr>
            <p:ph sz="half" idx="2"/>
          </p:nvPr>
        </p:nvSpPr>
        <p:spPr>
          <a:xfrm>
            <a:off x="4711200" y="1403857"/>
            <a:ext cx="4170040" cy="3189163"/>
          </a:xfrm>
        </p:spPr>
        <p:txBody>
          <a:bodyPr/>
          <a:lstStyle>
            <a:lvl1pPr>
              <a:defRPr sz="1800"/>
            </a:lvl1pPr>
            <a:lvl2pPr>
              <a:defRPr sz="1600"/>
            </a:lvl2pPr>
            <a:lvl3pPr>
              <a:defRPr sz="1400"/>
            </a:lvl3pPr>
            <a:lvl4pPr>
              <a:defRPr sz="12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5" name="Platshållare för datum 4"/>
          <p:cNvSpPr>
            <a:spLocks noGrp="1"/>
          </p:cNvSpPr>
          <p:nvPr>
            <p:ph type="dt" sz="half" idx="10"/>
          </p:nvPr>
        </p:nvSpPr>
        <p:spPr/>
        <p:txBody>
          <a:bodyPr/>
          <a:lstStyle>
            <a:lvl1pPr>
              <a:defRPr/>
            </a:lvl1pPr>
          </a:lstStyle>
          <a:p>
            <a:fld id="{2BB84996-FDAD-4A7F-89D4-758A2E9C5C80}" type="datetime4">
              <a:rPr lang="sv-SE" smtClean="0"/>
              <a:t>11 september 2026</a:t>
            </a:fld>
            <a:endParaRPr lang="sv-SE"/>
          </a:p>
        </p:txBody>
      </p:sp>
      <p:sp>
        <p:nvSpPr>
          <p:cNvPr id="7" name="Platshållare för bildnummer 6"/>
          <p:cNvSpPr>
            <a:spLocks noGrp="1"/>
          </p:cNvSpPr>
          <p:nvPr>
            <p:ph type="sldNum" sz="quarter" idx="12"/>
          </p:nvPr>
        </p:nvSpPr>
        <p:spPr/>
        <p:txBody>
          <a:bodyPr/>
          <a:lstStyle>
            <a:lvl1pPr>
              <a:defRPr/>
            </a:lvl1pPr>
          </a:lstStyle>
          <a:p>
            <a:fld id="{719C98C6-00F0-4387-A9BA-FB521E0564CA}" type="slidenum">
              <a:rPr lang="sv-SE"/>
              <a:pPr/>
              <a:t>‹#›</a:t>
            </a:fld>
            <a:endParaRPr lang="sv-SE"/>
          </a:p>
        </p:txBody>
      </p:sp>
      <p:sp>
        <p:nvSpPr>
          <p:cNvPr id="3" name="Platshållare för sidfot 2">
            <a:extLst>
              <a:ext uri="{FF2B5EF4-FFF2-40B4-BE49-F238E27FC236}">
                <a16:creationId xmlns:a16="http://schemas.microsoft.com/office/drawing/2014/main" id="{79FC8EC8-4D47-54A6-CB4F-7C72516F63F5}"/>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dirty="0"/>
              <a:t>Karolinska Institutet - ett medicinskt universitet</a:t>
            </a:r>
          </a:p>
        </p:txBody>
      </p:sp>
    </p:spTree>
    <p:extLst>
      <p:ext uri="{BB962C8B-B14F-4D97-AF65-F5344CB8AC3E}">
        <p14:creationId xmlns:p14="http://schemas.microsoft.com/office/powerpoint/2010/main" val="216848587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lbi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2E2751E-29B4-AE75-0730-6CFFB5936B81}"/>
              </a:ext>
            </a:extLst>
          </p:cNvPr>
          <p:cNvSpPr>
            <a:spLocks noGrp="1"/>
          </p:cNvSpPr>
          <p:nvPr>
            <p:ph sz="quarter" idx="13" hasCustomPrompt="1"/>
          </p:nvPr>
        </p:nvSpPr>
        <p:spPr>
          <a:xfrm>
            <a:off x="0" y="0"/>
            <a:ext cx="9144000" cy="5143500"/>
          </a:xfrm>
        </p:spPr>
        <p:txBody>
          <a:bodyPr/>
          <a:lstStyle>
            <a:lvl1pPr marL="0" indent="0">
              <a:buNone/>
              <a:defRPr sz="1400"/>
            </a:lvl1pPr>
          </a:lstStyle>
          <a:p>
            <a:pPr lvl="0"/>
            <a:r>
              <a:rPr lang="sv-SE" dirty="0"/>
              <a:t>Klicka på första eller andra ikonen i den andra raden av ikoner för att infoga en bild.</a:t>
            </a:r>
          </a:p>
        </p:txBody>
      </p:sp>
      <p:sp>
        <p:nvSpPr>
          <p:cNvPr id="9" name="Platshållare för sidfot 8">
            <a:extLst>
              <a:ext uri="{FF2B5EF4-FFF2-40B4-BE49-F238E27FC236}">
                <a16:creationId xmlns:a16="http://schemas.microsoft.com/office/drawing/2014/main" id="{DD1BCA6E-C8FD-891D-4F83-66CC4277CA70}"/>
              </a:ext>
            </a:extLst>
          </p:cNvPr>
          <p:cNvSpPr>
            <a:spLocks noGrp="1"/>
          </p:cNvSpPr>
          <p:nvPr>
            <p:ph type="ftr" sz="quarter" idx="15"/>
          </p:nvPr>
        </p:nvSpPr>
        <p:spPr>
          <a:xfrm>
            <a:off x="1" y="5424636"/>
            <a:ext cx="107504" cy="171450"/>
          </a:xfrm>
        </p:spPr>
        <p:txBody>
          <a:bodyPr/>
          <a:lstStyle>
            <a:lvl1pPr>
              <a:defRPr sz="100"/>
            </a:lvl1pPr>
          </a:lstStyle>
          <a:p>
            <a:r>
              <a:rPr lang="sv-SE"/>
              <a:t>Karolinska Institutet - ett medicinskt universitet</a:t>
            </a:r>
            <a:endParaRPr lang="sv-SE" dirty="0"/>
          </a:p>
        </p:txBody>
      </p:sp>
      <p:sp>
        <p:nvSpPr>
          <p:cNvPr id="8" name="Platshållare för datum 7">
            <a:extLst>
              <a:ext uri="{FF2B5EF4-FFF2-40B4-BE49-F238E27FC236}">
                <a16:creationId xmlns:a16="http://schemas.microsoft.com/office/drawing/2014/main" id="{AA906207-79B5-98E0-34C3-171784B570D0}"/>
              </a:ext>
            </a:extLst>
          </p:cNvPr>
          <p:cNvSpPr>
            <a:spLocks noGrp="1"/>
          </p:cNvSpPr>
          <p:nvPr>
            <p:ph type="dt" sz="half" idx="14"/>
          </p:nvPr>
        </p:nvSpPr>
        <p:spPr>
          <a:xfrm>
            <a:off x="6787581" y="5213161"/>
            <a:ext cx="94998" cy="171450"/>
          </a:xfrm>
        </p:spPr>
        <p:txBody>
          <a:bodyPr/>
          <a:lstStyle>
            <a:lvl1pPr>
              <a:defRPr sz="100"/>
            </a:lvl1pPr>
          </a:lstStyle>
          <a:p>
            <a:fld id="{3D94F107-FCCF-4D7C-8F71-E821E5DA5282}" type="datetime4">
              <a:rPr lang="sv-SE" smtClean="0"/>
              <a:t>11 september 2026</a:t>
            </a:fld>
            <a:endParaRPr lang="sv-SE" dirty="0"/>
          </a:p>
        </p:txBody>
      </p:sp>
      <p:sp>
        <p:nvSpPr>
          <p:cNvPr id="10" name="Platshållare för bildnummer 9">
            <a:extLst>
              <a:ext uri="{FF2B5EF4-FFF2-40B4-BE49-F238E27FC236}">
                <a16:creationId xmlns:a16="http://schemas.microsoft.com/office/drawing/2014/main" id="{5358C040-7B29-520B-66D6-03AF9B5F5472}"/>
              </a:ext>
            </a:extLst>
          </p:cNvPr>
          <p:cNvSpPr>
            <a:spLocks noGrp="1"/>
          </p:cNvSpPr>
          <p:nvPr>
            <p:ph type="sldNum" sz="quarter" idx="16"/>
          </p:nvPr>
        </p:nvSpPr>
        <p:spPr>
          <a:xfrm>
            <a:off x="8463981" y="5213161"/>
            <a:ext cx="45719" cy="171450"/>
          </a:xfrm>
        </p:spPr>
        <p:txBody>
          <a:bodyPr/>
          <a:lstStyle>
            <a:lvl1pPr>
              <a:defRPr sz="100"/>
            </a:lvl1pPr>
          </a:lstStyle>
          <a:p>
            <a:fld id="{B5C8723E-5A40-4F9A-B83B-0F0B7FEF2706}" type="slidenum">
              <a:rPr lang="sv-SE" smtClean="0"/>
              <a:pPr/>
              <a:t>‹#›</a:t>
            </a:fld>
            <a:endParaRPr lang="sv-SE" dirty="0"/>
          </a:p>
        </p:txBody>
      </p:sp>
    </p:spTree>
    <p:extLst>
      <p:ext uri="{BB962C8B-B14F-4D97-AF65-F5344CB8AC3E}">
        <p14:creationId xmlns:p14="http://schemas.microsoft.com/office/powerpoint/2010/main" val="212038350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 1 innehåll och 1 bi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6C309769-9796-3F4C-16EC-30D95F72728F}"/>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3" name="Rectangle 3">
            <a:extLst>
              <a:ext uri="{FF2B5EF4-FFF2-40B4-BE49-F238E27FC236}">
                <a16:creationId xmlns:a16="http://schemas.microsoft.com/office/drawing/2014/main" id="{0AA63C4E-0A70-530E-97DF-2D2B5352F878}"/>
              </a:ext>
            </a:extLst>
          </p:cNvPr>
          <p:cNvSpPr>
            <a:spLocks noGrp="1" noChangeArrowheads="1"/>
          </p:cNvSpPr>
          <p:nvPr>
            <p:ph idx="15"/>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innehåll 5">
            <a:extLst>
              <a:ext uri="{FF2B5EF4-FFF2-40B4-BE49-F238E27FC236}">
                <a16:creationId xmlns:a16="http://schemas.microsoft.com/office/drawing/2014/main" id="{8E5A0135-F7D5-EC17-C577-4234FB383147}"/>
              </a:ext>
            </a:extLst>
          </p:cNvPr>
          <p:cNvSpPr>
            <a:spLocks noGrp="1"/>
          </p:cNvSpPr>
          <p:nvPr>
            <p:ph sz="quarter" idx="16" hasCustomPrompt="1"/>
          </p:nvPr>
        </p:nvSpPr>
        <p:spPr>
          <a:xfrm>
            <a:off x="4711200" y="1404631"/>
            <a:ext cx="4170040" cy="3188389"/>
          </a:xfrm>
        </p:spPr>
        <p:txBody>
          <a:bodyPr/>
          <a:lstStyle>
            <a:lvl1pPr marL="0" indent="0">
              <a:buNone/>
              <a:defRPr/>
            </a:lvl1pPr>
          </a:lstStyle>
          <a:p>
            <a:pPr lvl="0"/>
            <a:r>
              <a:rPr lang="sv-SE" b="0" i="0" u="none" strike="noStrike" baseline="0" dirty="0">
                <a:solidFill>
                  <a:srgbClr val="000000"/>
                </a:solidFill>
                <a:latin typeface="DM Sans" pitchFamily="2" charset="0"/>
              </a:rPr>
              <a:t>Klicka på första eller andra ikonen i den andra raden av ikoner för att infoga en bild.</a:t>
            </a:r>
            <a:endParaRPr lang="en-GB" dirty="0"/>
          </a:p>
        </p:txBody>
      </p:sp>
      <p:sp>
        <p:nvSpPr>
          <p:cNvPr id="4" name="Platshållare för bildnummer 3"/>
          <p:cNvSpPr>
            <a:spLocks noGrp="1"/>
          </p:cNvSpPr>
          <p:nvPr>
            <p:ph type="sldNum" sz="quarter" idx="12"/>
          </p:nvPr>
        </p:nvSpPr>
        <p:spPr/>
        <p:txBody>
          <a:bodyPr/>
          <a:lstStyle>
            <a:lvl1pPr>
              <a:defRPr/>
            </a:lvl1pPr>
          </a:lstStyle>
          <a:p>
            <a:fld id="{E4B570BB-7289-4069-9D4A-2FAE4107D42A}" type="slidenum">
              <a:rPr lang="sv-SE"/>
              <a:pPr/>
              <a:t>‹#›</a:t>
            </a:fld>
            <a:endParaRPr lang="sv-SE"/>
          </a:p>
        </p:txBody>
      </p:sp>
      <p:sp>
        <p:nvSpPr>
          <p:cNvPr id="2" name="Platshållare för datum 1"/>
          <p:cNvSpPr>
            <a:spLocks noGrp="1"/>
          </p:cNvSpPr>
          <p:nvPr>
            <p:ph type="dt" sz="half" idx="10"/>
          </p:nvPr>
        </p:nvSpPr>
        <p:spPr/>
        <p:txBody>
          <a:bodyPr/>
          <a:lstStyle>
            <a:lvl1pPr>
              <a:defRPr/>
            </a:lvl1pPr>
          </a:lstStyle>
          <a:p>
            <a:fld id="{7DC85695-0C9C-45E7-AAF3-3B0DE890CA1A}" type="datetime4">
              <a:rPr lang="sv-SE" smtClean="0"/>
              <a:t>11 september 2026</a:t>
            </a:fld>
            <a:endParaRPr lang="sv-SE"/>
          </a:p>
        </p:txBody>
      </p:sp>
      <p:sp>
        <p:nvSpPr>
          <p:cNvPr id="5" name="Platshållare för sidfot 2">
            <a:extLst>
              <a:ext uri="{FF2B5EF4-FFF2-40B4-BE49-F238E27FC236}">
                <a16:creationId xmlns:a16="http://schemas.microsoft.com/office/drawing/2014/main" id="{E8517693-CAE0-9BF0-7593-0CB94A2A6676}"/>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dirty="0"/>
              <a:t>Karolinska Institutet - ett medicinskt universitet</a:t>
            </a:r>
          </a:p>
        </p:txBody>
      </p:sp>
    </p:spTree>
    <p:extLst>
      <p:ext uri="{BB962C8B-B14F-4D97-AF65-F5344CB8AC3E}">
        <p14:creationId xmlns:p14="http://schemas.microsoft.com/office/powerpoint/2010/main" val="82723841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 2 bilder">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6AB09F81-3DF8-1100-91E4-2C1919909396}"/>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8" name="Platshållare för innehåll 7">
            <a:extLst>
              <a:ext uri="{FF2B5EF4-FFF2-40B4-BE49-F238E27FC236}">
                <a16:creationId xmlns:a16="http://schemas.microsoft.com/office/drawing/2014/main" id="{C02F024F-96B7-5411-16AF-D7BE9A4ACEA3}"/>
              </a:ext>
            </a:extLst>
          </p:cNvPr>
          <p:cNvSpPr>
            <a:spLocks noGrp="1"/>
          </p:cNvSpPr>
          <p:nvPr>
            <p:ph sz="quarter" idx="16" hasCustomPrompt="1"/>
          </p:nvPr>
        </p:nvSpPr>
        <p:spPr>
          <a:xfrm>
            <a:off x="255971" y="1401312"/>
            <a:ext cx="4170038" cy="3193712"/>
          </a:xfrm>
        </p:spPr>
        <p:txBody>
          <a:bodyPr/>
          <a:lstStyle>
            <a:lvl1pPr marL="0" indent="0">
              <a:buNone/>
              <a:defRPr sz="1400"/>
            </a:lvl1pPr>
          </a:lstStyle>
          <a:p>
            <a:pPr lvl="0"/>
            <a:r>
              <a:rPr lang="sv-SE" dirty="0"/>
              <a:t>Klicka på första eller andra ikonen i den andra raden av ikoner för att infoga en bild.</a:t>
            </a:r>
            <a:endParaRPr lang="en-GB" dirty="0"/>
          </a:p>
        </p:txBody>
      </p:sp>
      <p:sp>
        <p:nvSpPr>
          <p:cNvPr id="4" name="Platshållare för innehåll 3">
            <a:extLst>
              <a:ext uri="{FF2B5EF4-FFF2-40B4-BE49-F238E27FC236}">
                <a16:creationId xmlns:a16="http://schemas.microsoft.com/office/drawing/2014/main" id="{8A96EA6F-41F1-0969-DF45-AEBBDEDF0D9B}"/>
              </a:ext>
            </a:extLst>
          </p:cNvPr>
          <p:cNvSpPr>
            <a:spLocks noGrp="1"/>
          </p:cNvSpPr>
          <p:nvPr>
            <p:ph sz="quarter" idx="15" hasCustomPrompt="1"/>
          </p:nvPr>
        </p:nvSpPr>
        <p:spPr>
          <a:xfrm>
            <a:off x="4711200" y="1404631"/>
            <a:ext cx="4170040" cy="3188389"/>
          </a:xfr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Font typeface="Arial" panose="020B0604020202020204" pitchFamily="34" charset="0"/>
              <a:buNone/>
              <a:defRPr/>
            </a:lvl5pPr>
          </a:lstStyle>
          <a:p>
            <a:pPr lvl="0"/>
            <a:r>
              <a:rPr lang="sv-SE" dirty="0"/>
              <a:t>Klicka på första eller andra ikonen i den andra raden av ikoner för att infoga en bild.</a:t>
            </a:r>
            <a:endParaRPr lang="en-GB" dirty="0"/>
          </a:p>
        </p:txBody>
      </p:sp>
      <p:sp>
        <p:nvSpPr>
          <p:cNvPr id="5" name="Platshållare för datum 4"/>
          <p:cNvSpPr>
            <a:spLocks noGrp="1"/>
          </p:cNvSpPr>
          <p:nvPr>
            <p:ph type="dt" sz="half" idx="10"/>
          </p:nvPr>
        </p:nvSpPr>
        <p:spPr/>
        <p:txBody>
          <a:bodyPr/>
          <a:lstStyle>
            <a:lvl1pPr>
              <a:defRPr/>
            </a:lvl1pPr>
          </a:lstStyle>
          <a:p>
            <a:fld id="{B9F31A13-B82C-43A3-AC35-E621AAB6303F}" type="datetime4">
              <a:rPr lang="sv-SE" smtClean="0"/>
              <a:t>11 september 2026</a:t>
            </a:fld>
            <a:endParaRPr lang="sv-SE"/>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a:pPr/>
              <a:t>‹#›</a:t>
            </a:fld>
            <a:endParaRPr lang="sv-SE"/>
          </a:p>
        </p:txBody>
      </p:sp>
      <p:sp>
        <p:nvSpPr>
          <p:cNvPr id="3" name="Platshållare för sidfot 2">
            <a:extLst>
              <a:ext uri="{FF2B5EF4-FFF2-40B4-BE49-F238E27FC236}">
                <a16:creationId xmlns:a16="http://schemas.microsoft.com/office/drawing/2014/main" id="{75612D6F-3804-38DD-6683-580ADB73A88F}"/>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dirty="0"/>
              <a:t>Karolinska Institutet - ett medicinskt universitet</a:t>
            </a:r>
          </a:p>
        </p:txBody>
      </p:sp>
    </p:spTree>
    <p:extLst>
      <p:ext uri="{BB962C8B-B14F-4D97-AF65-F5344CB8AC3E}">
        <p14:creationId xmlns:p14="http://schemas.microsoft.com/office/powerpoint/2010/main" val="365799459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9" name="Platshållare för innehåll 8">
            <a:extLst>
              <a:ext uri="{FF2B5EF4-FFF2-40B4-BE49-F238E27FC236}">
                <a16:creationId xmlns:a16="http://schemas.microsoft.com/office/drawing/2014/main" id="{C4794E74-271C-9E5F-FE9E-7420C39ABEC1}"/>
              </a:ext>
            </a:extLst>
          </p:cNvPr>
          <p:cNvSpPr>
            <a:spLocks noGrp="1"/>
          </p:cNvSpPr>
          <p:nvPr>
            <p:ph sz="quarter" idx="18" hasCustomPrompt="1"/>
          </p:nvPr>
        </p:nvSpPr>
        <p:spPr>
          <a:xfrm>
            <a:off x="255971" y="1401312"/>
            <a:ext cx="4170038" cy="2520145"/>
          </a:xfrm>
        </p:spPr>
        <p:txBody>
          <a:bodyPr/>
          <a:lstStyle>
            <a:lvl1pPr marL="0" indent="0">
              <a:buNone/>
              <a:defRPr sz="1400"/>
            </a:lvl1pPr>
          </a:lstStyle>
          <a:p>
            <a:pPr lvl="0"/>
            <a:r>
              <a:rPr lang="sv-SE" dirty="0"/>
              <a:t>Klicka på första eller andra ikonen i den andra raden av ikoner för att infoga en bild.</a:t>
            </a:r>
            <a:endParaRPr lang="en-GB" dirty="0"/>
          </a:p>
        </p:txBody>
      </p:sp>
      <p:sp>
        <p:nvSpPr>
          <p:cNvPr id="10" name="Platshållare för text 9"/>
          <p:cNvSpPr>
            <a:spLocks noGrp="1"/>
          </p:cNvSpPr>
          <p:nvPr>
            <p:ph type="body" sz="quarter" idx="15"/>
          </p:nvPr>
        </p:nvSpPr>
        <p:spPr>
          <a:xfrm>
            <a:off x="255971" y="4016459"/>
            <a:ext cx="4170039" cy="578499"/>
          </a:xfrm>
        </p:spPr>
        <p:txBody>
          <a:bodyPr/>
          <a:lstStyle>
            <a:lvl1pPr marL="0" indent="0">
              <a:buNone/>
              <a:defRPr sz="1600"/>
            </a:lvl1pPr>
          </a:lstStyle>
          <a:p>
            <a:pPr lvl="0"/>
            <a:r>
              <a:rPr lang="sv-SE"/>
              <a:t>Klicka här för att ändra format på bakgrundstexten</a:t>
            </a:r>
          </a:p>
        </p:txBody>
      </p:sp>
      <p:sp>
        <p:nvSpPr>
          <p:cNvPr id="7" name="Platshållare för innehåll 6">
            <a:extLst>
              <a:ext uri="{FF2B5EF4-FFF2-40B4-BE49-F238E27FC236}">
                <a16:creationId xmlns:a16="http://schemas.microsoft.com/office/drawing/2014/main" id="{6F7332DF-CAE5-41F2-AEFA-52F537B3AA49}"/>
              </a:ext>
            </a:extLst>
          </p:cNvPr>
          <p:cNvSpPr>
            <a:spLocks noGrp="1"/>
          </p:cNvSpPr>
          <p:nvPr>
            <p:ph sz="quarter" idx="17" hasCustomPrompt="1"/>
          </p:nvPr>
        </p:nvSpPr>
        <p:spPr>
          <a:xfrm>
            <a:off x="4711199" y="1404632"/>
            <a:ext cx="4170040" cy="2516826"/>
          </a:xfrm>
        </p:spPr>
        <p:txBody>
          <a:bodyPr/>
          <a:lstStyle>
            <a:lvl1pPr marL="0" indent="0">
              <a:buNone/>
              <a:defRPr sz="1400"/>
            </a:lvl1pPr>
          </a:lstStyle>
          <a:p>
            <a:pPr lvl="0"/>
            <a:r>
              <a:rPr lang="sv-SE" dirty="0"/>
              <a:t>Klicka på första eller andra ikonen i den andra raden av ikoner för att infoga en bild.</a:t>
            </a:r>
            <a:endParaRPr lang="en-GB" dirty="0"/>
          </a:p>
        </p:txBody>
      </p:sp>
      <p:sp>
        <p:nvSpPr>
          <p:cNvPr id="11" name="Platshållare för text 9"/>
          <p:cNvSpPr>
            <a:spLocks noGrp="1"/>
          </p:cNvSpPr>
          <p:nvPr>
            <p:ph type="body" sz="quarter" idx="16"/>
          </p:nvPr>
        </p:nvSpPr>
        <p:spPr>
          <a:xfrm>
            <a:off x="4711200" y="4016459"/>
            <a:ext cx="4170039" cy="574675"/>
          </a:xfrm>
        </p:spPr>
        <p:txBody>
          <a:bodyPr/>
          <a:lstStyle>
            <a:lvl1pPr marL="0" indent="0">
              <a:buNone/>
              <a:defRPr sz="1600"/>
            </a:lvl1pPr>
          </a:lstStyle>
          <a:p>
            <a:pPr lvl="0"/>
            <a:r>
              <a:rPr lang="sv-SE"/>
              <a:t>Klicka här för att ändra format på bakgrundstexten</a:t>
            </a:r>
          </a:p>
        </p:txBody>
      </p:sp>
      <p:sp>
        <p:nvSpPr>
          <p:cNvPr id="3" name="Platshållare för datum 2"/>
          <p:cNvSpPr>
            <a:spLocks noGrp="1"/>
          </p:cNvSpPr>
          <p:nvPr>
            <p:ph type="dt" sz="half" idx="10"/>
          </p:nvPr>
        </p:nvSpPr>
        <p:spPr/>
        <p:txBody>
          <a:bodyPr/>
          <a:lstStyle/>
          <a:p>
            <a:fld id="{C52DA42D-8DCB-48D7-8A43-9E29A5D3CC0A}" type="datetime4">
              <a:rPr lang="sv-SE" smtClean="0"/>
              <a:t>11 september 2026</a:t>
            </a:fld>
            <a:endParaRPr lang="sv-SE"/>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
        <p:nvSpPr>
          <p:cNvPr id="6" name="Platshållare för sidfot 2">
            <a:extLst>
              <a:ext uri="{FF2B5EF4-FFF2-40B4-BE49-F238E27FC236}">
                <a16:creationId xmlns:a16="http://schemas.microsoft.com/office/drawing/2014/main" id="{8C38B943-FF2B-4302-1922-A3E7D1305DAC}"/>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dirty="0"/>
              <a:t>Karolinska Institutet - ett medicinskt universitet</a:t>
            </a:r>
          </a:p>
        </p:txBody>
      </p:sp>
    </p:spTree>
    <p:extLst>
      <p:ext uri="{BB962C8B-B14F-4D97-AF65-F5344CB8AC3E}">
        <p14:creationId xmlns:p14="http://schemas.microsoft.com/office/powerpoint/2010/main" val="220158073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endParaRPr lang="sv-SE" dirty="0"/>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dirty="0"/>
              <a:t>Karolinska Institutet - ett medicinskt universitet</a:t>
            </a:r>
          </a:p>
        </p:txBody>
      </p:sp>
      <p:sp>
        <p:nvSpPr>
          <p:cNvPr id="4" name="Platshållare för datum 3"/>
          <p:cNvSpPr>
            <a:spLocks noGrp="1"/>
          </p:cNvSpPr>
          <p:nvPr>
            <p:ph type="dt" sz="half" idx="10"/>
          </p:nvPr>
        </p:nvSpPr>
        <p:spPr/>
        <p:txBody>
          <a:bodyPr/>
          <a:lstStyle>
            <a:lvl1pPr>
              <a:defRPr/>
            </a:lvl1pPr>
          </a:lstStyle>
          <a:p>
            <a:fld id="{842A2CD5-DA8C-4B9D-8315-B34160A16C25}" type="datetime4">
              <a:rPr lang="sv-SE" smtClean="0"/>
              <a:t>11 september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a:pPr/>
              <a:t>‹#›</a:t>
            </a:fld>
            <a:endParaRPr lang="sv-SE"/>
          </a:p>
        </p:txBody>
      </p:sp>
    </p:spTree>
    <p:extLst>
      <p:ext uri="{BB962C8B-B14F-4D97-AF65-F5344CB8AC3E}">
        <p14:creationId xmlns:p14="http://schemas.microsoft.com/office/powerpoint/2010/main" val="125820932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443809" cy="171450"/>
          </a:xfrm>
          <a:prstGeom prst="rect">
            <a:avLst/>
          </a:prstGeom>
        </p:spPr>
        <p:txBody>
          <a:bodyPr vert="horz" lIns="91440" tIns="45720" rIns="91440" bIns="45720" rtlCol="0" anchor="t"/>
          <a:lstStyle>
            <a:lvl1pPr algn="l">
              <a:tabLst/>
              <a:defRPr sz="800">
                <a:solidFill>
                  <a:schemeClr val="accent1"/>
                </a:solidFill>
                <a:latin typeface="+mn-lt"/>
              </a:defRPr>
            </a:lvl1pPr>
          </a:lstStyle>
          <a:p>
            <a:r>
              <a:rPr lang="sv-SE"/>
              <a:t>Karolinska Institutet - ett medicinskt universitet</a:t>
            </a:r>
            <a:endParaRPr lang="sv-SE" dirty="0"/>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C3018874-3E6C-444F-95D2-0F7C8B5E1F23}" type="datetime4">
              <a:rPr lang="sv-SE" smtClean="0"/>
              <a:t>11 september 2026</a:t>
            </a:fld>
            <a:endParaRPr lang="sv-SE" dirty="0"/>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dirty="0"/>
          </a:p>
        </p:txBody>
      </p:sp>
    </p:spTree>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52" r:id="rId4"/>
    <p:sldLayoutId id="2147483654" r:id="rId5"/>
    <p:sldLayoutId id="2147483655" r:id="rId6"/>
    <p:sldLayoutId id="2147483657" r:id="rId7"/>
    <p:sldLayoutId id="2147483658" r:id="rId8"/>
    <p:sldLayoutId id="2147483663" r:id="rId9"/>
    <p:sldLayoutId id="2147483659" r:id="rId10"/>
    <p:sldLayoutId id="2147483662" r:id="rId11"/>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copsoq.se/tema/psykosocialt-sakerhetsklimat/vad-ar-psykosocialt-sakerhetsklimat"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250195B-8A87-0659-1403-6E7233781A4D}"/>
              </a:ext>
            </a:extLst>
          </p:cNvPr>
          <p:cNvSpPr>
            <a:spLocks noGrp="1"/>
          </p:cNvSpPr>
          <p:nvPr>
            <p:ph type="ctrTitle"/>
          </p:nvPr>
        </p:nvSpPr>
        <p:spPr/>
        <p:txBody>
          <a:bodyPr/>
          <a:lstStyle/>
          <a:p>
            <a:r>
              <a:rPr lang="en-US" dirty="0" err="1"/>
              <a:t>Rekommendation</a:t>
            </a:r>
            <a:r>
              <a:rPr lang="en-US" dirty="0"/>
              <a:t> 1</a:t>
            </a:r>
            <a:endParaRPr lang="sv-SE" dirty="0"/>
          </a:p>
        </p:txBody>
      </p:sp>
      <p:sp>
        <p:nvSpPr>
          <p:cNvPr id="3" name="Underrubrik 2">
            <a:extLst>
              <a:ext uri="{FF2B5EF4-FFF2-40B4-BE49-F238E27FC236}">
                <a16:creationId xmlns:a16="http://schemas.microsoft.com/office/drawing/2014/main" id="{1B4D2C54-6FB1-D0FC-01BE-847D5965E867}"/>
              </a:ext>
            </a:extLst>
          </p:cNvPr>
          <p:cNvSpPr>
            <a:spLocks noGrp="1"/>
          </p:cNvSpPr>
          <p:nvPr>
            <p:ph type="subTitle" idx="1"/>
          </p:nvPr>
        </p:nvSpPr>
        <p:spPr/>
        <p:txBody>
          <a:bodyPr/>
          <a:lstStyle/>
          <a:p>
            <a:r>
              <a:rPr lang="sv-SE" dirty="0"/>
              <a:t>Utformning, förankring och implementering av arbetsmiljödokument, rutiner och mål för arbetsmiljöarbetet</a:t>
            </a:r>
          </a:p>
        </p:txBody>
      </p:sp>
    </p:spTree>
    <p:extLst>
      <p:ext uri="{BB962C8B-B14F-4D97-AF65-F5344CB8AC3E}">
        <p14:creationId xmlns:p14="http://schemas.microsoft.com/office/powerpoint/2010/main" val="1099428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FD54CC-93C5-D048-AAB8-111DD3CCAE9E}"/>
              </a:ext>
            </a:extLst>
          </p:cNvPr>
          <p:cNvSpPr>
            <a:spLocks noGrp="1"/>
          </p:cNvSpPr>
          <p:nvPr>
            <p:ph type="title"/>
          </p:nvPr>
        </p:nvSpPr>
        <p:spPr/>
        <p:txBody>
          <a:bodyPr/>
          <a:lstStyle/>
          <a:p>
            <a:r>
              <a:rPr lang="sv-SE" dirty="0"/>
              <a:t>Varför är arbetsmiljödokument viktiga?</a:t>
            </a:r>
          </a:p>
        </p:txBody>
      </p:sp>
      <p:sp>
        <p:nvSpPr>
          <p:cNvPr id="3" name="Platshållare för innehåll 2">
            <a:extLst>
              <a:ext uri="{FF2B5EF4-FFF2-40B4-BE49-F238E27FC236}">
                <a16:creationId xmlns:a16="http://schemas.microsoft.com/office/drawing/2014/main" id="{64EFB9C1-6AEE-CD45-B430-0A33565D7245}"/>
              </a:ext>
            </a:extLst>
          </p:cNvPr>
          <p:cNvSpPr>
            <a:spLocks noGrp="1"/>
          </p:cNvSpPr>
          <p:nvPr>
            <p:ph idx="1"/>
          </p:nvPr>
        </p:nvSpPr>
        <p:spPr>
          <a:xfrm>
            <a:off x="255971" y="976654"/>
            <a:ext cx="8631243" cy="3190191"/>
          </a:xfrm>
        </p:spPr>
        <p:txBody>
          <a:bodyPr>
            <a:noAutofit/>
          </a:bodyPr>
          <a:lstStyle/>
          <a:p>
            <a:pPr marL="0" indent="0">
              <a:buNone/>
            </a:pPr>
            <a:r>
              <a:rPr lang="sv-SE" sz="1600" b="1" dirty="0"/>
              <a:t>Arbetsmiljödokument är förebyggande</a:t>
            </a:r>
          </a:p>
          <a:p>
            <a:pPr lvl="1">
              <a:buFont typeface="Arial" panose="020B0604020202020204" pitchFamily="34" charset="0"/>
              <a:buChar char="•"/>
            </a:pPr>
            <a:r>
              <a:rPr lang="sv-SE" sz="1400" dirty="0"/>
              <a:t>Visar vilken arbetsmiljö arbetsgivaren vill ha på längre sikt och står för.</a:t>
            </a:r>
          </a:p>
          <a:p>
            <a:pPr lvl="1">
              <a:buFont typeface="Arial" panose="020B0604020202020204" pitchFamily="34" charset="0"/>
              <a:buChar char="•"/>
            </a:pPr>
            <a:r>
              <a:rPr lang="sv-SE" sz="1400" dirty="0"/>
              <a:t>Visar hur situationer/ärenden kommer att hanteras.</a:t>
            </a:r>
          </a:p>
          <a:p>
            <a:pPr lvl="1">
              <a:lnSpc>
                <a:spcPct val="110000"/>
              </a:lnSpc>
              <a:spcBef>
                <a:spcPts val="0"/>
              </a:spcBef>
              <a:spcAft>
                <a:spcPts val="450"/>
              </a:spcAft>
              <a:buFont typeface="Arial" panose="020B0604020202020204" pitchFamily="34" charset="0"/>
              <a:buChar char="•"/>
            </a:pPr>
            <a:r>
              <a:rPr lang="sv-SE" sz="1400" dirty="0"/>
              <a:t>Välförankrat i alla led – påverkar medarbetares beteenden i positiv riktning.</a:t>
            </a:r>
          </a:p>
          <a:p>
            <a:pPr marL="0" indent="0">
              <a:buNone/>
            </a:pPr>
            <a:r>
              <a:rPr lang="sv-SE" sz="1600" b="1" dirty="0"/>
              <a:t>Möjlighet till inflytande och delaktighet </a:t>
            </a:r>
          </a:p>
          <a:p>
            <a:pPr lvl="1">
              <a:buFont typeface="Arial" panose="020B0604020202020204" pitchFamily="34" charset="0"/>
              <a:buChar char="•"/>
            </a:pPr>
            <a:r>
              <a:rPr lang="sv-SE" sz="1400" dirty="0"/>
              <a:t>Se arbetstagaren som en viktig resurs (känner till daglig verksamhet). </a:t>
            </a:r>
          </a:p>
          <a:p>
            <a:pPr lvl="1">
              <a:buFont typeface="Arial" panose="020B0604020202020204" pitchFamily="34" charset="0"/>
              <a:buChar char="•"/>
            </a:pPr>
            <a:r>
              <a:rPr lang="sv-SE" sz="1400" dirty="0"/>
              <a:t>Medinflytande viktigt som en arbetsmiljöfaktor.</a:t>
            </a:r>
          </a:p>
          <a:p>
            <a:pPr lvl="1">
              <a:buFont typeface="Arial" panose="020B0604020202020204" pitchFamily="34" charset="0"/>
              <a:buChar char="•"/>
            </a:pPr>
            <a:r>
              <a:rPr lang="sv-SE" sz="1400" dirty="0"/>
              <a:t>Medinflytande säkerställer att arbetsmiljödokument efterlevs.</a:t>
            </a:r>
          </a:p>
          <a:p>
            <a:pPr marL="0" indent="0">
              <a:buNone/>
            </a:pPr>
            <a:r>
              <a:rPr lang="sv-SE" sz="1600" b="1" dirty="0"/>
              <a:t>Formalisering av formella och informella aktiviteter</a:t>
            </a:r>
            <a:endParaRPr lang="sv-SE" sz="1600" dirty="0"/>
          </a:p>
          <a:p>
            <a:pPr lvl="1">
              <a:buFont typeface="Arial" panose="020B0604020202020204" pitchFamily="34" charset="0"/>
              <a:buChar char="•"/>
            </a:pPr>
            <a:r>
              <a:rPr lang="sv-SE" sz="1400" dirty="0"/>
              <a:t>En vägvisare för de informella och formella processer som chefer och anställda kan välja i ärenden gällande arbetsmiljö och ohälsa.</a:t>
            </a:r>
          </a:p>
          <a:p>
            <a:pPr marL="0" indent="0">
              <a:buNone/>
            </a:pPr>
            <a:r>
              <a:rPr lang="sv-SE" sz="1600" b="1" dirty="0"/>
              <a:t>Vem omfattas av arbetsmiljödokument?</a:t>
            </a:r>
          </a:p>
          <a:p>
            <a:pPr lvl="1">
              <a:buFont typeface="Arial" panose="020B0604020202020204" pitchFamily="34" charset="0"/>
              <a:buChar char="•"/>
            </a:pPr>
            <a:r>
              <a:rPr lang="sv-SE" sz="1400" dirty="0"/>
              <a:t>Understryka att policyn gäller alla anställda, ända från toppen till botten i organisationen.</a:t>
            </a:r>
          </a:p>
          <a:p>
            <a:pPr lvl="1">
              <a:buFont typeface="Arial" panose="020B0604020202020204" pitchFamily="34" charset="0"/>
              <a:buChar char="•"/>
            </a:pPr>
            <a:endParaRPr lang="sv-SE" sz="1400" dirty="0"/>
          </a:p>
          <a:p>
            <a:pPr lvl="1"/>
            <a:endParaRPr lang="sv-SE" dirty="0"/>
          </a:p>
          <a:p>
            <a:pPr lvl="1"/>
            <a:endParaRPr lang="sv-SE" dirty="0"/>
          </a:p>
        </p:txBody>
      </p:sp>
      <p:sp>
        <p:nvSpPr>
          <p:cNvPr id="4" name="textruta 3">
            <a:extLst>
              <a:ext uri="{FF2B5EF4-FFF2-40B4-BE49-F238E27FC236}">
                <a16:creationId xmlns:a16="http://schemas.microsoft.com/office/drawing/2014/main" id="{A3116C90-53E9-4462-8DF1-9422CBAE7BFA}"/>
              </a:ext>
            </a:extLst>
          </p:cNvPr>
          <p:cNvSpPr txBox="1"/>
          <p:nvPr/>
        </p:nvSpPr>
        <p:spPr>
          <a:xfrm>
            <a:off x="255970" y="4619331"/>
            <a:ext cx="8132453" cy="369332"/>
          </a:xfrm>
          <a:prstGeom prst="rect">
            <a:avLst/>
          </a:prstGeom>
          <a:noFill/>
        </p:spPr>
        <p:txBody>
          <a:bodyPr wrap="square" rtlCol="0">
            <a:spAutoFit/>
          </a:bodyPr>
          <a:lstStyle/>
          <a:p>
            <a:r>
              <a:rPr lang="sv-SE" sz="900" i="1" dirty="0"/>
              <a:t>Källa: </a:t>
            </a:r>
            <a:r>
              <a:rPr lang="sv-SE" sz="900" i="1" dirty="0" err="1"/>
              <a:t>Einarsen</a:t>
            </a:r>
            <a:r>
              <a:rPr lang="sv-SE" sz="900" i="1" dirty="0"/>
              <a:t>, S.V., Pedersen, H., </a:t>
            </a:r>
            <a:r>
              <a:rPr lang="sv-SE" sz="900" i="1" dirty="0" err="1"/>
              <a:t>Hoel</a:t>
            </a:r>
            <a:r>
              <a:rPr lang="sv-SE" sz="900" i="1" dirty="0"/>
              <a:t>, H., &amp; Blomberg, S. (2020) Faktaundersökning- utredningsmetodik för kränkande särbehandling och svåra arbetsmiljöproblem. Studentlitteratur. </a:t>
            </a:r>
          </a:p>
        </p:txBody>
      </p:sp>
    </p:spTree>
    <p:extLst>
      <p:ext uri="{BB962C8B-B14F-4D97-AF65-F5344CB8AC3E}">
        <p14:creationId xmlns:p14="http://schemas.microsoft.com/office/powerpoint/2010/main" val="14563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 calcmode="lin" valueType="num">
                                      <p:cBhvr additive="base">
                                        <p:cTn id="5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calcmode="lin" valueType="num">
                                      <p:cBhvr additive="base">
                                        <p:cTn id="5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1E920-26BE-3F86-030A-A7CFD6B3D9BC}"/>
              </a:ext>
            </a:extLst>
          </p:cNvPr>
          <p:cNvSpPr>
            <a:spLocks noGrp="1"/>
          </p:cNvSpPr>
          <p:nvPr>
            <p:ph type="title"/>
          </p:nvPr>
        </p:nvSpPr>
        <p:spPr/>
        <p:txBody>
          <a:bodyPr/>
          <a:lstStyle/>
          <a:p>
            <a:r>
              <a:rPr lang="sv-SE" noProof="0" dirty="0">
                <a:ea typeface="Calibri"/>
                <a:cs typeface="Calibri"/>
              </a:rPr>
              <a:t>Stöddokument till arbetsmiljödokument</a:t>
            </a:r>
            <a:endParaRPr lang="sv-SE" noProof="0" dirty="0"/>
          </a:p>
        </p:txBody>
      </p:sp>
      <p:sp>
        <p:nvSpPr>
          <p:cNvPr id="3" name="Content Placeholder 2">
            <a:extLst>
              <a:ext uri="{FF2B5EF4-FFF2-40B4-BE49-F238E27FC236}">
                <a16:creationId xmlns:a16="http://schemas.microsoft.com/office/drawing/2014/main" id="{3628D411-EE53-857E-A15A-0B1A4FE5A414}"/>
              </a:ext>
            </a:extLst>
          </p:cNvPr>
          <p:cNvSpPr>
            <a:spLocks noGrp="1"/>
          </p:cNvSpPr>
          <p:nvPr>
            <p:ph idx="1"/>
          </p:nvPr>
        </p:nvSpPr>
        <p:spPr/>
        <p:txBody>
          <a:bodyPr vert="horz" wrap="square" lIns="68580" tIns="34290" rIns="68580" bIns="34290" numCol="1" rtlCol="0" anchor="t" anchorCtr="0" compatLnSpc="1">
            <a:prstTxWarp prst="textNoShape">
              <a:avLst/>
            </a:prstTxWarp>
            <a:normAutofit/>
          </a:bodyPr>
          <a:lstStyle/>
          <a:p>
            <a:r>
              <a:rPr lang="sv-SE" sz="2000" noProof="0" dirty="0">
                <a:ea typeface="Calibri"/>
                <a:cs typeface="Calibri"/>
              </a:rPr>
              <a:t>Viktigt att arbetsmiljödokument har stöddokument som beskriver </a:t>
            </a:r>
            <a:r>
              <a:rPr lang="sv-SE" sz="2000" b="1" noProof="0" dirty="0">
                <a:ea typeface="Calibri"/>
                <a:cs typeface="Calibri"/>
              </a:rPr>
              <a:t>HUR och VAD</a:t>
            </a:r>
            <a:r>
              <a:rPr lang="sv-SE" sz="2000" noProof="0" dirty="0">
                <a:ea typeface="Calibri"/>
                <a:cs typeface="Calibri"/>
              </a:rPr>
              <a:t> som görs för måluppfyllelse av det som arbetsmiljödokumentet uttrycker </a:t>
            </a:r>
          </a:p>
          <a:p>
            <a:endParaRPr lang="sv-SE" sz="2000" noProof="0" dirty="0">
              <a:ea typeface="Calibri"/>
              <a:cs typeface="Calibri"/>
            </a:endParaRPr>
          </a:p>
          <a:p>
            <a:r>
              <a:rPr lang="sv-SE" sz="2000" noProof="0" dirty="0">
                <a:ea typeface="Calibri"/>
                <a:cs typeface="Calibri"/>
              </a:rPr>
              <a:t>Exempel på stöddokument om HUR och VAD skulle kunna vara - för ledarskap - </a:t>
            </a:r>
          </a:p>
          <a:p>
            <a:pPr lvl="1">
              <a:buFont typeface="Courier New" pitchFamily="34" charset="0"/>
              <a:buChar char="o"/>
            </a:pPr>
            <a:r>
              <a:rPr lang="sv-SE" noProof="0" dirty="0">
                <a:ea typeface="Calibri"/>
                <a:cs typeface="Calibri"/>
              </a:rPr>
              <a:t>Strategisk rekrytering, </a:t>
            </a:r>
          </a:p>
          <a:p>
            <a:pPr lvl="1">
              <a:buFont typeface="Courier New" pitchFamily="34" charset="0"/>
              <a:buChar char="o"/>
            </a:pPr>
            <a:r>
              <a:rPr lang="sv-SE" noProof="0" dirty="0">
                <a:ea typeface="Calibri"/>
                <a:cs typeface="Calibri"/>
              </a:rPr>
              <a:t>krav på ledarskapsutbildning med speciell profil, </a:t>
            </a:r>
          </a:p>
          <a:p>
            <a:pPr lvl="1">
              <a:buFont typeface="Courier New" pitchFamily="34" charset="0"/>
              <a:buChar char="o"/>
            </a:pPr>
            <a:r>
              <a:rPr lang="sv-SE" noProof="0" dirty="0">
                <a:ea typeface="Calibri"/>
                <a:cs typeface="Calibri"/>
              </a:rPr>
              <a:t>uppföljning att ledare uppfyller kraven i policyn</a:t>
            </a:r>
            <a:endParaRPr lang="sv-SE" noProof="0" dirty="0"/>
          </a:p>
        </p:txBody>
      </p:sp>
    </p:spTree>
    <p:extLst>
      <p:ext uri="{BB962C8B-B14F-4D97-AF65-F5344CB8AC3E}">
        <p14:creationId xmlns:p14="http://schemas.microsoft.com/office/powerpoint/2010/main" val="2284708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6F743-9CC2-5B9B-01AF-D09F2C977D2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D9A4657-DFE3-FF2A-56E5-C6A8B36DBE93}"/>
              </a:ext>
            </a:extLst>
          </p:cNvPr>
          <p:cNvSpPr>
            <a:spLocks noGrp="1"/>
          </p:cNvSpPr>
          <p:nvPr>
            <p:ph type="title"/>
          </p:nvPr>
        </p:nvSpPr>
        <p:spPr/>
        <p:txBody>
          <a:bodyPr/>
          <a:lstStyle/>
          <a:p>
            <a:r>
              <a:rPr lang="sv-SE" sz="2400" dirty="0"/>
              <a:t>Främjande och hindrande faktorer för implementering av arbetsmiljödokument om psykisk hälsa på arbetsplatsen</a:t>
            </a:r>
          </a:p>
        </p:txBody>
      </p:sp>
      <p:sp>
        <p:nvSpPr>
          <p:cNvPr id="7" name="Platshållare för innehåll 6">
            <a:extLst>
              <a:ext uri="{FF2B5EF4-FFF2-40B4-BE49-F238E27FC236}">
                <a16:creationId xmlns:a16="http://schemas.microsoft.com/office/drawing/2014/main" id="{48874410-A269-29DC-8B87-0A35C99978B2}"/>
              </a:ext>
            </a:extLst>
          </p:cNvPr>
          <p:cNvSpPr>
            <a:spLocks noGrp="1"/>
          </p:cNvSpPr>
          <p:nvPr>
            <p:ph idx="13"/>
          </p:nvPr>
        </p:nvSpPr>
        <p:spPr/>
        <p:txBody>
          <a:bodyPr/>
          <a:lstStyle/>
          <a:p>
            <a:pPr marL="0" indent="0">
              <a:buNone/>
            </a:pPr>
            <a:r>
              <a:rPr lang="sv-SE" b="1" dirty="0">
                <a:ea typeface="Calibri"/>
                <a:cs typeface="Calibri"/>
              </a:rPr>
              <a:t>Främjande</a:t>
            </a:r>
          </a:p>
          <a:p>
            <a:pPr marL="256699" indent="-256699"/>
            <a:r>
              <a:rPr lang="sv-SE" dirty="0">
                <a:ea typeface="Calibri"/>
                <a:cs typeface="Calibri"/>
              </a:rPr>
              <a:t>Synen/attityden uttryckt i dokument genomsyrar från ledning ut i alla led</a:t>
            </a:r>
          </a:p>
          <a:p>
            <a:pPr marL="256699" indent="-256699"/>
            <a:r>
              <a:rPr lang="sv-SE" dirty="0">
                <a:ea typeface="Calibri"/>
                <a:cs typeface="Calibri"/>
              </a:rPr>
              <a:t>Högsta ledningen stödjer arbetet enligt arbetsmiljödokument</a:t>
            </a:r>
          </a:p>
          <a:p>
            <a:pPr marL="256699" indent="-256699"/>
            <a:r>
              <a:rPr lang="sv-SE" dirty="0">
                <a:ea typeface="Calibri"/>
                <a:cs typeface="Calibri"/>
              </a:rPr>
              <a:t>Dokument stöds av användbara verktyg och riktlinjer </a:t>
            </a:r>
          </a:p>
          <a:p>
            <a:pPr marL="256699" indent="-256699"/>
            <a:r>
              <a:rPr lang="sv-SE" u="sng" dirty="0">
                <a:ea typeface="Calibri"/>
                <a:cs typeface="Calibri"/>
              </a:rPr>
              <a:t>Medarbetare involverade i framtagandet</a:t>
            </a:r>
          </a:p>
          <a:p>
            <a:endParaRPr lang="en-SE" dirty="0"/>
          </a:p>
        </p:txBody>
      </p:sp>
      <p:sp>
        <p:nvSpPr>
          <p:cNvPr id="6" name="Platshållare för innehåll 5">
            <a:extLst>
              <a:ext uri="{FF2B5EF4-FFF2-40B4-BE49-F238E27FC236}">
                <a16:creationId xmlns:a16="http://schemas.microsoft.com/office/drawing/2014/main" id="{6405A65D-2021-0A19-C57D-56CF4DF6465A}"/>
              </a:ext>
            </a:extLst>
          </p:cNvPr>
          <p:cNvSpPr>
            <a:spLocks noGrp="1"/>
          </p:cNvSpPr>
          <p:nvPr>
            <p:ph sz="half" idx="2"/>
          </p:nvPr>
        </p:nvSpPr>
        <p:spPr/>
        <p:txBody>
          <a:bodyPr/>
          <a:lstStyle/>
          <a:p>
            <a:pPr marL="0" indent="0">
              <a:buNone/>
            </a:pPr>
            <a:r>
              <a:rPr lang="sv-SE" b="1" dirty="0">
                <a:ea typeface="Calibri" panose="020F0502020204030204" pitchFamily="34" charset="0"/>
                <a:cs typeface="Calibri" panose="020F0502020204030204" pitchFamily="34" charset="0"/>
              </a:rPr>
              <a:t>Hindrande</a:t>
            </a:r>
          </a:p>
          <a:p>
            <a:pPr marL="256699" indent="-256699"/>
            <a:r>
              <a:rPr lang="sv-SE" dirty="0">
                <a:ea typeface="Calibri" panose="020F0502020204030204" pitchFamily="34" charset="0"/>
                <a:cs typeface="Calibri" panose="020F0502020204030204" pitchFamily="34" charset="0"/>
              </a:rPr>
              <a:t>Otydliga/ej uppdaterade riktlinjer</a:t>
            </a:r>
          </a:p>
          <a:p>
            <a:pPr marL="256699" indent="-256699"/>
            <a:r>
              <a:rPr lang="sv-SE" dirty="0">
                <a:ea typeface="Calibri" panose="020F0502020204030204" pitchFamily="34" charset="0"/>
                <a:cs typeface="Calibri" panose="020F0502020204030204" pitchFamily="34" charset="0"/>
              </a:rPr>
              <a:t>Bristande resurser och stöd att arbete med detta</a:t>
            </a:r>
          </a:p>
          <a:p>
            <a:pPr marL="256699" indent="-256699"/>
            <a:r>
              <a:rPr lang="sv-SE" dirty="0">
                <a:ea typeface="Calibri" panose="020F0502020204030204" pitchFamily="34" charset="0"/>
                <a:cs typeface="Calibri" panose="020F0502020204030204" pitchFamily="34" charset="0"/>
              </a:rPr>
              <a:t>Dokument stödjer inte/går emot lagar och regler</a:t>
            </a:r>
          </a:p>
          <a:p>
            <a:pPr marL="256699" indent="-256699"/>
            <a:r>
              <a:rPr lang="sv-SE" dirty="0">
                <a:ea typeface="Calibri" panose="020F0502020204030204" pitchFamily="34" charset="0"/>
                <a:cs typeface="Calibri" panose="020F0502020204030204" pitchFamily="34" charset="0"/>
              </a:rPr>
              <a:t>Bristande kommunikation</a:t>
            </a:r>
          </a:p>
          <a:p>
            <a:pPr marL="256699" indent="-256699"/>
            <a:r>
              <a:rPr lang="sv-SE" dirty="0">
                <a:ea typeface="Calibri" panose="020F0502020204030204" pitchFamily="34" charset="0"/>
                <a:cs typeface="Calibri" panose="020F0502020204030204" pitchFamily="34" charset="0"/>
              </a:rPr>
              <a:t>Motstridiga prioriteringar</a:t>
            </a:r>
          </a:p>
          <a:p>
            <a:endParaRPr lang="en-SE" dirty="0"/>
          </a:p>
        </p:txBody>
      </p:sp>
      <p:sp>
        <p:nvSpPr>
          <p:cNvPr id="4" name="Platshållare för datum 3">
            <a:extLst>
              <a:ext uri="{FF2B5EF4-FFF2-40B4-BE49-F238E27FC236}">
                <a16:creationId xmlns:a16="http://schemas.microsoft.com/office/drawing/2014/main" id="{8AB13533-B3C8-CF99-C78E-AACD464DAA90}"/>
              </a:ext>
            </a:extLst>
          </p:cNvPr>
          <p:cNvSpPr>
            <a:spLocks noGrp="1"/>
          </p:cNvSpPr>
          <p:nvPr>
            <p:ph type="dt" sz="half" idx="10"/>
          </p:nvPr>
        </p:nvSpPr>
        <p:spPr/>
        <p:txBody>
          <a:bodyPr vert="horz" wrap="square" lIns="91440" tIns="45720" rIns="91440" bIns="45720" numCol="1" anchor="t" anchorCtr="0" compatLnSpc="1">
            <a:prstTxWarp prst="textNoShape">
              <a:avLst/>
            </a:prstTxWarp>
            <a:normAutofit/>
          </a:bodyPr>
          <a:lstStyle/>
          <a:p>
            <a:pPr>
              <a:lnSpc>
                <a:spcPct val="90000"/>
              </a:lnSpc>
              <a:spcAft>
                <a:spcPts val="600"/>
              </a:spcAft>
            </a:pPr>
            <a:fld id="{842A2CD5-DA8C-4B9D-8315-B34160A16C25}" type="datetime4">
              <a:rPr lang="sv-SE" sz="500" smtClean="0"/>
              <a:pPr>
                <a:lnSpc>
                  <a:spcPct val="90000"/>
                </a:lnSpc>
                <a:spcAft>
                  <a:spcPts val="600"/>
                </a:spcAft>
              </a:pPr>
              <a:t>11 september 2026</a:t>
            </a:fld>
            <a:endParaRPr lang="sv-SE" sz="500"/>
          </a:p>
        </p:txBody>
      </p:sp>
      <p:sp>
        <p:nvSpPr>
          <p:cNvPr id="5" name="Platshållare för bildnummer 4">
            <a:extLst>
              <a:ext uri="{FF2B5EF4-FFF2-40B4-BE49-F238E27FC236}">
                <a16:creationId xmlns:a16="http://schemas.microsoft.com/office/drawing/2014/main" id="{DCB19C5C-17E0-59B2-4C00-CD47C9D7BCC3}"/>
              </a:ext>
            </a:extLst>
          </p:cNvPr>
          <p:cNvSpPr>
            <a:spLocks noGrp="1"/>
          </p:cNvSpPr>
          <p:nvPr>
            <p:ph type="sldNum" sz="quarter" idx="12"/>
          </p:nvPr>
        </p:nvSpPr>
        <p:spPr/>
        <p:txBody>
          <a:bodyPr vert="horz" wrap="square" lIns="91440" tIns="45720" rIns="91440" bIns="45720" numCol="1" anchor="t" anchorCtr="0" compatLnSpc="1">
            <a:prstTxWarp prst="textNoShape">
              <a:avLst/>
            </a:prstTxWarp>
            <a:normAutofit/>
          </a:bodyPr>
          <a:lstStyle/>
          <a:p>
            <a:pPr>
              <a:lnSpc>
                <a:spcPct val="90000"/>
              </a:lnSpc>
              <a:spcAft>
                <a:spcPts val="600"/>
              </a:spcAft>
            </a:pPr>
            <a:fld id="{15859C56-CB7E-413F-8971-4226A1EF6823}" type="slidenum">
              <a:rPr lang="sv-SE" sz="500" b="0" kern="1200">
                <a:latin typeface="+mn-lt"/>
                <a:ea typeface="+mn-ea"/>
                <a:cs typeface="+mn-cs"/>
              </a:rPr>
              <a:pPr>
                <a:lnSpc>
                  <a:spcPct val="90000"/>
                </a:lnSpc>
                <a:spcAft>
                  <a:spcPts val="600"/>
                </a:spcAft>
              </a:pPr>
              <a:t>12</a:t>
            </a:fld>
            <a:endParaRPr lang="sv-SE" sz="500" b="0" kern="1200">
              <a:latin typeface="+mn-lt"/>
              <a:ea typeface="+mn-ea"/>
              <a:cs typeface="+mn-cs"/>
            </a:endParaRPr>
          </a:p>
        </p:txBody>
      </p:sp>
      <p:sp>
        <p:nvSpPr>
          <p:cNvPr id="9" name="textruta 7">
            <a:extLst>
              <a:ext uri="{FF2B5EF4-FFF2-40B4-BE49-F238E27FC236}">
                <a16:creationId xmlns:a16="http://schemas.microsoft.com/office/drawing/2014/main" id="{E816C973-E9CD-C5C5-743C-95F6837D3D3A}"/>
              </a:ext>
            </a:extLst>
          </p:cNvPr>
          <p:cNvSpPr txBox="1"/>
          <p:nvPr/>
        </p:nvSpPr>
        <p:spPr>
          <a:xfrm>
            <a:off x="467544" y="4625972"/>
            <a:ext cx="5184576"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sv-SE" sz="900" i="1" dirty="0">
                <a:cs typeface="Arial"/>
              </a:rPr>
              <a:t>Källa: Riktlinjer för psykisk hälsa på arbetsplatsen, 2024</a:t>
            </a:r>
            <a:endParaRPr lang="sv-SE" sz="900" i="1" dirty="0"/>
          </a:p>
        </p:txBody>
      </p:sp>
    </p:spTree>
    <p:extLst>
      <p:ext uri="{BB962C8B-B14F-4D97-AF65-F5344CB8AC3E}">
        <p14:creationId xmlns:p14="http://schemas.microsoft.com/office/powerpoint/2010/main" val="2093123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AC190-2622-AC2C-E049-244FEA980FF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104A1B1-D0F6-CE37-FA7A-74616659F21F}"/>
              </a:ext>
            </a:extLst>
          </p:cNvPr>
          <p:cNvSpPr>
            <a:spLocks noGrp="1"/>
          </p:cNvSpPr>
          <p:nvPr>
            <p:ph type="title"/>
          </p:nvPr>
        </p:nvSpPr>
        <p:spPr/>
        <p:txBody>
          <a:bodyPr/>
          <a:lstStyle/>
          <a:p>
            <a:r>
              <a:rPr lang="sv-SE" dirty="0"/>
              <a:t>Roller och ansvar</a:t>
            </a:r>
          </a:p>
        </p:txBody>
      </p:sp>
      <p:sp>
        <p:nvSpPr>
          <p:cNvPr id="3" name="Platshållare för innehåll 2">
            <a:extLst>
              <a:ext uri="{FF2B5EF4-FFF2-40B4-BE49-F238E27FC236}">
                <a16:creationId xmlns:a16="http://schemas.microsoft.com/office/drawing/2014/main" id="{2FEA1B65-4818-3320-2E31-0C261149AA32}"/>
              </a:ext>
            </a:extLst>
          </p:cNvPr>
          <p:cNvSpPr>
            <a:spLocks noGrp="1"/>
          </p:cNvSpPr>
          <p:nvPr>
            <p:ph idx="1"/>
          </p:nvPr>
        </p:nvSpPr>
        <p:spPr>
          <a:xfrm>
            <a:off x="256773" y="915566"/>
            <a:ext cx="8631243" cy="2177033"/>
          </a:xfrm>
        </p:spPr>
        <p:txBody>
          <a:bodyPr/>
          <a:lstStyle/>
          <a:p>
            <a:pPr marL="256699" indent="-256699"/>
            <a:r>
              <a:rPr lang="sv-SE" b="1" dirty="0"/>
              <a:t>Arbetsgivaren </a:t>
            </a:r>
            <a:endParaRPr lang="sv-SE" dirty="0"/>
          </a:p>
          <a:p>
            <a:pPr marL="556736" lvl="1" indent="-213836"/>
            <a:r>
              <a:rPr lang="sv-SE" sz="1800" dirty="0"/>
              <a:t>Arbetsgivaren eller arbetsgivarens representanter har det överordnade ansvaret för arbetsmiljödokumentets innehåll, för hur den verkställs och att den fungerar effektivt, vilket även innebär utvärdering och revidering </a:t>
            </a:r>
            <a:endParaRPr lang="sv-SE" sz="1800" dirty="0">
              <a:cs typeface="Arial"/>
            </a:endParaRPr>
          </a:p>
          <a:p>
            <a:pPr marL="256699" indent="-256699"/>
            <a:r>
              <a:rPr lang="sv-SE" b="1" dirty="0"/>
              <a:t>Anställas roller</a:t>
            </a:r>
            <a:endParaRPr lang="sv-SE" b="1" dirty="0">
              <a:cs typeface="Arial"/>
            </a:endParaRPr>
          </a:p>
          <a:p>
            <a:pPr marL="556736" lvl="1" indent="-213836"/>
            <a:r>
              <a:rPr lang="sv-SE" sz="1800" dirty="0"/>
              <a:t>Rättigheter och skyldigheter för de anställda, inte minst skyldigheter att medverka till en god arbetsmiljö</a:t>
            </a:r>
            <a:endParaRPr lang="sv-SE" sz="1800" dirty="0">
              <a:cs typeface="Arial"/>
            </a:endParaRPr>
          </a:p>
          <a:p>
            <a:pPr marL="256699" indent="-256699"/>
            <a:r>
              <a:rPr lang="sv-SE" b="1" dirty="0"/>
              <a:t>Förtroendevalda och skyddsombud</a:t>
            </a:r>
            <a:r>
              <a:rPr lang="sv-SE" b="1" i="1" dirty="0"/>
              <a:t> </a:t>
            </a:r>
            <a:endParaRPr lang="sv-SE" b="1" i="1" dirty="0">
              <a:cs typeface="Arial"/>
            </a:endParaRPr>
          </a:p>
          <a:p>
            <a:pPr marL="556736" lvl="1" indent="-213836"/>
            <a:r>
              <a:rPr lang="sv-SE" sz="1800" dirty="0"/>
              <a:t>Beskriva förtroendevaldas och skyddsombudens roller </a:t>
            </a:r>
            <a:endParaRPr lang="sv-SE" sz="1800" dirty="0">
              <a:cs typeface="Arial"/>
            </a:endParaRPr>
          </a:p>
          <a:p>
            <a:pPr marL="256699" indent="-256699"/>
            <a:r>
              <a:rPr lang="sv-SE" b="1" dirty="0"/>
              <a:t>Företagshälsans roll i detta? </a:t>
            </a:r>
            <a:endParaRPr lang="sv-SE" b="1" dirty="0">
              <a:cs typeface="Arial"/>
            </a:endParaRPr>
          </a:p>
          <a:p>
            <a:pPr marL="257175" lvl="1" indent="0">
              <a:buNone/>
            </a:pPr>
            <a:endParaRPr lang="sv-SE" dirty="0"/>
          </a:p>
        </p:txBody>
      </p:sp>
      <p:sp>
        <p:nvSpPr>
          <p:cNvPr id="4" name="Platshållare för datum 3">
            <a:extLst>
              <a:ext uri="{FF2B5EF4-FFF2-40B4-BE49-F238E27FC236}">
                <a16:creationId xmlns:a16="http://schemas.microsoft.com/office/drawing/2014/main" id="{116692CA-77B6-6BB6-7CC4-D1533BF6BB78}"/>
              </a:ext>
            </a:extLst>
          </p:cNvPr>
          <p:cNvSpPr>
            <a:spLocks noGrp="1"/>
          </p:cNvSpPr>
          <p:nvPr>
            <p:ph type="dt" sz="half" idx="10"/>
          </p:nvPr>
        </p:nvSpPr>
        <p:spPr/>
        <p:txBody>
          <a:bodyPr vert="horz" wrap="square" lIns="91440" tIns="45720" rIns="91440" bIns="45720" numCol="1" anchor="t" anchorCtr="0" compatLnSpc="1">
            <a:prstTxWarp prst="textNoShape">
              <a:avLst/>
            </a:prstTxWarp>
            <a:normAutofit/>
          </a:bodyPr>
          <a:lstStyle/>
          <a:p>
            <a:pPr>
              <a:lnSpc>
                <a:spcPct val="90000"/>
              </a:lnSpc>
              <a:spcAft>
                <a:spcPts val="600"/>
              </a:spcAft>
            </a:pPr>
            <a:fld id="{842A2CD5-DA8C-4B9D-8315-B34160A16C25}" type="datetime4">
              <a:rPr lang="sv-SE" sz="500" smtClean="0"/>
              <a:pPr>
                <a:lnSpc>
                  <a:spcPct val="90000"/>
                </a:lnSpc>
                <a:spcAft>
                  <a:spcPts val="600"/>
                </a:spcAft>
              </a:pPr>
              <a:t>11 september 2026</a:t>
            </a:fld>
            <a:endParaRPr lang="sv-SE" sz="500"/>
          </a:p>
        </p:txBody>
      </p:sp>
      <p:sp>
        <p:nvSpPr>
          <p:cNvPr id="5" name="Platshållare för bildnummer 4">
            <a:extLst>
              <a:ext uri="{FF2B5EF4-FFF2-40B4-BE49-F238E27FC236}">
                <a16:creationId xmlns:a16="http://schemas.microsoft.com/office/drawing/2014/main" id="{C08079FF-0A93-4E01-C301-A582F0FF959E}"/>
              </a:ext>
            </a:extLst>
          </p:cNvPr>
          <p:cNvSpPr>
            <a:spLocks noGrp="1"/>
          </p:cNvSpPr>
          <p:nvPr>
            <p:ph type="sldNum" sz="quarter" idx="12"/>
          </p:nvPr>
        </p:nvSpPr>
        <p:spPr/>
        <p:txBody>
          <a:bodyPr vert="horz" wrap="square" lIns="91440" tIns="45720" rIns="91440" bIns="45720" numCol="1" anchor="t" anchorCtr="0" compatLnSpc="1">
            <a:prstTxWarp prst="textNoShape">
              <a:avLst/>
            </a:prstTxWarp>
            <a:normAutofit/>
          </a:bodyPr>
          <a:lstStyle/>
          <a:p>
            <a:pPr>
              <a:lnSpc>
                <a:spcPct val="90000"/>
              </a:lnSpc>
              <a:spcAft>
                <a:spcPts val="600"/>
              </a:spcAft>
            </a:pPr>
            <a:fld id="{15859C56-CB7E-413F-8971-4226A1EF6823}" type="slidenum">
              <a:rPr lang="sv-SE" sz="500" b="0" kern="1200">
                <a:latin typeface="+mn-lt"/>
                <a:ea typeface="+mn-ea"/>
                <a:cs typeface="+mn-cs"/>
              </a:rPr>
              <a:pPr>
                <a:lnSpc>
                  <a:spcPct val="90000"/>
                </a:lnSpc>
                <a:spcAft>
                  <a:spcPts val="600"/>
                </a:spcAft>
              </a:pPr>
              <a:t>13</a:t>
            </a:fld>
            <a:endParaRPr lang="sv-SE" sz="500" b="0" kern="1200">
              <a:latin typeface="+mn-lt"/>
              <a:ea typeface="+mn-ea"/>
              <a:cs typeface="+mn-cs"/>
            </a:endParaRPr>
          </a:p>
        </p:txBody>
      </p:sp>
      <p:sp>
        <p:nvSpPr>
          <p:cNvPr id="7" name="textruta 6">
            <a:extLst>
              <a:ext uri="{FF2B5EF4-FFF2-40B4-BE49-F238E27FC236}">
                <a16:creationId xmlns:a16="http://schemas.microsoft.com/office/drawing/2014/main" id="{2F137E6A-6016-2C78-8470-7113055E02D2}"/>
              </a:ext>
            </a:extLst>
          </p:cNvPr>
          <p:cNvSpPr txBox="1"/>
          <p:nvPr/>
        </p:nvSpPr>
        <p:spPr>
          <a:xfrm>
            <a:off x="395536" y="4371950"/>
            <a:ext cx="6386030" cy="369332"/>
          </a:xfrm>
          <a:prstGeom prst="rect">
            <a:avLst/>
          </a:prstGeom>
          <a:noFill/>
        </p:spPr>
        <p:txBody>
          <a:bodyPr wrap="square" rtlCol="0">
            <a:spAutoFit/>
          </a:bodyPr>
          <a:lstStyle/>
          <a:p>
            <a:r>
              <a:rPr lang="sv-SE" sz="900" i="1" dirty="0"/>
              <a:t>Källa: </a:t>
            </a:r>
            <a:r>
              <a:rPr lang="sv-SE" sz="900" i="1" dirty="0" err="1"/>
              <a:t>Einarsen</a:t>
            </a:r>
            <a:r>
              <a:rPr lang="sv-SE" sz="900" i="1" dirty="0"/>
              <a:t>, S.V., Pedersen, H., </a:t>
            </a:r>
            <a:r>
              <a:rPr lang="sv-SE" sz="900" i="1" dirty="0" err="1"/>
              <a:t>Hoel</a:t>
            </a:r>
            <a:r>
              <a:rPr lang="sv-SE" sz="900" i="1" dirty="0"/>
              <a:t>, H., &amp; Blomberg, S. (2020) Faktaundersökning- utredningsmetodik för kränkande särbehandling och svåra arbetsmiljöproblem. Studentlitteratur. </a:t>
            </a:r>
          </a:p>
        </p:txBody>
      </p:sp>
    </p:spTree>
    <p:extLst>
      <p:ext uri="{BB962C8B-B14F-4D97-AF65-F5344CB8AC3E}">
        <p14:creationId xmlns:p14="http://schemas.microsoft.com/office/powerpoint/2010/main" val="1294839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532DC-BFF4-0180-E1B8-A8A45B33BC6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ACAF5B2-C368-B8B2-8AC9-922EBCB4A8C1}"/>
              </a:ext>
            </a:extLst>
          </p:cNvPr>
          <p:cNvSpPr>
            <a:spLocks noGrp="1"/>
          </p:cNvSpPr>
          <p:nvPr>
            <p:ph type="title"/>
          </p:nvPr>
        </p:nvSpPr>
        <p:spPr>
          <a:xfrm>
            <a:off x="255971" y="339502"/>
            <a:ext cx="8632045" cy="857250"/>
          </a:xfrm>
        </p:spPr>
        <p:txBody>
          <a:bodyPr wrap="square" anchor="t">
            <a:normAutofit/>
          </a:bodyPr>
          <a:lstStyle/>
          <a:p>
            <a:r>
              <a:rPr lang="sv-SE"/>
              <a:t>Specifikt för att främja psykisk hälsa</a:t>
            </a:r>
            <a:endParaRPr lang="sv-SE" dirty="0"/>
          </a:p>
        </p:txBody>
      </p:sp>
      <p:pic>
        <p:nvPicPr>
          <p:cNvPr id="8" name="Platshållare för innehåll 6" descr="En bild som visar text, skärmbild, Teckensnitt, nummer&#10;&#10;AI-genererat innehåll kan vara felaktigt.">
            <a:extLst>
              <a:ext uri="{FF2B5EF4-FFF2-40B4-BE49-F238E27FC236}">
                <a16:creationId xmlns:a16="http://schemas.microsoft.com/office/drawing/2014/main" id="{ACC1AAB0-8F12-733B-8A92-EF64BE5DE6BD}"/>
              </a:ext>
            </a:extLst>
          </p:cNvPr>
          <p:cNvPicPr>
            <a:picLocks noChangeAspect="1"/>
          </p:cNvPicPr>
          <p:nvPr/>
        </p:nvPicPr>
        <p:blipFill rotWithShape="1">
          <a:blip r:embed="rId3"/>
          <a:srcRect t="2818" b="4438"/>
          <a:stretch>
            <a:fillRect/>
          </a:stretch>
        </p:blipFill>
        <p:spPr bwMode="auto">
          <a:xfrm>
            <a:off x="467544" y="1011286"/>
            <a:ext cx="3893154" cy="3731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Platshållare för innehåll 9">
            <a:extLst>
              <a:ext uri="{FF2B5EF4-FFF2-40B4-BE49-F238E27FC236}">
                <a16:creationId xmlns:a16="http://schemas.microsoft.com/office/drawing/2014/main" id="{7729E0AA-985A-8C31-A41E-010678A40316}"/>
              </a:ext>
            </a:extLst>
          </p:cNvPr>
          <p:cNvSpPr txBox="1">
            <a:spLocks noGrp="1"/>
          </p:cNvSpPr>
          <p:nvPr>
            <p:ph sz="half" idx="2"/>
          </p:nvPr>
        </p:nvSpPr>
        <p:spPr>
          <a:xfrm>
            <a:off x="4711200" y="1403857"/>
            <a:ext cx="4170040" cy="3189163"/>
          </a:xfrm>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a:bodyPr>
          <a:lstStyle/>
          <a:p>
            <a:pPr marL="0" indent="0">
              <a:buNone/>
            </a:pPr>
            <a:r>
              <a:rPr lang="sv-SE" sz="1400" i="1" dirty="0"/>
              <a:t>Källa: Riktlinjer för psykisk hälsa på arbetsplatsen, 2024</a:t>
            </a:r>
          </a:p>
        </p:txBody>
      </p:sp>
      <p:sp>
        <p:nvSpPr>
          <p:cNvPr id="4" name="Platshållare för datum 3">
            <a:extLst>
              <a:ext uri="{FF2B5EF4-FFF2-40B4-BE49-F238E27FC236}">
                <a16:creationId xmlns:a16="http://schemas.microsoft.com/office/drawing/2014/main" id="{64030BF5-17FB-A61B-1673-4D29764FC556}"/>
              </a:ext>
            </a:extLst>
          </p:cNvPr>
          <p:cNvSpPr>
            <a:spLocks noGrp="1"/>
          </p:cNvSpPr>
          <p:nvPr>
            <p:ph type="dt" sz="half" idx="10"/>
          </p:nvPr>
        </p:nvSpPr>
        <p:spPr>
          <a:xfrm>
            <a:off x="6623447" y="4788233"/>
            <a:ext cx="1905000" cy="171450"/>
          </a:xfrm>
        </p:spPr>
        <p:txBody>
          <a:bodyPr vert="horz" wrap="square" lIns="91440" tIns="45720" rIns="91440" bIns="45720" numCol="1" anchor="t" anchorCtr="0" compatLnSpc="1">
            <a:prstTxWarp prst="textNoShape">
              <a:avLst/>
            </a:prstTxWarp>
            <a:normAutofit/>
          </a:bodyPr>
          <a:lstStyle/>
          <a:p>
            <a:pPr>
              <a:lnSpc>
                <a:spcPct val="90000"/>
              </a:lnSpc>
              <a:spcAft>
                <a:spcPts val="600"/>
              </a:spcAft>
            </a:pPr>
            <a:fld id="{842A2CD5-DA8C-4B9D-8315-B34160A16C25}" type="datetime4">
              <a:rPr lang="sv-SE" sz="500" smtClean="0"/>
              <a:pPr>
                <a:lnSpc>
                  <a:spcPct val="90000"/>
                </a:lnSpc>
                <a:spcAft>
                  <a:spcPts val="600"/>
                </a:spcAft>
              </a:pPr>
              <a:t>11 september 2026</a:t>
            </a:fld>
            <a:endParaRPr lang="sv-SE" sz="500"/>
          </a:p>
        </p:txBody>
      </p:sp>
      <p:sp>
        <p:nvSpPr>
          <p:cNvPr id="5" name="Platshållare för bildnummer 4">
            <a:extLst>
              <a:ext uri="{FF2B5EF4-FFF2-40B4-BE49-F238E27FC236}">
                <a16:creationId xmlns:a16="http://schemas.microsoft.com/office/drawing/2014/main" id="{2EA4F261-AC74-9A01-14FF-4008EC471300}"/>
              </a:ext>
            </a:extLst>
          </p:cNvPr>
          <p:cNvSpPr>
            <a:spLocks noGrp="1"/>
          </p:cNvSpPr>
          <p:nvPr>
            <p:ph type="sldNum" sz="quarter" idx="12"/>
          </p:nvPr>
        </p:nvSpPr>
        <p:spPr>
          <a:xfrm>
            <a:off x="8299847" y="4788233"/>
            <a:ext cx="685800" cy="171450"/>
          </a:xfrm>
        </p:spPr>
        <p:txBody>
          <a:bodyPr vert="horz" wrap="square" lIns="91440" tIns="45720" rIns="91440" bIns="45720" numCol="1" anchor="t" anchorCtr="0" compatLnSpc="1">
            <a:prstTxWarp prst="textNoShape">
              <a:avLst/>
            </a:prstTxWarp>
            <a:normAutofit/>
          </a:bodyPr>
          <a:lstStyle/>
          <a:p>
            <a:pPr>
              <a:lnSpc>
                <a:spcPct val="90000"/>
              </a:lnSpc>
              <a:spcAft>
                <a:spcPts val="600"/>
              </a:spcAft>
            </a:pPr>
            <a:fld id="{15859C56-CB7E-413F-8971-4226A1EF6823}" type="slidenum">
              <a:rPr lang="sv-SE" sz="500" b="0" kern="1200"/>
              <a:pPr>
                <a:lnSpc>
                  <a:spcPct val="90000"/>
                </a:lnSpc>
                <a:spcAft>
                  <a:spcPts val="600"/>
                </a:spcAft>
              </a:pPr>
              <a:t>14</a:t>
            </a:fld>
            <a:endParaRPr lang="sv-SE" sz="500" b="0" kern="1200"/>
          </a:p>
        </p:txBody>
      </p:sp>
      <p:sp>
        <p:nvSpPr>
          <p:cNvPr id="15" name="Footer Placeholder 6">
            <a:extLst>
              <a:ext uri="{FF2B5EF4-FFF2-40B4-BE49-F238E27FC236}">
                <a16:creationId xmlns:a16="http://schemas.microsoft.com/office/drawing/2014/main" id="{BA86E0CF-2B3F-C07C-8AF0-F520E494D396}"/>
              </a:ext>
            </a:extLst>
          </p:cNvPr>
          <p:cNvSpPr>
            <a:spLocks noGrp="1"/>
          </p:cNvSpPr>
          <p:nvPr>
            <p:ph type="ftr" sz="quarter" idx="3"/>
          </p:nvPr>
        </p:nvSpPr>
        <p:spPr>
          <a:xfrm>
            <a:off x="255983" y="4790351"/>
            <a:ext cx="3091881" cy="171450"/>
          </a:xfrm>
        </p:spPr>
        <p:txBody>
          <a:bodyPr anchor="t">
            <a:normAutofit/>
          </a:bodyPr>
          <a:lstStyle/>
          <a:p>
            <a:pPr>
              <a:lnSpc>
                <a:spcPct val="90000"/>
              </a:lnSpc>
              <a:spcAft>
                <a:spcPts val="600"/>
              </a:spcAft>
            </a:pPr>
            <a:r>
              <a:rPr lang="sv-SE" sz="500"/>
              <a:t>Karolinska Institutet - ett medicinskt universitet</a:t>
            </a:r>
          </a:p>
        </p:txBody>
      </p:sp>
    </p:spTree>
    <p:extLst>
      <p:ext uri="{BB962C8B-B14F-4D97-AF65-F5344CB8AC3E}">
        <p14:creationId xmlns:p14="http://schemas.microsoft.com/office/powerpoint/2010/main" val="585892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4553D5-6EF6-ACA7-E826-13250F89CA1C}"/>
              </a:ext>
            </a:extLst>
          </p:cNvPr>
          <p:cNvSpPr>
            <a:spLocks noGrp="1"/>
          </p:cNvSpPr>
          <p:nvPr>
            <p:ph type="title"/>
          </p:nvPr>
        </p:nvSpPr>
        <p:spPr/>
        <p:txBody>
          <a:bodyPr/>
          <a:lstStyle/>
          <a:p>
            <a:r>
              <a:rPr lang="sv-SE" dirty="0"/>
              <a:t>Ett arbetsmiljödokument för att främja psykisk hälsa bör innehålla:</a:t>
            </a:r>
          </a:p>
        </p:txBody>
      </p:sp>
      <p:sp>
        <p:nvSpPr>
          <p:cNvPr id="3" name="Platshållare för innehåll 2">
            <a:extLst>
              <a:ext uri="{FF2B5EF4-FFF2-40B4-BE49-F238E27FC236}">
                <a16:creationId xmlns:a16="http://schemas.microsoft.com/office/drawing/2014/main" id="{FF593282-26C7-9935-3248-29D66682EA3B}"/>
              </a:ext>
            </a:extLst>
          </p:cNvPr>
          <p:cNvSpPr>
            <a:spLocks noGrp="1"/>
          </p:cNvSpPr>
          <p:nvPr>
            <p:ph idx="1"/>
          </p:nvPr>
        </p:nvSpPr>
        <p:spPr/>
        <p:txBody>
          <a:bodyPr/>
          <a:lstStyle/>
          <a:p>
            <a:pPr>
              <a:spcAft>
                <a:spcPts val="600"/>
              </a:spcAft>
            </a:pPr>
            <a:r>
              <a:rPr lang="sv-SE" dirty="0"/>
              <a:t>Mål och övergripande strategier för hälsa.</a:t>
            </a:r>
          </a:p>
          <a:p>
            <a:pPr>
              <a:spcAft>
                <a:spcPts val="600"/>
              </a:spcAft>
            </a:pPr>
            <a:r>
              <a:rPr lang="sv-SE" dirty="0"/>
              <a:t>Information om verksamheten har hög risk för psykisk ohälsa.</a:t>
            </a:r>
          </a:p>
          <a:p>
            <a:pPr>
              <a:spcAft>
                <a:spcPts val="600"/>
              </a:spcAft>
            </a:pPr>
            <a:r>
              <a:rPr lang="sv-SE" dirty="0"/>
              <a:t>Riktlinjer för risk- och behovsanalys som innehåller information om belagda riskfaktorer samt hur man kan förebygga eller åtgärda riskerna på arbetsplatsen.</a:t>
            </a:r>
          </a:p>
          <a:p>
            <a:pPr>
              <a:spcAft>
                <a:spcPts val="600"/>
              </a:spcAft>
            </a:pPr>
            <a:r>
              <a:rPr lang="sv-SE" dirty="0"/>
              <a:t>Vad chefer skall kunna och hur man utbildar dem.</a:t>
            </a:r>
          </a:p>
          <a:p>
            <a:pPr>
              <a:spcAft>
                <a:spcPts val="600"/>
              </a:spcAft>
            </a:pPr>
            <a:r>
              <a:rPr lang="sv-SE" dirty="0"/>
              <a:t>Rehabiliteringsrutiner och arbetssätt inklusive vilken slags kompetens, vilka utredningar och insatser som bör sättas in och när de bör sättas in.</a:t>
            </a:r>
          </a:p>
        </p:txBody>
      </p:sp>
      <p:sp>
        <p:nvSpPr>
          <p:cNvPr id="4" name="Platshållare för datum 3">
            <a:extLst>
              <a:ext uri="{FF2B5EF4-FFF2-40B4-BE49-F238E27FC236}">
                <a16:creationId xmlns:a16="http://schemas.microsoft.com/office/drawing/2014/main" id="{57BF7DEB-A16F-D6C2-47AD-2E2ADA28C90C}"/>
              </a:ext>
            </a:extLst>
          </p:cNvPr>
          <p:cNvSpPr>
            <a:spLocks noGrp="1"/>
          </p:cNvSpPr>
          <p:nvPr>
            <p:ph type="dt" sz="half" idx="10"/>
          </p:nvPr>
        </p:nvSpPr>
        <p:spPr/>
        <p:txBody>
          <a:bodyPr/>
          <a:lstStyle/>
          <a:p>
            <a:fld id="{842A2CD5-DA8C-4B9D-8315-B34160A16C25}" type="datetime4">
              <a:rPr lang="sv-SE" smtClean="0"/>
              <a:t>11 september 2026</a:t>
            </a:fld>
            <a:endParaRPr lang="sv-SE"/>
          </a:p>
        </p:txBody>
      </p:sp>
      <p:sp>
        <p:nvSpPr>
          <p:cNvPr id="5" name="Platshållare för bildnummer 4">
            <a:extLst>
              <a:ext uri="{FF2B5EF4-FFF2-40B4-BE49-F238E27FC236}">
                <a16:creationId xmlns:a16="http://schemas.microsoft.com/office/drawing/2014/main" id="{E42D214E-F0DC-9EFD-15F4-50F8002BCB47}"/>
              </a:ext>
            </a:extLst>
          </p:cNvPr>
          <p:cNvSpPr>
            <a:spLocks noGrp="1"/>
          </p:cNvSpPr>
          <p:nvPr>
            <p:ph type="sldNum" sz="quarter" idx="12"/>
          </p:nvPr>
        </p:nvSpPr>
        <p:spPr/>
        <p:txBody>
          <a:bodyPr/>
          <a:lstStyle/>
          <a:p>
            <a:fld id="{15859C56-CB7E-413F-8971-4226A1EF6823}" type="slidenum">
              <a:rPr lang="sv-SE" smtClean="0"/>
              <a:pPr/>
              <a:t>15</a:t>
            </a:fld>
            <a:endParaRPr lang="sv-SE"/>
          </a:p>
        </p:txBody>
      </p:sp>
      <p:sp>
        <p:nvSpPr>
          <p:cNvPr id="6" name="Platshållare för sidfot 5">
            <a:extLst>
              <a:ext uri="{FF2B5EF4-FFF2-40B4-BE49-F238E27FC236}">
                <a16:creationId xmlns:a16="http://schemas.microsoft.com/office/drawing/2014/main" id="{7C08A4B2-745F-105C-7586-BFE3CACAB11F}"/>
              </a:ext>
            </a:extLst>
          </p:cNvPr>
          <p:cNvSpPr>
            <a:spLocks noGrp="1"/>
          </p:cNvSpPr>
          <p:nvPr>
            <p:ph type="ftr" sz="quarter" idx="3"/>
          </p:nvPr>
        </p:nvSpPr>
        <p:spPr/>
        <p:txBody>
          <a:bodyPr/>
          <a:lstStyle/>
          <a:p>
            <a:r>
              <a:rPr lang="sv-SE"/>
              <a:t>Karolinska Institutet - ett medicinskt universitet</a:t>
            </a:r>
            <a:endParaRPr lang="sv-SE" dirty="0"/>
          </a:p>
        </p:txBody>
      </p:sp>
    </p:spTree>
    <p:extLst>
      <p:ext uri="{BB962C8B-B14F-4D97-AF65-F5344CB8AC3E}">
        <p14:creationId xmlns:p14="http://schemas.microsoft.com/office/powerpoint/2010/main" val="3515619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3ED963-DE64-7AA6-CAD4-EF1186596DBB}"/>
              </a:ext>
            </a:extLst>
          </p:cNvPr>
          <p:cNvSpPr>
            <a:spLocks noGrp="1"/>
          </p:cNvSpPr>
          <p:nvPr>
            <p:ph type="title"/>
          </p:nvPr>
        </p:nvSpPr>
        <p:spPr/>
        <p:txBody>
          <a:bodyPr/>
          <a:lstStyle/>
          <a:p>
            <a:r>
              <a:rPr lang="sv-SE" dirty="0"/>
              <a:t>forts.</a:t>
            </a:r>
          </a:p>
        </p:txBody>
      </p:sp>
      <p:sp>
        <p:nvSpPr>
          <p:cNvPr id="3" name="Platshållare för innehåll 2">
            <a:extLst>
              <a:ext uri="{FF2B5EF4-FFF2-40B4-BE49-F238E27FC236}">
                <a16:creationId xmlns:a16="http://schemas.microsoft.com/office/drawing/2014/main" id="{37BCD873-4601-62C7-5D25-7D46871B496A}"/>
              </a:ext>
            </a:extLst>
          </p:cNvPr>
          <p:cNvSpPr>
            <a:spLocks noGrp="1"/>
          </p:cNvSpPr>
          <p:nvPr>
            <p:ph idx="1"/>
          </p:nvPr>
        </p:nvSpPr>
        <p:spPr>
          <a:xfrm>
            <a:off x="325278" y="976654"/>
            <a:ext cx="8631243" cy="3190191"/>
          </a:xfrm>
        </p:spPr>
        <p:txBody>
          <a:bodyPr/>
          <a:lstStyle/>
          <a:p>
            <a:pPr>
              <a:lnSpc>
                <a:spcPct val="100000"/>
              </a:lnSpc>
              <a:spcAft>
                <a:spcPts val="1200"/>
              </a:spcAft>
            </a:pPr>
            <a:r>
              <a:rPr lang="sv-SE" dirty="0"/>
              <a:t>hur kontakten mellan arbetsplatsen och den sjukskrivne anställde ska ske</a:t>
            </a:r>
          </a:p>
          <a:p>
            <a:pPr>
              <a:lnSpc>
                <a:spcPct val="100000"/>
              </a:lnSpc>
              <a:spcAft>
                <a:spcPts val="1200"/>
              </a:spcAft>
            </a:pPr>
            <a:r>
              <a:rPr lang="sv-SE" dirty="0"/>
              <a:t>att arbetsanpassning och uppträning av arbetsförmåga ska ske och hur detta bör göras</a:t>
            </a:r>
          </a:p>
          <a:p>
            <a:pPr>
              <a:lnSpc>
                <a:spcPct val="100000"/>
              </a:lnSpc>
              <a:spcAft>
                <a:spcPts val="1200"/>
              </a:spcAft>
            </a:pPr>
            <a:r>
              <a:rPr lang="sv-SE" dirty="0"/>
              <a:t>chefernas roll och ansvar</a:t>
            </a:r>
          </a:p>
          <a:p>
            <a:pPr>
              <a:lnSpc>
                <a:spcPct val="100000"/>
              </a:lnSpc>
              <a:spcAft>
                <a:spcPts val="1200"/>
              </a:spcAft>
            </a:pPr>
            <a:r>
              <a:rPr lang="sv-SE" dirty="0"/>
              <a:t>medarbetarnas roll och ansvar samt</a:t>
            </a:r>
          </a:p>
          <a:p>
            <a:pPr>
              <a:lnSpc>
                <a:spcPct val="100000"/>
              </a:lnSpc>
              <a:spcAft>
                <a:spcPts val="1200"/>
              </a:spcAft>
            </a:pPr>
            <a:r>
              <a:rPr lang="sv-SE" dirty="0"/>
              <a:t>företagshälsans roll och medverkan i arbetet inklusive vilka kompetenser och tjänster som ska utnyttjas</a:t>
            </a:r>
          </a:p>
        </p:txBody>
      </p:sp>
      <p:sp>
        <p:nvSpPr>
          <p:cNvPr id="4" name="Platshållare för datum 3">
            <a:extLst>
              <a:ext uri="{FF2B5EF4-FFF2-40B4-BE49-F238E27FC236}">
                <a16:creationId xmlns:a16="http://schemas.microsoft.com/office/drawing/2014/main" id="{C69587FB-A8E0-5808-D8E4-415E9F2DFC21}"/>
              </a:ext>
            </a:extLst>
          </p:cNvPr>
          <p:cNvSpPr>
            <a:spLocks noGrp="1"/>
          </p:cNvSpPr>
          <p:nvPr>
            <p:ph type="dt" sz="half" idx="10"/>
          </p:nvPr>
        </p:nvSpPr>
        <p:spPr/>
        <p:txBody>
          <a:bodyPr/>
          <a:lstStyle/>
          <a:p>
            <a:fld id="{842A2CD5-DA8C-4B9D-8315-B34160A16C25}" type="datetime4">
              <a:rPr lang="sv-SE" smtClean="0"/>
              <a:t>11 september 2026</a:t>
            </a:fld>
            <a:endParaRPr lang="sv-SE"/>
          </a:p>
        </p:txBody>
      </p:sp>
      <p:sp>
        <p:nvSpPr>
          <p:cNvPr id="5" name="Platshållare för bildnummer 4">
            <a:extLst>
              <a:ext uri="{FF2B5EF4-FFF2-40B4-BE49-F238E27FC236}">
                <a16:creationId xmlns:a16="http://schemas.microsoft.com/office/drawing/2014/main" id="{4778BF54-AA42-086E-64AF-77294A481BF5}"/>
              </a:ext>
            </a:extLst>
          </p:cNvPr>
          <p:cNvSpPr>
            <a:spLocks noGrp="1"/>
          </p:cNvSpPr>
          <p:nvPr>
            <p:ph type="sldNum" sz="quarter" idx="12"/>
          </p:nvPr>
        </p:nvSpPr>
        <p:spPr/>
        <p:txBody>
          <a:bodyPr/>
          <a:lstStyle/>
          <a:p>
            <a:fld id="{15859C56-CB7E-413F-8971-4226A1EF6823}" type="slidenum">
              <a:rPr lang="sv-SE" smtClean="0"/>
              <a:pPr/>
              <a:t>16</a:t>
            </a:fld>
            <a:endParaRPr lang="sv-SE"/>
          </a:p>
        </p:txBody>
      </p:sp>
      <p:sp>
        <p:nvSpPr>
          <p:cNvPr id="6" name="Platshållare för sidfot 5">
            <a:extLst>
              <a:ext uri="{FF2B5EF4-FFF2-40B4-BE49-F238E27FC236}">
                <a16:creationId xmlns:a16="http://schemas.microsoft.com/office/drawing/2014/main" id="{0E59A070-B49A-B6FC-EE1C-8C0347991204}"/>
              </a:ext>
            </a:extLst>
          </p:cNvPr>
          <p:cNvSpPr>
            <a:spLocks noGrp="1"/>
          </p:cNvSpPr>
          <p:nvPr>
            <p:ph type="ftr" sz="quarter" idx="3"/>
          </p:nvPr>
        </p:nvSpPr>
        <p:spPr/>
        <p:txBody>
          <a:bodyPr/>
          <a:lstStyle/>
          <a:p>
            <a:r>
              <a:rPr lang="sv-SE"/>
              <a:t>Karolinska Institutet - ett medicinskt universitet</a:t>
            </a:r>
            <a:endParaRPr lang="sv-SE" dirty="0"/>
          </a:p>
        </p:txBody>
      </p:sp>
    </p:spTree>
    <p:extLst>
      <p:ext uri="{BB962C8B-B14F-4D97-AF65-F5344CB8AC3E}">
        <p14:creationId xmlns:p14="http://schemas.microsoft.com/office/powerpoint/2010/main" val="2047599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B4ED267-1FBF-06BE-1E11-8D5723FEB29E}"/>
              </a:ext>
            </a:extLst>
          </p:cNvPr>
          <p:cNvSpPr>
            <a:spLocks noGrp="1"/>
          </p:cNvSpPr>
          <p:nvPr>
            <p:ph type="ctrTitle"/>
          </p:nvPr>
        </p:nvSpPr>
        <p:spPr/>
        <p:txBody>
          <a:bodyPr/>
          <a:lstStyle/>
          <a:p>
            <a:r>
              <a:rPr lang="sv-SE" dirty="0">
                <a:ea typeface="Calibri" panose="020F0502020204030204" pitchFamily="34" charset="0"/>
                <a:cs typeface="Calibri" panose="020F0502020204030204" pitchFamily="34" charset="0"/>
              </a:rPr>
              <a:t>Psykosocialt säkerhetsklimat</a:t>
            </a:r>
            <a:endParaRPr lang="sv-SE" dirty="0"/>
          </a:p>
        </p:txBody>
      </p:sp>
      <p:sp>
        <p:nvSpPr>
          <p:cNvPr id="8" name="Subtitle 7">
            <a:extLst>
              <a:ext uri="{FF2B5EF4-FFF2-40B4-BE49-F238E27FC236}">
                <a16:creationId xmlns:a16="http://schemas.microsoft.com/office/drawing/2014/main" id="{DC7182B2-C4AE-E6DE-7CDF-26DC9A4A4207}"/>
              </a:ext>
            </a:extLst>
          </p:cNvPr>
          <p:cNvSpPr>
            <a:spLocks noGrp="1"/>
          </p:cNvSpPr>
          <p:nvPr>
            <p:ph type="subTitle" idx="1"/>
          </p:nvPr>
        </p:nvSpPr>
        <p:spPr/>
        <p:txBody>
          <a:bodyPr/>
          <a:lstStyle/>
          <a:p>
            <a:r>
              <a:rPr lang="sv-SE" dirty="0">
                <a:cs typeface="Arial"/>
              </a:rPr>
              <a:t>En signal på verksamhetens mognad och grad av risker för psykisk ohälsa</a:t>
            </a:r>
            <a:endParaRPr lang="sv-SE" dirty="0"/>
          </a:p>
        </p:txBody>
      </p:sp>
      <p:sp>
        <p:nvSpPr>
          <p:cNvPr id="4" name="Date Placeholder 3">
            <a:extLst>
              <a:ext uri="{FF2B5EF4-FFF2-40B4-BE49-F238E27FC236}">
                <a16:creationId xmlns:a16="http://schemas.microsoft.com/office/drawing/2014/main" id="{A8B228F2-4592-E18E-AD63-3F467A006A48}"/>
              </a:ext>
            </a:extLst>
          </p:cNvPr>
          <p:cNvSpPr>
            <a:spLocks noGrp="1"/>
          </p:cNvSpPr>
          <p:nvPr>
            <p:ph type="dt" sz="half" idx="10"/>
          </p:nvPr>
        </p:nvSpPr>
        <p:spPr/>
        <p:txBody>
          <a:bodyPr/>
          <a:lstStyle/>
          <a:p>
            <a:fld id="{842A2CD5-DA8C-4B9D-8315-B34160A16C25}" type="datetime4">
              <a:rPr lang="sv-SE" smtClean="0"/>
              <a:t>11 september 2026</a:t>
            </a:fld>
            <a:endParaRPr lang="sv-SE"/>
          </a:p>
        </p:txBody>
      </p:sp>
      <p:sp>
        <p:nvSpPr>
          <p:cNvPr id="5" name="Slide Number Placeholder 4">
            <a:extLst>
              <a:ext uri="{FF2B5EF4-FFF2-40B4-BE49-F238E27FC236}">
                <a16:creationId xmlns:a16="http://schemas.microsoft.com/office/drawing/2014/main" id="{921C60C9-432C-DB2D-9D26-742284712B75}"/>
              </a:ext>
            </a:extLst>
          </p:cNvPr>
          <p:cNvSpPr>
            <a:spLocks noGrp="1"/>
          </p:cNvSpPr>
          <p:nvPr>
            <p:ph type="sldNum" sz="quarter" idx="12"/>
          </p:nvPr>
        </p:nvSpPr>
        <p:spPr/>
        <p:txBody>
          <a:bodyPr/>
          <a:lstStyle/>
          <a:p>
            <a:fld id="{15859C56-CB7E-413F-8971-4226A1EF6823}" type="slidenum">
              <a:rPr lang="sv-SE" smtClean="0"/>
              <a:pPr/>
              <a:t>17</a:t>
            </a:fld>
            <a:endParaRPr lang="sv-SE"/>
          </a:p>
        </p:txBody>
      </p:sp>
      <p:sp>
        <p:nvSpPr>
          <p:cNvPr id="6" name="Footer Placeholder 5">
            <a:extLst>
              <a:ext uri="{FF2B5EF4-FFF2-40B4-BE49-F238E27FC236}">
                <a16:creationId xmlns:a16="http://schemas.microsoft.com/office/drawing/2014/main" id="{ACD61D3A-83D7-D2DB-17EA-CEAAF2151943}"/>
              </a:ext>
            </a:extLst>
          </p:cNvPr>
          <p:cNvSpPr>
            <a:spLocks noGrp="1"/>
          </p:cNvSpPr>
          <p:nvPr>
            <p:ph type="ftr" sz="quarter" idx="3"/>
          </p:nvPr>
        </p:nvSpPr>
        <p:spPr/>
        <p:txBody>
          <a:bodyPr/>
          <a:lstStyle/>
          <a:p>
            <a:r>
              <a:rPr lang="sv-SE"/>
              <a:t>Karolinska Institutet - ett medicinskt universitet</a:t>
            </a:r>
            <a:endParaRPr lang="sv-SE" dirty="0"/>
          </a:p>
        </p:txBody>
      </p:sp>
    </p:spTree>
    <p:extLst>
      <p:ext uri="{BB962C8B-B14F-4D97-AF65-F5344CB8AC3E}">
        <p14:creationId xmlns:p14="http://schemas.microsoft.com/office/powerpoint/2010/main" val="3611932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594A81-2EE5-23DB-9A31-6940FC9E26C5}"/>
              </a:ext>
            </a:extLst>
          </p:cNvPr>
          <p:cNvSpPr>
            <a:spLocks noGrp="1"/>
          </p:cNvSpPr>
          <p:nvPr>
            <p:ph type="title"/>
          </p:nvPr>
        </p:nvSpPr>
        <p:spPr/>
        <p:txBody>
          <a:bodyPr/>
          <a:lstStyle/>
          <a:p>
            <a:r>
              <a:rPr lang="sv-SE" dirty="0">
                <a:ea typeface="Calibri" panose="020F0502020204030204" pitchFamily="34" charset="0"/>
                <a:cs typeface="Calibri" panose="020F0502020204030204" pitchFamily="34" charset="0"/>
              </a:rPr>
              <a:t>Psykosocialt säkerhetsklimat</a:t>
            </a:r>
          </a:p>
        </p:txBody>
      </p:sp>
      <p:sp>
        <p:nvSpPr>
          <p:cNvPr id="3" name="Platshållare för innehåll 2">
            <a:extLst>
              <a:ext uri="{FF2B5EF4-FFF2-40B4-BE49-F238E27FC236}">
                <a16:creationId xmlns:a16="http://schemas.microsoft.com/office/drawing/2014/main" id="{31EAAA51-B097-97D2-842F-A087FE7EB5C7}"/>
              </a:ext>
            </a:extLst>
          </p:cNvPr>
          <p:cNvSpPr>
            <a:spLocks noGrp="1"/>
          </p:cNvSpPr>
          <p:nvPr>
            <p:ph idx="1"/>
          </p:nvPr>
        </p:nvSpPr>
        <p:spPr>
          <a:xfrm>
            <a:off x="269458" y="1059582"/>
            <a:ext cx="8631243" cy="3190191"/>
          </a:xfrm>
        </p:spPr>
        <p:txBody>
          <a:bodyPr>
            <a:normAutofit/>
          </a:bodyPr>
          <a:lstStyle/>
          <a:p>
            <a:pPr marL="0" indent="0">
              <a:spcBef>
                <a:spcPts val="0"/>
              </a:spcBef>
              <a:spcAft>
                <a:spcPts val="900"/>
              </a:spcAft>
              <a:buNone/>
            </a:pPr>
            <a:r>
              <a:rPr lang="sv-SE" dirty="0"/>
              <a:t>Psykosocialt säkerhetsklimat definieras som medarbetarnas delade uppfattningar om organisationens riktlinjer, praxis och procedurer för att skydda medarbetarnas psykosociala hälsa och säkerhet. </a:t>
            </a:r>
          </a:p>
          <a:p>
            <a:pPr marL="0" indent="0">
              <a:spcBef>
                <a:spcPts val="0"/>
              </a:spcBef>
              <a:spcAft>
                <a:spcPts val="900"/>
              </a:spcAft>
              <a:buNone/>
            </a:pPr>
            <a:r>
              <a:rPr lang="sv-SE" dirty="0"/>
              <a:t>Forskningen visar en tydlig koppling mellan risknivåer och hälsa, engagemang och motivation.</a:t>
            </a:r>
          </a:p>
          <a:p>
            <a:pPr>
              <a:spcBef>
                <a:spcPts val="0"/>
              </a:spcBef>
              <a:spcAft>
                <a:spcPts val="900"/>
              </a:spcAft>
            </a:pPr>
            <a:r>
              <a:rPr lang="sv-SE" dirty="0"/>
              <a:t>Frågeformulär validerat på svenska finns. </a:t>
            </a:r>
          </a:p>
          <a:p>
            <a:pPr>
              <a:spcBef>
                <a:spcPts val="0"/>
              </a:spcBef>
              <a:spcAft>
                <a:spcPts val="900"/>
              </a:spcAft>
            </a:pPr>
            <a:r>
              <a:rPr lang="sv-SE" dirty="0"/>
              <a:t>Riktvärden finns framtagna för svenska förhållanden. </a:t>
            </a:r>
          </a:p>
          <a:p>
            <a:pPr marL="0" indent="0" algn="ctr">
              <a:spcBef>
                <a:spcPts val="1350"/>
              </a:spcBef>
              <a:buNone/>
            </a:pPr>
            <a:r>
              <a:rPr lang="sv-SE" dirty="0">
                <a:hlinkClick r:id="rId2"/>
              </a:rPr>
              <a:t>Vad är psykosocialt säkerhetsklimat? – COPSOQ Sverige</a:t>
            </a:r>
            <a:endParaRPr lang="sv-SE" dirty="0"/>
          </a:p>
          <a:p>
            <a:pPr marL="0" indent="0">
              <a:buNone/>
            </a:pPr>
            <a:endParaRPr lang="sv-SE" dirty="0"/>
          </a:p>
        </p:txBody>
      </p:sp>
    </p:spTree>
    <p:extLst>
      <p:ext uri="{BB962C8B-B14F-4D97-AF65-F5344CB8AC3E}">
        <p14:creationId xmlns:p14="http://schemas.microsoft.com/office/powerpoint/2010/main" val="2492649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descr="En bild som visar text, skärmbild, diagram, nummer&#10;&#10;AI-genererat innehåll kan vara felaktigt.">
            <a:extLst>
              <a:ext uri="{FF2B5EF4-FFF2-40B4-BE49-F238E27FC236}">
                <a16:creationId xmlns:a16="http://schemas.microsoft.com/office/drawing/2014/main" id="{6C09B515-4C3A-0F39-6794-CF0F4B797BF5}"/>
              </a:ext>
            </a:extLst>
          </p:cNvPr>
          <p:cNvPicPr>
            <a:picLocks noChangeAspect="1"/>
          </p:cNvPicPr>
          <p:nvPr/>
        </p:nvPicPr>
        <p:blipFill>
          <a:blip r:embed="rId2"/>
          <a:stretch>
            <a:fillRect/>
          </a:stretch>
        </p:blipFill>
        <p:spPr>
          <a:xfrm>
            <a:off x="2162706" y="1131590"/>
            <a:ext cx="4528055" cy="2570108"/>
          </a:xfrm>
          <a:prstGeom prst="rect">
            <a:avLst/>
          </a:prstGeom>
        </p:spPr>
      </p:pic>
      <p:pic>
        <p:nvPicPr>
          <p:cNvPr id="8" name="Bildobjekt 7" descr="En bild som visar text, skärmbild, Teckensnitt&#10;&#10;AI-genererat innehåll kan vara felaktigt.">
            <a:extLst>
              <a:ext uri="{FF2B5EF4-FFF2-40B4-BE49-F238E27FC236}">
                <a16:creationId xmlns:a16="http://schemas.microsoft.com/office/drawing/2014/main" id="{1F24B02B-F166-4AC3-F3EA-F7957573CDF1}"/>
              </a:ext>
            </a:extLst>
          </p:cNvPr>
          <p:cNvPicPr>
            <a:picLocks noChangeAspect="1"/>
          </p:cNvPicPr>
          <p:nvPr/>
        </p:nvPicPr>
        <p:blipFill>
          <a:blip r:embed="rId3"/>
          <a:stretch>
            <a:fillRect/>
          </a:stretch>
        </p:blipFill>
        <p:spPr>
          <a:xfrm>
            <a:off x="2162706" y="3795886"/>
            <a:ext cx="4703744" cy="1160664"/>
          </a:xfrm>
          <a:prstGeom prst="rect">
            <a:avLst/>
          </a:prstGeom>
        </p:spPr>
      </p:pic>
      <p:sp>
        <p:nvSpPr>
          <p:cNvPr id="3" name="Rubrik 1">
            <a:extLst>
              <a:ext uri="{FF2B5EF4-FFF2-40B4-BE49-F238E27FC236}">
                <a16:creationId xmlns:a16="http://schemas.microsoft.com/office/drawing/2014/main" id="{D8782552-F26A-7311-882D-10238916DB8F}"/>
              </a:ext>
            </a:extLst>
          </p:cNvPr>
          <p:cNvSpPr txBox="1">
            <a:spLocks/>
          </p:cNvSpPr>
          <p:nvPr/>
        </p:nvSpPr>
        <p:spPr bwMode="auto">
          <a:xfrm>
            <a:off x="255977" y="186950"/>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r>
              <a:rPr lang="sv-SE" dirty="0">
                <a:ea typeface="Calibri" panose="020F0502020204030204" pitchFamily="34" charset="0"/>
                <a:cs typeface="Calibri" panose="020F0502020204030204" pitchFamily="34" charset="0"/>
              </a:rPr>
              <a:t>Frågor och riktvärden gällande psykosocialt säkerhetsklimat</a:t>
            </a:r>
          </a:p>
        </p:txBody>
      </p:sp>
    </p:spTree>
    <p:extLst>
      <p:ext uri="{BB962C8B-B14F-4D97-AF65-F5344CB8AC3E}">
        <p14:creationId xmlns:p14="http://schemas.microsoft.com/office/powerpoint/2010/main" val="3867270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F940-7F42-365B-E0FB-DC0E9C0B1DB3}"/>
              </a:ext>
            </a:extLst>
          </p:cNvPr>
          <p:cNvSpPr>
            <a:spLocks noGrp="1"/>
          </p:cNvSpPr>
          <p:nvPr>
            <p:ph type="ctrTitle"/>
          </p:nvPr>
        </p:nvSpPr>
        <p:spPr/>
        <p:txBody>
          <a:bodyPr/>
          <a:lstStyle/>
          <a:p>
            <a:r>
              <a:rPr lang="sv-SE" dirty="0"/>
              <a:t>Riktlinjen för psykisk hälsa på arbetsplatsen</a:t>
            </a:r>
          </a:p>
        </p:txBody>
      </p:sp>
      <p:sp>
        <p:nvSpPr>
          <p:cNvPr id="3" name="Subtitle 2">
            <a:extLst>
              <a:ext uri="{FF2B5EF4-FFF2-40B4-BE49-F238E27FC236}">
                <a16:creationId xmlns:a16="http://schemas.microsoft.com/office/drawing/2014/main" id="{D21D20CE-5217-1F68-F36F-F4BEDA7F117D}"/>
              </a:ext>
            </a:extLst>
          </p:cNvPr>
          <p:cNvSpPr>
            <a:spLocks noGrp="1"/>
          </p:cNvSpPr>
          <p:nvPr>
            <p:ph type="subTitle" idx="1"/>
          </p:nvPr>
        </p:nvSpPr>
        <p:spPr/>
        <p:txBody>
          <a:bodyPr/>
          <a:lstStyle/>
          <a:p>
            <a:r>
              <a:rPr lang="sv-SE" dirty="0"/>
              <a:t>Rekommendation 1 och delområden</a:t>
            </a:r>
          </a:p>
        </p:txBody>
      </p:sp>
      <p:sp>
        <p:nvSpPr>
          <p:cNvPr id="4" name="Date Placeholder 3">
            <a:extLst>
              <a:ext uri="{FF2B5EF4-FFF2-40B4-BE49-F238E27FC236}">
                <a16:creationId xmlns:a16="http://schemas.microsoft.com/office/drawing/2014/main" id="{D910A5C0-83B7-F4AD-52F2-2A85AB868ED1}"/>
              </a:ext>
            </a:extLst>
          </p:cNvPr>
          <p:cNvSpPr>
            <a:spLocks noGrp="1"/>
          </p:cNvSpPr>
          <p:nvPr>
            <p:ph type="dt" sz="half" idx="10"/>
          </p:nvPr>
        </p:nvSpPr>
        <p:spPr/>
        <p:txBody>
          <a:bodyPr/>
          <a:lstStyle/>
          <a:p>
            <a:fld id="{842A2CD5-DA8C-4B9D-8315-B34160A16C25}" type="datetime4">
              <a:rPr lang="sv-SE" smtClean="0"/>
              <a:t>11 september 2026</a:t>
            </a:fld>
            <a:endParaRPr lang="sv-SE"/>
          </a:p>
        </p:txBody>
      </p:sp>
      <p:sp>
        <p:nvSpPr>
          <p:cNvPr id="5" name="Slide Number Placeholder 4">
            <a:extLst>
              <a:ext uri="{FF2B5EF4-FFF2-40B4-BE49-F238E27FC236}">
                <a16:creationId xmlns:a16="http://schemas.microsoft.com/office/drawing/2014/main" id="{42287650-C695-DD73-0F47-6AACA2B9DAB2}"/>
              </a:ext>
            </a:extLst>
          </p:cNvPr>
          <p:cNvSpPr>
            <a:spLocks noGrp="1"/>
          </p:cNvSpPr>
          <p:nvPr>
            <p:ph type="sldNum" sz="quarter" idx="12"/>
          </p:nvPr>
        </p:nvSpPr>
        <p:spPr/>
        <p:txBody>
          <a:bodyPr/>
          <a:lstStyle/>
          <a:p>
            <a:fld id="{15859C56-CB7E-413F-8971-4226A1EF6823}" type="slidenum">
              <a:rPr lang="sv-SE" smtClean="0"/>
              <a:pPr/>
              <a:t>2</a:t>
            </a:fld>
            <a:endParaRPr lang="sv-SE"/>
          </a:p>
        </p:txBody>
      </p:sp>
      <p:sp>
        <p:nvSpPr>
          <p:cNvPr id="6" name="Footer Placeholder 5">
            <a:extLst>
              <a:ext uri="{FF2B5EF4-FFF2-40B4-BE49-F238E27FC236}">
                <a16:creationId xmlns:a16="http://schemas.microsoft.com/office/drawing/2014/main" id="{70BAC5C8-7262-1FD6-A905-D994372EFB60}"/>
              </a:ext>
            </a:extLst>
          </p:cNvPr>
          <p:cNvSpPr>
            <a:spLocks noGrp="1"/>
          </p:cNvSpPr>
          <p:nvPr>
            <p:ph type="ftr" sz="quarter" idx="3"/>
          </p:nvPr>
        </p:nvSpPr>
        <p:spPr/>
        <p:txBody>
          <a:bodyPr/>
          <a:lstStyle/>
          <a:p>
            <a:r>
              <a:rPr lang="sv-SE"/>
              <a:t>Karolinska Institutet - ett medicinskt universitet</a:t>
            </a:r>
            <a:endParaRPr lang="sv-SE" dirty="0"/>
          </a:p>
        </p:txBody>
      </p:sp>
    </p:spTree>
    <p:extLst>
      <p:ext uri="{BB962C8B-B14F-4D97-AF65-F5344CB8AC3E}">
        <p14:creationId xmlns:p14="http://schemas.microsoft.com/office/powerpoint/2010/main" val="3373668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99E03A-C0D5-8C8B-6756-E3F598DA35CE}"/>
              </a:ext>
            </a:extLst>
          </p:cNvPr>
          <p:cNvSpPr>
            <a:spLocks noGrp="1"/>
          </p:cNvSpPr>
          <p:nvPr>
            <p:ph type="title"/>
          </p:nvPr>
        </p:nvSpPr>
        <p:spPr/>
        <p:txBody>
          <a:bodyPr/>
          <a:lstStyle/>
          <a:p>
            <a:r>
              <a:rPr lang="sv-SE">
                <a:cs typeface="Arial"/>
              </a:rPr>
              <a:t>Sammanfattning</a:t>
            </a:r>
            <a:endParaRPr lang="sv-SE"/>
          </a:p>
        </p:txBody>
      </p:sp>
      <p:sp>
        <p:nvSpPr>
          <p:cNvPr id="3" name="Platshållare för innehåll 2">
            <a:extLst>
              <a:ext uri="{FF2B5EF4-FFF2-40B4-BE49-F238E27FC236}">
                <a16:creationId xmlns:a16="http://schemas.microsoft.com/office/drawing/2014/main" id="{56257AD5-199A-6EA4-602E-B5A316C30170}"/>
              </a:ext>
            </a:extLst>
          </p:cNvPr>
          <p:cNvSpPr>
            <a:spLocks noGrp="1"/>
          </p:cNvSpPr>
          <p:nvPr>
            <p:ph idx="1"/>
          </p:nvPr>
        </p:nvSpPr>
        <p:spPr/>
        <p:txBody>
          <a:bodyPr/>
          <a:lstStyle/>
          <a:p>
            <a:pPr marL="256699" indent="-256699"/>
            <a:r>
              <a:rPr lang="sv-SE" b="1" dirty="0">
                <a:cs typeface="Arial"/>
              </a:rPr>
              <a:t>V</a:t>
            </a:r>
            <a:r>
              <a:rPr lang="sv-SE" dirty="0">
                <a:cs typeface="Arial"/>
              </a:rPr>
              <a:t>älförankrade, </a:t>
            </a:r>
            <a:r>
              <a:rPr lang="sv-SE" b="1" dirty="0">
                <a:cs typeface="Arial"/>
              </a:rPr>
              <a:t>V</a:t>
            </a:r>
            <a:r>
              <a:rPr lang="sv-SE" dirty="0">
                <a:cs typeface="Arial"/>
              </a:rPr>
              <a:t>älkända och</a:t>
            </a:r>
            <a:r>
              <a:rPr lang="sv-SE" b="1" dirty="0">
                <a:cs typeface="Arial"/>
              </a:rPr>
              <a:t> A</a:t>
            </a:r>
            <a:r>
              <a:rPr lang="sv-SE" dirty="0">
                <a:cs typeface="Arial"/>
              </a:rPr>
              <a:t>nvändbara arbetsmiljödokument och riktlinjer viktiga för hur en verksamhet lyckas med förebyggande arbete.</a:t>
            </a:r>
          </a:p>
          <a:p>
            <a:pPr marL="256699" indent="-256699"/>
            <a:r>
              <a:rPr lang="sv-SE" dirty="0">
                <a:cs typeface="Arial"/>
              </a:rPr>
              <a:t>Psykosocialt säkerhetsklimat en signal på verksamhetens mognad och grad av risker för psykisk ohälsa. </a:t>
            </a:r>
          </a:p>
          <a:p>
            <a:pPr marL="256699" indent="-256699"/>
            <a:r>
              <a:rPr lang="sv-SE" dirty="0">
                <a:cs typeface="Arial"/>
              </a:rPr>
              <a:t>Enkelt kvalitetssäkrat och användbart frågeformulär samt tolkningsmall och risknivåer finns.</a:t>
            </a:r>
          </a:p>
          <a:p>
            <a:pPr marL="256699" indent="-256699"/>
            <a:endParaRPr lang="sv-SE" dirty="0">
              <a:cs typeface="Arial"/>
            </a:endParaRPr>
          </a:p>
        </p:txBody>
      </p:sp>
    </p:spTree>
    <p:extLst>
      <p:ext uri="{BB962C8B-B14F-4D97-AF65-F5344CB8AC3E}">
        <p14:creationId xmlns:p14="http://schemas.microsoft.com/office/powerpoint/2010/main" val="41978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DD5DD2E-C89B-5F61-92EA-185CA753806B}"/>
              </a:ext>
            </a:extLst>
          </p:cNvPr>
          <p:cNvSpPr>
            <a:spLocks noGrp="1"/>
          </p:cNvSpPr>
          <p:nvPr>
            <p:ph type="title"/>
          </p:nvPr>
        </p:nvSpPr>
        <p:spPr/>
        <p:txBody>
          <a:bodyPr/>
          <a:lstStyle/>
          <a:p>
            <a:r>
              <a:rPr lang="sv-SE" dirty="0"/>
              <a:t>Den förebyggande riktlinjen beskrivs i tre rekommendationer…</a:t>
            </a:r>
          </a:p>
        </p:txBody>
      </p:sp>
      <p:sp>
        <p:nvSpPr>
          <p:cNvPr id="4" name="Platshållare för datum 3">
            <a:extLst>
              <a:ext uri="{FF2B5EF4-FFF2-40B4-BE49-F238E27FC236}">
                <a16:creationId xmlns:a16="http://schemas.microsoft.com/office/drawing/2014/main" id="{0FF5C648-56C6-149B-FD21-6A0DEDB9DFD5}"/>
              </a:ext>
            </a:extLst>
          </p:cNvPr>
          <p:cNvSpPr>
            <a:spLocks noGrp="1"/>
          </p:cNvSpPr>
          <p:nvPr>
            <p:ph type="dt" sz="half" idx="10"/>
          </p:nvPr>
        </p:nvSpPr>
        <p:spPr/>
        <p:txBody>
          <a:bodyPr/>
          <a:lstStyle/>
          <a:p>
            <a:fld id="{842A2CD5-DA8C-4B9D-8315-B34160A16C25}" type="datetime4">
              <a:rPr lang="sv-SE" smtClean="0"/>
              <a:t>11 september 2026</a:t>
            </a:fld>
            <a:endParaRPr lang="sv-SE"/>
          </a:p>
        </p:txBody>
      </p:sp>
      <p:sp>
        <p:nvSpPr>
          <p:cNvPr id="5" name="Platshållare för bildnummer 4">
            <a:extLst>
              <a:ext uri="{FF2B5EF4-FFF2-40B4-BE49-F238E27FC236}">
                <a16:creationId xmlns:a16="http://schemas.microsoft.com/office/drawing/2014/main" id="{89141419-0B12-F9D5-909A-F92EAC6BFCEC}"/>
              </a:ext>
            </a:extLst>
          </p:cNvPr>
          <p:cNvSpPr>
            <a:spLocks noGrp="1"/>
          </p:cNvSpPr>
          <p:nvPr>
            <p:ph type="sldNum" sz="quarter" idx="12"/>
          </p:nvPr>
        </p:nvSpPr>
        <p:spPr/>
        <p:txBody>
          <a:bodyPr/>
          <a:lstStyle/>
          <a:p>
            <a:fld id="{15859C56-CB7E-413F-8971-4226A1EF6823}" type="slidenum">
              <a:rPr lang="sv-SE" smtClean="0"/>
              <a:pPr/>
              <a:t>3</a:t>
            </a:fld>
            <a:endParaRPr lang="sv-SE"/>
          </a:p>
        </p:txBody>
      </p:sp>
      <p:sp>
        <p:nvSpPr>
          <p:cNvPr id="6" name="Platshållare för sidfot 5">
            <a:extLst>
              <a:ext uri="{FF2B5EF4-FFF2-40B4-BE49-F238E27FC236}">
                <a16:creationId xmlns:a16="http://schemas.microsoft.com/office/drawing/2014/main" id="{D95F1022-CCA4-8809-AD8B-A5025132E1D9}"/>
              </a:ext>
            </a:extLst>
          </p:cNvPr>
          <p:cNvSpPr>
            <a:spLocks noGrp="1"/>
          </p:cNvSpPr>
          <p:nvPr>
            <p:ph type="ftr" sz="quarter" idx="3"/>
          </p:nvPr>
        </p:nvSpPr>
        <p:spPr/>
        <p:txBody>
          <a:bodyPr/>
          <a:lstStyle/>
          <a:p>
            <a:r>
              <a:rPr lang="sv-SE"/>
              <a:t>Karolinska Institutet - ett medicinskt universitet</a:t>
            </a:r>
            <a:endParaRPr lang="sv-SE" dirty="0"/>
          </a:p>
        </p:txBody>
      </p:sp>
      <p:graphicFrame>
        <p:nvGraphicFramePr>
          <p:cNvPr id="15" name="Content Placeholder 6">
            <a:extLst>
              <a:ext uri="{FF2B5EF4-FFF2-40B4-BE49-F238E27FC236}">
                <a16:creationId xmlns:a16="http://schemas.microsoft.com/office/drawing/2014/main" id="{97D82EA6-DC40-2984-5C1F-44C827E87A22}"/>
              </a:ext>
            </a:extLst>
          </p:cNvPr>
          <p:cNvGraphicFramePr>
            <a:graphicFrameLocks noGrp="1"/>
          </p:cNvGraphicFramePr>
          <p:nvPr>
            <p:ph idx="1"/>
            <p:extLst>
              <p:ext uri="{D42A27DB-BD31-4B8C-83A1-F6EECF244321}">
                <p14:modId xmlns:p14="http://schemas.microsoft.com/office/powerpoint/2010/main" val="2226336755"/>
              </p:ext>
            </p:extLst>
          </p:nvPr>
        </p:nvGraphicFramePr>
        <p:xfrm>
          <a:off x="395536" y="1563638"/>
          <a:ext cx="8208912" cy="2952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icture 7">
            <a:extLst>
              <a:ext uri="{FF2B5EF4-FFF2-40B4-BE49-F238E27FC236}">
                <a16:creationId xmlns:a16="http://schemas.microsoft.com/office/drawing/2014/main" id="{CC5204AD-7600-2ABA-C056-6806B46B39DB}"/>
              </a:ext>
            </a:extLst>
          </p:cNvPr>
          <p:cNvPicPr>
            <a:picLocks noChangeAspect="1"/>
          </p:cNvPicPr>
          <p:nvPr/>
        </p:nvPicPr>
        <p:blipFill>
          <a:blip r:embed="rId8"/>
          <a:stretch>
            <a:fillRect/>
          </a:stretch>
        </p:blipFill>
        <p:spPr>
          <a:xfrm>
            <a:off x="7740352" y="267494"/>
            <a:ext cx="836244" cy="1068683"/>
          </a:xfrm>
          <a:prstGeom prst="rect">
            <a:avLst/>
          </a:prstGeom>
          <a:noFill/>
        </p:spPr>
      </p:pic>
    </p:spTree>
    <p:extLst>
      <p:ext uri="{BB962C8B-B14F-4D97-AF65-F5344CB8AC3E}">
        <p14:creationId xmlns:p14="http://schemas.microsoft.com/office/powerpoint/2010/main" val="861970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bildnummer 4">
            <a:extLst>
              <a:ext uri="{FF2B5EF4-FFF2-40B4-BE49-F238E27FC236}">
                <a16:creationId xmlns:a16="http://schemas.microsoft.com/office/drawing/2014/main" id="{85D22E2C-60BD-CA5B-DB00-7325E80B9C8E}"/>
              </a:ext>
            </a:extLst>
          </p:cNvPr>
          <p:cNvSpPr>
            <a:spLocks noGrp="1"/>
          </p:cNvSpPr>
          <p:nvPr>
            <p:ph type="sldNum" sz="quarter" idx="12"/>
          </p:nvPr>
        </p:nvSpPr>
        <p:spPr/>
        <p:txBody>
          <a:bodyPr/>
          <a:lstStyle/>
          <a:p>
            <a:fld id="{15859C56-CB7E-413F-8971-4226A1EF6823}" type="slidenum">
              <a:rPr lang="sv-SE" smtClean="0"/>
              <a:pPr/>
              <a:t>4</a:t>
            </a:fld>
            <a:endParaRPr lang="sv-SE"/>
          </a:p>
        </p:txBody>
      </p:sp>
      <p:sp>
        <p:nvSpPr>
          <p:cNvPr id="6" name="Platshållare för sidfot 5">
            <a:extLst>
              <a:ext uri="{FF2B5EF4-FFF2-40B4-BE49-F238E27FC236}">
                <a16:creationId xmlns:a16="http://schemas.microsoft.com/office/drawing/2014/main" id="{82116EB4-B1F4-ACBD-01E4-03DBD000D079}"/>
              </a:ext>
            </a:extLst>
          </p:cNvPr>
          <p:cNvSpPr>
            <a:spLocks noGrp="1"/>
          </p:cNvSpPr>
          <p:nvPr>
            <p:ph type="ftr" sz="quarter" idx="3"/>
          </p:nvPr>
        </p:nvSpPr>
        <p:spPr/>
        <p:txBody>
          <a:bodyPr/>
          <a:lstStyle/>
          <a:p>
            <a:r>
              <a:rPr lang="sv-SE"/>
              <a:t>Karolinska Institutet - ett medicinskt universitet</a:t>
            </a:r>
            <a:endParaRPr lang="sv-SE" dirty="0"/>
          </a:p>
        </p:txBody>
      </p:sp>
      <p:sp>
        <p:nvSpPr>
          <p:cNvPr id="4" name="Platshållare för datum 3">
            <a:extLst>
              <a:ext uri="{FF2B5EF4-FFF2-40B4-BE49-F238E27FC236}">
                <a16:creationId xmlns:a16="http://schemas.microsoft.com/office/drawing/2014/main" id="{00561636-A62F-085D-9296-EAF8FE42AAA6}"/>
              </a:ext>
            </a:extLst>
          </p:cNvPr>
          <p:cNvSpPr>
            <a:spLocks noGrp="1"/>
          </p:cNvSpPr>
          <p:nvPr>
            <p:ph type="dt" sz="half" idx="10"/>
          </p:nvPr>
        </p:nvSpPr>
        <p:spPr/>
        <p:txBody>
          <a:bodyPr/>
          <a:lstStyle/>
          <a:p>
            <a:fld id="{842A2CD5-DA8C-4B9D-8315-B34160A16C25}" type="datetime4">
              <a:rPr lang="sv-SE" smtClean="0"/>
              <a:t>11 september 2026</a:t>
            </a:fld>
            <a:endParaRPr lang="sv-SE"/>
          </a:p>
        </p:txBody>
      </p:sp>
      <p:sp>
        <p:nvSpPr>
          <p:cNvPr id="8" name="Content Placeholder 9">
            <a:extLst>
              <a:ext uri="{FF2B5EF4-FFF2-40B4-BE49-F238E27FC236}">
                <a16:creationId xmlns:a16="http://schemas.microsoft.com/office/drawing/2014/main" id="{E8F0973E-D881-EBDD-05A4-894925B2D09C}"/>
              </a:ext>
            </a:extLst>
          </p:cNvPr>
          <p:cNvSpPr txBox="1">
            <a:spLocks/>
          </p:cNvSpPr>
          <p:nvPr/>
        </p:nvSpPr>
        <p:spPr bwMode="auto">
          <a:xfrm>
            <a:off x="323528" y="1851670"/>
            <a:ext cx="8640960"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buFont typeface="Arial" panose="020B0604020202020204" pitchFamily="34" charset="0"/>
              <a:buNone/>
            </a:pPr>
            <a:r>
              <a:rPr lang="sv-SE" sz="1600" b="1" kern="0" dirty="0"/>
              <a:t>Delområden inom rekommendationen:</a:t>
            </a:r>
          </a:p>
          <a:p>
            <a:r>
              <a:rPr lang="sv-SE" sz="1600" kern="0" dirty="0"/>
              <a:t>Utforma praktiskt tillämpbara arbetsmiljödokument</a:t>
            </a:r>
          </a:p>
          <a:p>
            <a:r>
              <a:rPr lang="sv-SE" sz="1600" kern="0" dirty="0"/>
              <a:t>Revidera arbetsmiljödokument</a:t>
            </a:r>
          </a:p>
          <a:p>
            <a:r>
              <a:rPr lang="sv-SE" sz="1600" kern="0" dirty="0"/>
              <a:t>Sprida kännedom om arbetsmiljödokument</a:t>
            </a:r>
          </a:p>
          <a:p>
            <a:r>
              <a:rPr lang="sv-SE" sz="1600" kern="0" dirty="0"/>
              <a:t>Tillämpa arbetsmiljödokument (många olika aktivitet som upprepas regelbundet)  </a:t>
            </a:r>
          </a:p>
          <a:p>
            <a:endParaRPr lang="sv-SE" sz="1600" kern="0" dirty="0"/>
          </a:p>
          <a:p>
            <a:pPr marL="0" indent="0">
              <a:buFont typeface="Arial" panose="020B0604020202020204" pitchFamily="34" charset="0"/>
              <a:buNone/>
            </a:pPr>
            <a:r>
              <a:rPr lang="sv-SE" sz="1600" b="1" i="1" kern="0" dirty="0"/>
              <a:t>Utforma skriftliga rutiner som möjliggör att</a:t>
            </a:r>
            <a:r>
              <a:rPr lang="sv-SE" sz="1600" i="1" kern="0" dirty="0"/>
              <a:t>:</a:t>
            </a:r>
          </a:p>
          <a:p>
            <a:pPr>
              <a:buFontTx/>
              <a:buChar char="-"/>
            </a:pPr>
            <a:r>
              <a:rPr lang="sv-SE" sz="1600" i="1" kern="0" dirty="0"/>
              <a:t>Ovanstående fortlever på skolan även om de som utför dessa slutar</a:t>
            </a:r>
          </a:p>
          <a:p>
            <a:pPr>
              <a:buFontTx/>
              <a:buChar char="-"/>
            </a:pPr>
            <a:r>
              <a:rPr lang="sv-SE" sz="1600" i="1" kern="0" dirty="0"/>
              <a:t>Ny personal får kännedom om dessa </a:t>
            </a:r>
          </a:p>
          <a:p>
            <a:pPr marL="0" indent="0">
              <a:buFont typeface="Arial" panose="020B0604020202020204" pitchFamily="34" charset="0"/>
              <a:buNone/>
            </a:pPr>
            <a:endParaRPr lang="sv-SE" sz="2400" kern="0" dirty="0"/>
          </a:p>
        </p:txBody>
      </p:sp>
      <p:pic>
        <p:nvPicPr>
          <p:cNvPr id="10" name="Platshållare för innehåll 9">
            <a:extLst>
              <a:ext uri="{FF2B5EF4-FFF2-40B4-BE49-F238E27FC236}">
                <a16:creationId xmlns:a16="http://schemas.microsoft.com/office/drawing/2014/main" id="{B82346FE-008F-60C6-594B-06CAB4352F4E}"/>
              </a:ext>
            </a:extLst>
          </p:cNvPr>
          <p:cNvPicPr>
            <a:picLocks noGrp="1" noChangeAspect="1"/>
          </p:cNvPicPr>
          <p:nvPr>
            <p:ph idx="1"/>
          </p:nvPr>
        </p:nvPicPr>
        <p:blipFill>
          <a:blip r:embed="rId2"/>
          <a:stretch>
            <a:fillRect/>
          </a:stretch>
        </p:blipFill>
        <p:spPr bwMode="auto">
          <a:xfrm>
            <a:off x="395536" y="411510"/>
            <a:ext cx="8487871"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3551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47603-136E-BCE5-D408-5CCD5C284701}"/>
            </a:ext>
          </a:extLst>
        </p:cNvPr>
        <p:cNvGrpSpPr/>
        <p:nvPr/>
      </p:nvGrpSpPr>
      <p:grpSpPr>
        <a:xfrm>
          <a:off x="0" y="0"/>
          <a:ext cx="0" cy="0"/>
          <a:chOff x="0" y="0"/>
          <a:chExt cx="0" cy="0"/>
        </a:xfrm>
      </p:grpSpPr>
      <p:sp>
        <p:nvSpPr>
          <p:cNvPr id="5" name="Platshållare för bildnummer 4">
            <a:extLst>
              <a:ext uri="{FF2B5EF4-FFF2-40B4-BE49-F238E27FC236}">
                <a16:creationId xmlns:a16="http://schemas.microsoft.com/office/drawing/2014/main" id="{E9E2794E-D4F8-3982-BB44-CC779035BBD5}"/>
              </a:ext>
            </a:extLst>
          </p:cNvPr>
          <p:cNvSpPr>
            <a:spLocks noGrp="1"/>
          </p:cNvSpPr>
          <p:nvPr>
            <p:ph type="sldNum" sz="quarter" idx="12"/>
          </p:nvPr>
        </p:nvSpPr>
        <p:spPr/>
        <p:txBody>
          <a:bodyPr/>
          <a:lstStyle/>
          <a:p>
            <a:fld id="{15859C56-CB7E-413F-8971-4226A1EF6823}" type="slidenum">
              <a:rPr lang="sv-SE" smtClean="0"/>
              <a:pPr/>
              <a:t>5</a:t>
            </a:fld>
            <a:endParaRPr lang="sv-SE"/>
          </a:p>
        </p:txBody>
      </p:sp>
      <p:sp>
        <p:nvSpPr>
          <p:cNvPr id="6" name="Platshållare för sidfot 5">
            <a:extLst>
              <a:ext uri="{FF2B5EF4-FFF2-40B4-BE49-F238E27FC236}">
                <a16:creationId xmlns:a16="http://schemas.microsoft.com/office/drawing/2014/main" id="{8932B470-2EF8-FE73-85DE-F4D56A40DADF}"/>
              </a:ext>
            </a:extLst>
          </p:cNvPr>
          <p:cNvSpPr>
            <a:spLocks noGrp="1"/>
          </p:cNvSpPr>
          <p:nvPr>
            <p:ph type="ftr" sz="quarter" idx="3"/>
          </p:nvPr>
        </p:nvSpPr>
        <p:spPr/>
        <p:txBody>
          <a:bodyPr/>
          <a:lstStyle/>
          <a:p>
            <a:r>
              <a:rPr lang="sv-SE"/>
              <a:t>Karolinska Institutet - ett medicinskt universitet</a:t>
            </a:r>
            <a:endParaRPr lang="sv-SE" dirty="0"/>
          </a:p>
        </p:txBody>
      </p:sp>
      <p:sp>
        <p:nvSpPr>
          <p:cNvPr id="4" name="Platshållare för datum 3">
            <a:extLst>
              <a:ext uri="{FF2B5EF4-FFF2-40B4-BE49-F238E27FC236}">
                <a16:creationId xmlns:a16="http://schemas.microsoft.com/office/drawing/2014/main" id="{F739DB7A-D513-685F-2CA4-1B5974353957}"/>
              </a:ext>
            </a:extLst>
          </p:cNvPr>
          <p:cNvSpPr>
            <a:spLocks noGrp="1"/>
          </p:cNvSpPr>
          <p:nvPr>
            <p:ph type="dt" sz="half" idx="10"/>
          </p:nvPr>
        </p:nvSpPr>
        <p:spPr/>
        <p:txBody>
          <a:bodyPr/>
          <a:lstStyle/>
          <a:p>
            <a:fld id="{842A2CD5-DA8C-4B9D-8315-B34160A16C25}" type="datetime4">
              <a:rPr lang="sv-SE" smtClean="0"/>
              <a:t>11 september 2026</a:t>
            </a:fld>
            <a:endParaRPr lang="sv-SE"/>
          </a:p>
        </p:txBody>
      </p:sp>
      <p:sp>
        <p:nvSpPr>
          <p:cNvPr id="8" name="Content Placeholder 9">
            <a:extLst>
              <a:ext uri="{FF2B5EF4-FFF2-40B4-BE49-F238E27FC236}">
                <a16:creationId xmlns:a16="http://schemas.microsoft.com/office/drawing/2014/main" id="{AA404322-6E2B-1CC2-9FAE-B7091D8ABD91}"/>
              </a:ext>
            </a:extLst>
          </p:cNvPr>
          <p:cNvSpPr txBox="1">
            <a:spLocks/>
          </p:cNvSpPr>
          <p:nvPr/>
        </p:nvSpPr>
        <p:spPr bwMode="auto">
          <a:xfrm>
            <a:off x="323528" y="1851670"/>
            <a:ext cx="8640960"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buFont typeface="Arial" panose="020B0604020202020204" pitchFamily="34" charset="0"/>
              <a:buNone/>
            </a:pPr>
            <a:r>
              <a:rPr lang="sv-SE" kern="0" dirty="0"/>
              <a:t>Aktiviteter inom rekommendationens </a:t>
            </a:r>
            <a:r>
              <a:rPr lang="sv-SE" b="1" kern="0" dirty="0"/>
              <a:t>första delområde</a:t>
            </a:r>
            <a:r>
              <a:rPr lang="sv-SE" kern="0" dirty="0"/>
              <a:t>:</a:t>
            </a:r>
          </a:p>
          <a:p>
            <a:r>
              <a:rPr lang="sv-SE" kern="0" dirty="0"/>
              <a:t>Utforma praktiskt tillämpbara arbetsmiljödokument</a:t>
            </a:r>
          </a:p>
          <a:p>
            <a:r>
              <a:rPr lang="sv-SE" kern="0" dirty="0"/>
              <a:t>Revidera arbetsmiljödokument</a:t>
            </a:r>
          </a:p>
        </p:txBody>
      </p:sp>
      <p:pic>
        <p:nvPicPr>
          <p:cNvPr id="10" name="Platshållare för innehåll 9">
            <a:extLst>
              <a:ext uri="{FF2B5EF4-FFF2-40B4-BE49-F238E27FC236}">
                <a16:creationId xmlns:a16="http://schemas.microsoft.com/office/drawing/2014/main" id="{4DDAEA61-FF9F-710A-ABCB-5B0053E1D520}"/>
              </a:ext>
            </a:extLst>
          </p:cNvPr>
          <p:cNvPicPr>
            <a:picLocks noGrp="1" noChangeAspect="1"/>
          </p:cNvPicPr>
          <p:nvPr>
            <p:ph idx="1"/>
          </p:nvPr>
        </p:nvPicPr>
        <p:blipFill>
          <a:blip r:embed="rId2"/>
          <a:stretch>
            <a:fillRect/>
          </a:stretch>
        </p:blipFill>
        <p:spPr bwMode="auto">
          <a:xfrm>
            <a:off x="395536" y="411510"/>
            <a:ext cx="8487871"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7742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634ADEE-6943-AA9E-12EA-81EA30E0FC33}"/>
              </a:ext>
            </a:extLst>
          </p:cNvPr>
          <p:cNvSpPr>
            <a:spLocks noGrp="1"/>
          </p:cNvSpPr>
          <p:nvPr>
            <p:ph idx="1"/>
          </p:nvPr>
        </p:nvSpPr>
        <p:spPr>
          <a:xfrm>
            <a:off x="256774" y="1779662"/>
            <a:ext cx="8631243" cy="2974167"/>
          </a:xfrm>
        </p:spPr>
        <p:txBody>
          <a:bodyPr/>
          <a:lstStyle/>
          <a:p>
            <a:pPr marL="0" indent="0">
              <a:buNone/>
            </a:pPr>
            <a:r>
              <a:rPr lang="sv-SE" dirty="0"/>
              <a:t>Aktiviteter inom rekommendationens </a:t>
            </a:r>
            <a:r>
              <a:rPr lang="sv-SE" b="1" dirty="0"/>
              <a:t>andra delområde</a:t>
            </a:r>
            <a:r>
              <a:rPr lang="sv-SE" dirty="0"/>
              <a:t>:</a:t>
            </a:r>
          </a:p>
          <a:p>
            <a:r>
              <a:rPr lang="sv-SE" dirty="0"/>
              <a:t>Sprida kännedom om arbetsmiljödokument</a:t>
            </a:r>
          </a:p>
          <a:p>
            <a:endParaRPr lang="sv-SE" dirty="0"/>
          </a:p>
          <a:p>
            <a:pPr marL="18000" lvl="1" indent="0">
              <a:spcBef>
                <a:spcPts val="0"/>
              </a:spcBef>
              <a:buSzPct val="110000"/>
              <a:buNone/>
            </a:pPr>
            <a:r>
              <a:rPr lang="sv-SE" sz="1800" dirty="0"/>
              <a:t>- Vilka risker ser ni med att arbetsmiljödokument är okända på en skola?</a:t>
            </a:r>
          </a:p>
          <a:p>
            <a:pPr marL="18000" lvl="1" indent="0">
              <a:spcBef>
                <a:spcPts val="0"/>
              </a:spcBef>
              <a:buSzPct val="110000"/>
              <a:buNone/>
            </a:pPr>
            <a:r>
              <a:rPr lang="sv-SE" sz="1800" dirty="0"/>
              <a:t>- Hur kan man sprida kännedom? Traditionella sätt och nya sätt?</a:t>
            </a:r>
          </a:p>
        </p:txBody>
      </p:sp>
      <p:sp>
        <p:nvSpPr>
          <p:cNvPr id="4" name="Platshållare för datum 3">
            <a:extLst>
              <a:ext uri="{FF2B5EF4-FFF2-40B4-BE49-F238E27FC236}">
                <a16:creationId xmlns:a16="http://schemas.microsoft.com/office/drawing/2014/main" id="{19667F95-16F4-06AE-BAA9-F3FF42431EB3}"/>
              </a:ext>
            </a:extLst>
          </p:cNvPr>
          <p:cNvSpPr>
            <a:spLocks noGrp="1"/>
          </p:cNvSpPr>
          <p:nvPr>
            <p:ph type="dt" sz="half" idx="10"/>
          </p:nvPr>
        </p:nvSpPr>
        <p:spPr/>
        <p:txBody>
          <a:bodyPr/>
          <a:lstStyle/>
          <a:p>
            <a:fld id="{842A2CD5-DA8C-4B9D-8315-B34160A16C25}" type="datetime4">
              <a:rPr lang="sv-SE" smtClean="0"/>
              <a:t>11 september 2026</a:t>
            </a:fld>
            <a:endParaRPr lang="sv-SE"/>
          </a:p>
        </p:txBody>
      </p:sp>
      <p:sp>
        <p:nvSpPr>
          <p:cNvPr id="5" name="Platshållare för bildnummer 4">
            <a:extLst>
              <a:ext uri="{FF2B5EF4-FFF2-40B4-BE49-F238E27FC236}">
                <a16:creationId xmlns:a16="http://schemas.microsoft.com/office/drawing/2014/main" id="{ABA14DA8-058B-6731-1F5F-BCE04ADBC79E}"/>
              </a:ext>
            </a:extLst>
          </p:cNvPr>
          <p:cNvSpPr>
            <a:spLocks noGrp="1"/>
          </p:cNvSpPr>
          <p:nvPr>
            <p:ph type="sldNum" sz="quarter" idx="12"/>
          </p:nvPr>
        </p:nvSpPr>
        <p:spPr/>
        <p:txBody>
          <a:bodyPr/>
          <a:lstStyle/>
          <a:p>
            <a:fld id="{15859C56-CB7E-413F-8971-4226A1EF6823}" type="slidenum">
              <a:rPr lang="sv-SE" smtClean="0"/>
              <a:pPr/>
              <a:t>6</a:t>
            </a:fld>
            <a:endParaRPr lang="sv-SE"/>
          </a:p>
        </p:txBody>
      </p:sp>
      <p:sp>
        <p:nvSpPr>
          <p:cNvPr id="6" name="Platshållare för sidfot 5">
            <a:extLst>
              <a:ext uri="{FF2B5EF4-FFF2-40B4-BE49-F238E27FC236}">
                <a16:creationId xmlns:a16="http://schemas.microsoft.com/office/drawing/2014/main" id="{C4A22D98-4703-F29E-DAD8-250BAB334EA9}"/>
              </a:ext>
            </a:extLst>
          </p:cNvPr>
          <p:cNvSpPr>
            <a:spLocks noGrp="1"/>
          </p:cNvSpPr>
          <p:nvPr>
            <p:ph type="ftr" sz="quarter" idx="3"/>
          </p:nvPr>
        </p:nvSpPr>
        <p:spPr/>
        <p:txBody>
          <a:bodyPr/>
          <a:lstStyle/>
          <a:p>
            <a:r>
              <a:rPr lang="sv-SE"/>
              <a:t>Karolinska Institutet - ett medicinskt universitet</a:t>
            </a:r>
            <a:endParaRPr lang="sv-SE" dirty="0"/>
          </a:p>
        </p:txBody>
      </p:sp>
      <p:sp>
        <p:nvSpPr>
          <p:cNvPr id="10" name="Date Placeholder 2">
            <a:extLst>
              <a:ext uri="{FF2B5EF4-FFF2-40B4-BE49-F238E27FC236}">
                <a16:creationId xmlns:a16="http://schemas.microsoft.com/office/drawing/2014/main" id="{98E00A68-862B-8B50-235A-468C0E7FA772}"/>
              </a:ext>
            </a:extLst>
          </p:cNvPr>
          <p:cNvSpPr txBox="1">
            <a:spLocks/>
          </p:cNvSpPr>
          <p:nvPr/>
        </p:nvSpPr>
        <p:spPr bwMode="auto">
          <a:xfrm>
            <a:off x="6553200" y="64770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r" rtl="0" eaLnBrk="0" fontAlgn="base" hangingPunct="0">
              <a:spcBef>
                <a:spcPct val="0"/>
              </a:spcBef>
              <a:spcAft>
                <a:spcPct val="0"/>
              </a:spcAft>
              <a:defRPr sz="800" kern="1200">
                <a:solidFill>
                  <a:schemeClr val="accent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533C49EC-2C45-4A9C-9B4D-5679D868E868}" type="datetime1">
              <a:rPr lang="sv-SE" smtClean="0"/>
              <a:pPr/>
              <a:t>2026-09-11</a:t>
            </a:fld>
            <a:endParaRPr lang="sv-SE" dirty="0"/>
          </a:p>
        </p:txBody>
      </p:sp>
      <p:sp>
        <p:nvSpPr>
          <p:cNvPr id="11" name="Slide Number Placeholder 4">
            <a:extLst>
              <a:ext uri="{FF2B5EF4-FFF2-40B4-BE49-F238E27FC236}">
                <a16:creationId xmlns:a16="http://schemas.microsoft.com/office/drawing/2014/main" id="{FD5411BD-F666-59DD-4D05-3481AE18D1D7}"/>
              </a:ext>
            </a:extLst>
          </p:cNvPr>
          <p:cNvSpPr txBox="1">
            <a:spLocks/>
          </p:cNvSpPr>
          <p:nvPr/>
        </p:nvSpPr>
        <p:spPr bwMode="auto">
          <a:xfrm>
            <a:off x="8229600" y="6477000"/>
            <a:ext cx="6858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r" rtl="0" eaLnBrk="0" fontAlgn="base" hangingPunct="0">
              <a:spcBef>
                <a:spcPct val="0"/>
              </a:spcBef>
              <a:spcAft>
                <a:spcPct val="0"/>
              </a:spcAft>
              <a:defRPr sz="800" b="0" kern="1200">
                <a:solidFill>
                  <a:schemeClr val="accent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AFB0AB2E-E277-461E-8988-685C4B2FC3AB}" type="slidenum">
              <a:rPr lang="sv-SE" smtClean="0"/>
              <a:pPr/>
              <a:t>6</a:t>
            </a:fld>
            <a:endParaRPr lang="sv-SE" dirty="0"/>
          </a:p>
        </p:txBody>
      </p:sp>
      <p:pic>
        <p:nvPicPr>
          <p:cNvPr id="2" name="Platshållare för innehåll 9">
            <a:extLst>
              <a:ext uri="{FF2B5EF4-FFF2-40B4-BE49-F238E27FC236}">
                <a16:creationId xmlns:a16="http://schemas.microsoft.com/office/drawing/2014/main" id="{AEB42CC2-0470-F914-CF06-8E6CB5F8803B}"/>
              </a:ext>
            </a:extLst>
          </p:cNvPr>
          <p:cNvPicPr>
            <a:picLocks noChangeAspect="1"/>
          </p:cNvPicPr>
          <p:nvPr/>
        </p:nvPicPr>
        <p:blipFill>
          <a:blip r:embed="rId3"/>
          <a:stretch>
            <a:fillRect/>
          </a:stretch>
        </p:blipFill>
        <p:spPr bwMode="auto">
          <a:xfrm>
            <a:off x="395536" y="411510"/>
            <a:ext cx="8487871"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0062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634ADEE-6943-AA9E-12EA-81EA30E0FC33}"/>
              </a:ext>
            </a:extLst>
          </p:cNvPr>
          <p:cNvSpPr>
            <a:spLocks noGrp="1"/>
          </p:cNvSpPr>
          <p:nvPr>
            <p:ph idx="1"/>
          </p:nvPr>
        </p:nvSpPr>
        <p:spPr>
          <a:xfrm>
            <a:off x="256774" y="1779662"/>
            <a:ext cx="8631243" cy="2974167"/>
          </a:xfrm>
        </p:spPr>
        <p:txBody>
          <a:bodyPr>
            <a:normAutofit/>
          </a:bodyPr>
          <a:lstStyle/>
          <a:p>
            <a:pPr marL="0" indent="0">
              <a:buNone/>
            </a:pPr>
            <a:r>
              <a:rPr lang="sv-SE" dirty="0"/>
              <a:t>Aktiviteter inom rekommendationens </a:t>
            </a:r>
            <a:r>
              <a:rPr lang="sv-SE" b="1" dirty="0"/>
              <a:t>tredje delområde</a:t>
            </a:r>
            <a:r>
              <a:rPr lang="sv-SE" dirty="0"/>
              <a:t>:</a:t>
            </a:r>
          </a:p>
          <a:p>
            <a:r>
              <a:rPr lang="sv-SE" dirty="0"/>
              <a:t>Tillämpa arbetsmiljödokument (många olika aktivitet som upprepas regelbundet)  </a:t>
            </a:r>
          </a:p>
          <a:p>
            <a:pPr marL="0" indent="0">
              <a:buNone/>
            </a:pPr>
            <a:endParaRPr lang="sv-SE" dirty="0"/>
          </a:p>
          <a:p>
            <a:pPr marL="0" indent="0">
              <a:buNone/>
            </a:pPr>
            <a:r>
              <a:rPr lang="sv-SE" dirty="0"/>
              <a:t>- Periodvis genomgång arbetsmiljödokument på möte</a:t>
            </a:r>
          </a:p>
          <a:p>
            <a:pPr marL="0" indent="0">
              <a:buNone/>
            </a:pPr>
            <a:r>
              <a:rPr lang="sv-SE" dirty="0"/>
              <a:t>- Utvärdera följsamhet till arbetsmiljödokument</a:t>
            </a:r>
          </a:p>
          <a:p>
            <a:pPr marL="400050" lvl="1" indent="0">
              <a:buNone/>
            </a:pPr>
            <a:r>
              <a:rPr lang="sv-SE" i="1" dirty="0"/>
              <a:t>-Hur kan man göra detta?</a:t>
            </a:r>
          </a:p>
        </p:txBody>
      </p:sp>
      <p:sp>
        <p:nvSpPr>
          <p:cNvPr id="4" name="Platshållare för datum 3">
            <a:extLst>
              <a:ext uri="{FF2B5EF4-FFF2-40B4-BE49-F238E27FC236}">
                <a16:creationId xmlns:a16="http://schemas.microsoft.com/office/drawing/2014/main" id="{19667F95-16F4-06AE-BAA9-F3FF42431EB3}"/>
              </a:ext>
            </a:extLst>
          </p:cNvPr>
          <p:cNvSpPr>
            <a:spLocks noGrp="1"/>
          </p:cNvSpPr>
          <p:nvPr>
            <p:ph type="dt" sz="half" idx="10"/>
          </p:nvPr>
        </p:nvSpPr>
        <p:spPr/>
        <p:txBody>
          <a:bodyPr/>
          <a:lstStyle/>
          <a:p>
            <a:fld id="{842A2CD5-DA8C-4B9D-8315-B34160A16C25}" type="datetime4">
              <a:rPr lang="sv-SE" smtClean="0"/>
              <a:t>11 september 2026</a:t>
            </a:fld>
            <a:endParaRPr lang="sv-SE"/>
          </a:p>
        </p:txBody>
      </p:sp>
      <p:sp>
        <p:nvSpPr>
          <p:cNvPr id="5" name="Platshållare för bildnummer 4">
            <a:extLst>
              <a:ext uri="{FF2B5EF4-FFF2-40B4-BE49-F238E27FC236}">
                <a16:creationId xmlns:a16="http://schemas.microsoft.com/office/drawing/2014/main" id="{ABA14DA8-058B-6731-1F5F-BCE04ADBC79E}"/>
              </a:ext>
            </a:extLst>
          </p:cNvPr>
          <p:cNvSpPr>
            <a:spLocks noGrp="1"/>
          </p:cNvSpPr>
          <p:nvPr>
            <p:ph type="sldNum" sz="quarter" idx="12"/>
          </p:nvPr>
        </p:nvSpPr>
        <p:spPr/>
        <p:txBody>
          <a:bodyPr/>
          <a:lstStyle/>
          <a:p>
            <a:fld id="{15859C56-CB7E-413F-8971-4226A1EF6823}" type="slidenum">
              <a:rPr lang="sv-SE" smtClean="0"/>
              <a:pPr/>
              <a:t>7</a:t>
            </a:fld>
            <a:endParaRPr lang="sv-SE"/>
          </a:p>
        </p:txBody>
      </p:sp>
      <p:sp>
        <p:nvSpPr>
          <p:cNvPr id="6" name="Platshållare för sidfot 5">
            <a:extLst>
              <a:ext uri="{FF2B5EF4-FFF2-40B4-BE49-F238E27FC236}">
                <a16:creationId xmlns:a16="http://schemas.microsoft.com/office/drawing/2014/main" id="{C4A22D98-4703-F29E-DAD8-250BAB334EA9}"/>
              </a:ext>
            </a:extLst>
          </p:cNvPr>
          <p:cNvSpPr>
            <a:spLocks noGrp="1"/>
          </p:cNvSpPr>
          <p:nvPr>
            <p:ph type="ftr" sz="quarter" idx="3"/>
          </p:nvPr>
        </p:nvSpPr>
        <p:spPr/>
        <p:txBody>
          <a:bodyPr/>
          <a:lstStyle/>
          <a:p>
            <a:r>
              <a:rPr lang="sv-SE"/>
              <a:t>Karolinska Institutet - ett medicinskt universitet</a:t>
            </a:r>
            <a:endParaRPr lang="sv-SE" dirty="0"/>
          </a:p>
        </p:txBody>
      </p:sp>
      <p:sp>
        <p:nvSpPr>
          <p:cNvPr id="10" name="Date Placeholder 2">
            <a:extLst>
              <a:ext uri="{FF2B5EF4-FFF2-40B4-BE49-F238E27FC236}">
                <a16:creationId xmlns:a16="http://schemas.microsoft.com/office/drawing/2014/main" id="{98E00A68-862B-8B50-235A-468C0E7FA772}"/>
              </a:ext>
            </a:extLst>
          </p:cNvPr>
          <p:cNvSpPr txBox="1">
            <a:spLocks/>
          </p:cNvSpPr>
          <p:nvPr/>
        </p:nvSpPr>
        <p:spPr bwMode="auto">
          <a:xfrm>
            <a:off x="6553200" y="64770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r" rtl="0" eaLnBrk="0" fontAlgn="base" hangingPunct="0">
              <a:spcBef>
                <a:spcPct val="0"/>
              </a:spcBef>
              <a:spcAft>
                <a:spcPct val="0"/>
              </a:spcAft>
              <a:defRPr sz="800" kern="1200">
                <a:solidFill>
                  <a:schemeClr val="accent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533C49EC-2C45-4A9C-9B4D-5679D868E868}" type="datetime1">
              <a:rPr lang="sv-SE" smtClean="0"/>
              <a:pPr/>
              <a:t>2026-09-11</a:t>
            </a:fld>
            <a:endParaRPr lang="sv-SE" dirty="0"/>
          </a:p>
        </p:txBody>
      </p:sp>
      <p:sp>
        <p:nvSpPr>
          <p:cNvPr id="11" name="Slide Number Placeholder 4">
            <a:extLst>
              <a:ext uri="{FF2B5EF4-FFF2-40B4-BE49-F238E27FC236}">
                <a16:creationId xmlns:a16="http://schemas.microsoft.com/office/drawing/2014/main" id="{FD5411BD-F666-59DD-4D05-3481AE18D1D7}"/>
              </a:ext>
            </a:extLst>
          </p:cNvPr>
          <p:cNvSpPr txBox="1">
            <a:spLocks/>
          </p:cNvSpPr>
          <p:nvPr/>
        </p:nvSpPr>
        <p:spPr bwMode="auto">
          <a:xfrm>
            <a:off x="8229600" y="6477000"/>
            <a:ext cx="6858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r" rtl="0" eaLnBrk="0" fontAlgn="base" hangingPunct="0">
              <a:spcBef>
                <a:spcPct val="0"/>
              </a:spcBef>
              <a:spcAft>
                <a:spcPct val="0"/>
              </a:spcAft>
              <a:defRPr sz="800" b="0" kern="1200">
                <a:solidFill>
                  <a:schemeClr val="accent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AFB0AB2E-E277-461E-8988-685C4B2FC3AB}" type="slidenum">
              <a:rPr lang="sv-SE" smtClean="0"/>
              <a:pPr/>
              <a:t>7</a:t>
            </a:fld>
            <a:endParaRPr lang="sv-SE" dirty="0"/>
          </a:p>
        </p:txBody>
      </p:sp>
      <p:pic>
        <p:nvPicPr>
          <p:cNvPr id="2" name="Platshållare för innehåll 9">
            <a:extLst>
              <a:ext uri="{FF2B5EF4-FFF2-40B4-BE49-F238E27FC236}">
                <a16:creationId xmlns:a16="http://schemas.microsoft.com/office/drawing/2014/main" id="{72649649-F9F2-F82B-6105-CC4EEF11D303}"/>
              </a:ext>
            </a:extLst>
          </p:cNvPr>
          <p:cNvPicPr>
            <a:picLocks noChangeAspect="1"/>
          </p:cNvPicPr>
          <p:nvPr/>
        </p:nvPicPr>
        <p:blipFill>
          <a:blip r:embed="rId3"/>
          <a:stretch>
            <a:fillRect/>
          </a:stretch>
        </p:blipFill>
        <p:spPr bwMode="auto">
          <a:xfrm>
            <a:off x="395536" y="411510"/>
            <a:ext cx="8487871"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8169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EBF1AB-0083-D360-5CEB-3A5FBF8A310F}"/>
              </a:ext>
            </a:extLst>
          </p:cNvPr>
          <p:cNvSpPr>
            <a:spLocks noGrp="1"/>
          </p:cNvSpPr>
          <p:nvPr>
            <p:ph type="ctrTitle"/>
          </p:nvPr>
        </p:nvSpPr>
        <p:spPr/>
        <p:txBody>
          <a:bodyPr/>
          <a:lstStyle/>
          <a:p>
            <a:r>
              <a:rPr lang="en-US" dirty="0" err="1"/>
              <a:t>Arbetsmiljödokument</a:t>
            </a:r>
            <a:endParaRPr lang="sv-SE" dirty="0"/>
          </a:p>
        </p:txBody>
      </p:sp>
      <p:sp>
        <p:nvSpPr>
          <p:cNvPr id="8" name="Subtitle 7">
            <a:extLst>
              <a:ext uri="{FF2B5EF4-FFF2-40B4-BE49-F238E27FC236}">
                <a16:creationId xmlns:a16="http://schemas.microsoft.com/office/drawing/2014/main" id="{47B1B919-04A5-08BA-AC48-C5C3FF51D18E}"/>
              </a:ext>
            </a:extLst>
          </p:cNvPr>
          <p:cNvSpPr>
            <a:spLocks noGrp="1"/>
          </p:cNvSpPr>
          <p:nvPr>
            <p:ph type="subTitle" idx="1"/>
          </p:nvPr>
        </p:nvSpPr>
        <p:spPr/>
        <p:txBody>
          <a:bodyPr/>
          <a:lstStyle/>
          <a:p>
            <a:r>
              <a:rPr lang="en-US" dirty="0"/>
              <a:t>Vad, </a:t>
            </a:r>
            <a:r>
              <a:rPr lang="en-US" dirty="0" err="1"/>
              <a:t>hur</a:t>
            </a:r>
            <a:r>
              <a:rPr lang="en-US" dirty="0"/>
              <a:t> och </a:t>
            </a:r>
            <a:r>
              <a:rPr lang="en-US" dirty="0" err="1"/>
              <a:t>varför</a:t>
            </a:r>
            <a:r>
              <a:rPr lang="en-US" dirty="0"/>
              <a:t>?</a:t>
            </a:r>
            <a:endParaRPr lang="sv-SE" dirty="0"/>
          </a:p>
        </p:txBody>
      </p:sp>
      <p:sp>
        <p:nvSpPr>
          <p:cNvPr id="4" name="Date Placeholder 3">
            <a:extLst>
              <a:ext uri="{FF2B5EF4-FFF2-40B4-BE49-F238E27FC236}">
                <a16:creationId xmlns:a16="http://schemas.microsoft.com/office/drawing/2014/main" id="{93F1B2E6-742B-FC2B-A89D-4C7C330EE2E4}"/>
              </a:ext>
            </a:extLst>
          </p:cNvPr>
          <p:cNvSpPr>
            <a:spLocks noGrp="1"/>
          </p:cNvSpPr>
          <p:nvPr>
            <p:ph type="dt" sz="half" idx="10"/>
          </p:nvPr>
        </p:nvSpPr>
        <p:spPr/>
        <p:txBody>
          <a:bodyPr/>
          <a:lstStyle/>
          <a:p>
            <a:fld id="{842A2CD5-DA8C-4B9D-8315-B34160A16C25}" type="datetime4">
              <a:rPr lang="sv-SE" smtClean="0"/>
              <a:t>11 september 2026</a:t>
            </a:fld>
            <a:endParaRPr lang="sv-SE"/>
          </a:p>
        </p:txBody>
      </p:sp>
      <p:sp>
        <p:nvSpPr>
          <p:cNvPr id="5" name="Slide Number Placeholder 4">
            <a:extLst>
              <a:ext uri="{FF2B5EF4-FFF2-40B4-BE49-F238E27FC236}">
                <a16:creationId xmlns:a16="http://schemas.microsoft.com/office/drawing/2014/main" id="{98C78A5E-CFBB-6582-7121-FD97FCB6F96C}"/>
              </a:ext>
            </a:extLst>
          </p:cNvPr>
          <p:cNvSpPr>
            <a:spLocks noGrp="1"/>
          </p:cNvSpPr>
          <p:nvPr>
            <p:ph type="sldNum" sz="quarter" idx="12"/>
          </p:nvPr>
        </p:nvSpPr>
        <p:spPr/>
        <p:txBody>
          <a:bodyPr/>
          <a:lstStyle/>
          <a:p>
            <a:fld id="{15859C56-CB7E-413F-8971-4226A1EF6823}" type="slidenum">
              <a:rPr lang="sv-SE" smtClean="0"/>
              <a:pPr/>
              <a:t>8</a:t>
            </a:fld>
            <a:endParaRPr lang="sv-SE"/>
          </a:p>
        </p:txBody>
      </p:sp>
      <p:sp>
        <p:nvSpPr>
          <p:cNvPr id="6" name="Footer Placeholder 5">
            <a:extLst>
              <a:ext uri="{FF2B5EF4-FFF2-40B4-BE49-F238E27FC236}">
                <a16:creationId xmlns:a16="http://schemas.microsoft.com/office/drawing/2014/main" id="{359FDCF3-425B-D924-2E62-9B7F90D2BBDC}"/>
              </a:ext>
            </a:extLst>
          </p:cNvPr>
          <p:cNvSpPr>
            <a:spLocks noGrp="1"/>
          </p:cNvSpPr>
          <p:nvPr>
            <p:ph type="ftr" sz="quarter" idx="3"/>
          </p:nvPr>
        </p:nvSpPr>
        <p:spPr/>
        <p:txBody>
          <a:bodyPr/>
          <a:lstStyle/>
          <a:p>
            <a:r>
              <a:rPr lang="sv-SE"/>
              <a:t>Karolinska Institutet - ett medicinskt universitet</a:t>
            </a:r>
            <a:endParaRPr lang="sv-SE" dirty="0"/>
          </a:p>
        </p:txBody>
      </p:sp>
    </p:spTree>
    <p:extLst>
      <p:ext uri="{BB962C8B-B14F-4D97-AF65-F5344CB8AC3E}">
        <p14:creationId xmlns:p14="http://schemas.microsoft.com/office/powerpoint/2010/main" val="2336441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1FDA8F-3280-C0BD-7E8F-E8CD1D5F2A12}"/>
              </a:ext>
            </a:extLst>
          </p:cNvPr>
          <p:cNvSpPr>
            <a:spLocks noGrp="1"/>
          </p:cNvSpPr>
          <p:nvPr>
            <p:ph type="title"/>
          </p:nvPr>
        </p:nvSpPr>
        <p:spPr/>
        <p:txBody>
          <a:bodyPr/>
          <a:lstStyle/>
          <a:p>
            <a:r>
              <a:rPr lang="en-US" dirty="0"/>
              <a:t>Vad </a:t>
            </a:r>
            <a:r>
              <a:rPr lang="en-US" dirty="0" err="1"/>
              <a:t>är</a:t>
            </a:r>
            <a:r>
              <a:rPr lang="en-US" dirty="0"/>
              <a:t> </a:t>
            </a:r>
            <a:r>
              <a:rPr lang="en-US" dirty="0" err="1"/>
              <a:t>ett</a:t>
            </a:r>
            <a:r>
              <a:rPr lang="en-US" dirty="0"/>
              <a:t> </a:t>
            </a:r>
            <a:r>
              <a:rPr lang="en-US" dirty="0" err="1"/>
              <a:t>arbetsmiljödokument</a:t>
            </a:r>
            <a:r>
              <a:rPr lang="en-US" dirty="0"/>
              <a:t>?</a:t>
            </a:r>
            <a:endParaRPr lang="sv-SE" dirty="0"/>
          </a:p>
        </p:txBody>
      </p:sp>
      <p:sp>
        <p:nvSpPr>
          <p:cNvPr id="3" name="Platshållare för innehåll 2">
            <a:extLst>
              <a:ext uri="{FF2B5EF4-FFF2-40B4-BE49-F238E27FC236}">
                <a16:creationId xmlns:a16="http://schemas.microsoft.com/office/drawing/2014/main" id="{BFD7A01D-C12E-9F6D-26AF-F10363F2EDA2}"/>
              </a:ext>
            </a:extLst>
          </p:cNvPr>
          <p:cNvSpPr>
            <a:spLocks noGrp="1"/>
          </p:cNvSpPr>
          <p:nvPr>
            <p:ph idx="1"/>
          </p:nvPr>
        </p:nvSpPr>
        <p:spPr>
          <a:xfrm>
            <a:off x="256774" y="1402829"/>
            <a:ext cx="8631243" cy="2177033"/>
          </a:xfrm>
        </p:spPr>
        <p:txBody>
          <a:bodyPr/>
          <a:lstStyle/>
          <a:p>
            <a:pPr marL="0" indent="0">
              <a:buNone/>
            </a:pPr>
            <a:r>
              <a:rPr lang="sv-SE" noProof="0" dirty="0"/>
              <a:t>Ett arbetsmiljödokument beskriver organisationens visioner, riktlinjer och mål för arbetsmiljöarbetet. Syftet är att skapa förutsättningar för en god arbetsmiljö som är fri från olycksfall och hälsa. Arbetsmiljödokumentet är ett levande dokument som regelbundet ska ses över.</a:t>
            </a:r>
          </a:p>
          <a:p>
            <a:pPr marL="0" indent="0">
              <a:buNone/>
            </a:pPr>
            <a:r>
              <a:rPr lang="sv-SE" sz="1600" b="1" noProof="0" dirty="0"/>
              <a:t>- www.prevent.se</a:t>
            </a:r>
          </a:p>
        </p:txBody>
      </p:sp>
      <p:sp>
        <p:nvSpPr>
          <p:cNvPr id="4" name="Platshållare för datum 3">
            <a:extLst>
              <a:ext uri="{FF2B5EF4-FFF2-40B4-BE49-F238E27FC236}">
                <a16:creationId xmlns:a16="http://schemas.microsoft.com/office/drawing/2014/main" id="{9CBCCE7D-E2E0-237E-D163-4E1FBADDD022}"/>
              </a:ext>
            </a:extLst>
          </p:cNvPr>
          <p:cNvSpPr>
            <a:spLocks noGrp="1"/>
          </p:cNvSpPr>
          <p:nvPr>
            <p:ph type="dt" sz="half" idx="10"/>
          </p:nvPr>
        </p:nvSpPr>
        <p:spPr/>
        <p:txBody>
          <a:bodyPr vert="horz" wrap="square" lIns="91440" tIns="45720" rIns="91440" bIns="45720" numCol="1" anchor="t" anchorCtr="0" compatLnSpc="1">
            <a:prstTxWarp prst="textNoShape">
              <a:avLst/>
            </a:prstTxWarp>
            <a:normAutofit/>
          </a:bodyPr>
          <a:lstStyle/>
          <a:p>
            <a:pPr>
              <a:lnSpc>
                <a:spcPct val="90000"/>
              </a:lnSpc>
              <a:spcAft>
                <a:spcPts val="600"/>
              </a:spcAft>
            </a:pPr>
            <a:fld id="{842A2CD5-DA8C-4B9D-8315-B34160A16C25}" type="datetime4">
              <a:rPr lang="sv-SE" sz="500" smtClean="0"/>
              <a:pPr>
                <a:lnSpc>
                  <a:spcPct val="90000"/>
                </a:lnSpc>
                <a:spcAft>
                  <a:spcPts val="600"/>
                </a:spcAft>
              </a:pPr>
              <a:t>11 september 2026</a:t>
            </a:fld>
            <a:endParaRPr lang="sv-SE" sz="500"/>
          </a:p>
        </p:txBody>
      </p:sp>
      <p:sp>
        <p:nvSpPr>
          <p:cNvPr id="5" name="Platshållare för bildnummer 4">
            <a:extLst>
              <a:ext uri="{FF2B5EF4-FFF2-40B4-BE49-F238E27FC236}">
                <a16:creationId xmlns:a16="http://schemas.microsoft.com/office/drawing/2014/main" id="{DA0FF8E9-71C6-F66E-036D-CFB5738CEF41}"/>
              </a:ext>
            </a:extLst>
          </p:cNvPr>
          <p:cNvSpPr>
            <a:spLocks noGrp="1"/>
          </p:cNvSpPr>
          <p:nvPr>
            <p:ph type="sldNum" sz="quarter" idx="12"/>
          </p:nvPr>
        </p:nvSpPr>
        <p:spPr/>
        <p:txBody>
          <a:bodyPr vert="horz" wrap="square" lIns="91440" tIns="45720" rIns="91440" bIns="45720" numCol="1" anchor="t" anchorCtr="0" compatLnSpc="1">
            <a:prstTxWarp prst="textNoShape">
              <a:avLst/>
            </a:prstTxWarp>
            <a:normAutofit/>
          </a:bodyPr>
          <a:lstStyle/>
          <a:p>
            <a:pPr>
              <a:lnSpc>
                <a:spcPct val="90000"/>
              </a:lnSpc>
              <a:spcAft>
                <a:spcPts val="600"/>
              </a:spcAft>
            </a:pPr>
            <a:fld id="{15859C56-CB7E-413F-8971-4226A1EF6823}" type="slidenum">
              <a:rPr lang="sv-SE" sz="500" b="0" kern="1200">
                <a:latin typeface="+mn-lt"/>
                <a:ea typeface="+mn-ea"/>
                <a:cs typeface="+mn-cs"/>
              </a:rPr>
              <a:pPr>
                <a:lnSpc>
                  <a:spcPct val="90000"/>
                </a:lnSpc>
                <a:spcAft>
                  <a:spcPts val="600"/>
                </a:spcAft>
              </a:pPr>
              <a:t>9</a:t>
            </a:fld>
            <a:endParaRPr lang="sv-SE" sz="500" b="0" kern="1200">
              <a:latin typeface="+mn-lt"/>
              <a:ea typeface="+mn-ea"/>
              <a:cs typeface="+mn-cs"/>
            </a:endParaRPr>
          </a:p>
        </p:txBody>
      </p:sp>
      <p:sp>
        <p:nvSpPr>
          <p:cNvPr id="6" name="Platshållare för sidfot 5">
            <a:extLst>
              <a:ext uri="{FF2B5EF4-FFF2-40B4-BE49-F238E27FC236}">
                <a16:creationId xmlns:a16="http://schemas.microsoft.com/office/drawing/2014/main" id="{0AF58408-9F88-5BF1-114E-6E81F231B3A3}"/>
              </a:ext>
            </a:extLst>
          </p:cNvPr>
          <p:cNvSpPr>
            <a:spLocks noGrp="1"/>
          </p:cNvSpPr>
          <p:nvPr>
            <p:ph type="ftr" sz="quarter" idx="3"/>
          </p:nvPr>
        </p:nvSpPr>
        <p:spPr/>
        <p:txBody>
          <a:bodyPr vert="horz" lIns="91440" tIns="45720" rIns="91440" bIns="45720" rtlCol="0" anchor="t">
            <a:normAutofit/>
          </a:bodyPr>
          <a:lstStyle/>
          <a:p>
            <a:pPr>
              <a:lnSpc>
                <a:spcPct val="90000"/>
              </a:lnSpc>
              <a:spcAft>
                <a:spcPts val="600"/>
              </a:spcAft>
            </a:pPr>
            <a:r>
              <a:rPr lang="sv-SE" sz="500" kern="1200">
                <a:latin typeface="+mn-lt"/>
                <a:ea typeface="+mn-ea"/>
                <a:cs typeface="+mn-cs"/>
              </a:rPr>
              <a:t>Karolinska Institutet - ett medicinskt universitet</a:t>
            </a:r>
          </a:p>
        </p:txBody>
      </p:sp>
    </p:spTree>
    <p:extLst>
      <p:ext uri="{BB962C8B-B14F-4D97-AF65-F5344CB8AC3E}">
        <p14:creationId xmlns:p14="http://schemas.microsoft.com/office/powerpoint/2010/main" val="3734657884"/>
      </p:ext>
    </p:extLst>
  </p:cSld>
  <p:clrMapOvr>
    <a:masterClrMapping/>
  </p:clrMapOvr>
</p:sld>
</file>

<file path=ppt/theme/theme1.xml><?xml version="1.0" encoding="utf-8"?>
<a:theme xmlns:a="http://schemas.openxmlformats.org/drawingml/2006/main" name="16_9_powerpointmall_ki_plommon_SVE">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ln w="6350">
          <a:solidFill>
            <a:schemeClr val="accent1"/>
          </a:solidFill>
        </a:ln>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_16_9" id="{8BE9F6FC-E111-4322-95E6-A2D0E6FFC4EB}" vid="{89A4A855-126C-4CAC-9526-A95A6AA35F80}"/>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8615BE51D60BA44B86811C5F608C49E" ma:contentTypeVersion="4" ma:contentTypeDescription="Skapa ett nytt dokument." ma:contentTypeScope="" ma:versionID="1ba7e5491846bba44b7184d586d4c8ef">
  <xsd:schema xmlns:xsd="http://www.w3.org/2001/XMLSchema" xmlns:xs="http://www.w3.org/2001/XMLSchema" xmlns:p="http://schemas.microsoft.com/office/2006/metadata/properties" xmlns:ns2="6843b716-3f6d-4983-a753-faa1afd2f446" targetNamespace="http://schemas.microsoft.com/office/2006/metadata/properties" ma:root="true" ma:fieldsID="0f473e2ddd19dd1b49b0db32a06ee5a2" ns2:_="">
    <xsd:import namespace="6843b716-3f6d-4983-a753-faa1afd2f44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43b716-3f6d-4983-a753-faa1afd2f4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AB9E19F-0960-449D-AAB5-C6ACD66CBA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43b716-3f6d-4983-a753-faa1afd2f4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DCB20B-1244-4220-BD53-3EF200233516}">
  <ds:schemaRefs>
    <ds:schemaRef ds:uri="http://schemas.microsoft.com/sharepoint/v3/contenttype/forms"/>
  </ds:schemaRefs>
</ds:datastoreItem>
</file>

<file path=customXml/itemProps3.xml><?xml version="1.0" encoding="utf-8"?>
<ds:datastoreItem xmlns:ds="http://schemas.openxmlformats.org/officeDocument/2006/customXml" ds:itemID="{39F79469-2F05-42F0-ADD1-5263841AE7B9}">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Presentation_16_9</Template>
  <TotalTime>354</TotalTime>
  <Words>1024</Words>
  <Application>Microsoft Office PowerPoint</Application>
  <PresentationFormat>Bildspel på skärmen (16:9)</PresentationFormat>
  <Paragraphs>158</Paragraphs>
  <Slides>20</Slides>
  <Notes>7</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20</vt:i4>
      </vt:variant>
    </vt:vector>
  </HeadingPairs>
  <TitlesOfParts>
    <vt:vector size="28" baseType="lpstr">
      <vt:lpstr>Arial</vt:lpstr>
      <vt:lpstr>Calibri</vt:lpstr>
      <vt:lpstr>Courier New</vt:lpstr>
      <vt:lpstr>DM Sans</vt:lpstr>
      <vt:lpstr>DM Sans Medium</vt:lpstr>
      <vt:lpstr>Times</vt:lpstr>
      <vt:lpstr>Wingdings</vt:lpstr>
      <vt:lpstr>16_9_powerpointmall_ki_plommon_SVE</vt:lpstr>
      <vt:lpstr>Rekommendation 1</vt:lpstr>
      <vt:lpstr>Riktlinjen för psykisk hälsa på arbetsplatsen</vt:lpstr>
      <vt:lpstr>Den förebyggande riktlinjen beskrivs i tre rekommendationer…</vt:lpstr>
      <vt:lpstr>PowerPoint-presentation</vt:lpstr>
      <vt:lpstr>PowerPoint-presentation</vt:lpstr>
      <vt:lpstr>PowerPoint-presentation</vt:lpstr>
      <vt:lpstr>PowerPoint-presentation</vt:lpstr>
      <vt:lpstr>Arbetsmiljödokument</vt:lpstr>
      <vt:lpstr>Vad är ett arbetsmiljödokument?</vt:lpstr>
      <vt:lpstr>Varför är arbetsmiljödokument viktiga?</vt:lpstr>
      <vt:lpstr>Stöddokument till arbetsmiljödokument</vt:lpstr>
      <vt:lpstr>Främjande och hindrande faktorer för implementering av arbetsmiljödokument om psykisk hälsa på arbetsplatsen</vt:lpstr>
      <vt:lpstr>Roller och ansvar</vt:lpstr>
      <vt:lpstr>Specifikt för att främja psykisk hälsa</vt:lpstr>
      <vt:lpstr>Ett arbetsmiljödokument för att främja psykisk hälsa bör innehålla:</vt:lpstr>
      <vt:lpstr>forts.</vt:lpstr>
      <vt:lpstr>Psykosocialt säkerhetsklimat</vt:lpstr>
      <vt:lpstr>Psykosocialt säkerhetsklimat</vt:lpstr>
      <vt:lpstr>PowerPoint-presentation</vt:lpstr>
      <vt:lpstr>Sammanfattning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Andreas Rödlund</dc:creator>
  <cp:lastModifiedBy>Andreas Rödlund</cp:lastModifiedBy>
  <cp:revision>8</cp:revision>
  <cp:lastPrinted>2005-09-23T14:22:03Z</cp:lastPrinted>
  <dcterms:created xsi:type="dcterms:W3CDTF">2026-08-11T11:38:59Z</dcterms:created>
  <dcterms:modified xsi:type="dcterms:W3CDTF">2026-09-11T12:09:22Z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0x010100B8615BE51D60BA44B86811C5F608C49E</vt:lpwstr>
  </property>
</Properties>
</file>