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6" r:id="rId5"/>
    <p:sldId id="265" r:id="rId6"/>
    <p:sldId id="262" r:id="rId7"/>
    <p:sldId id="273" r:id="rId8"/>
    <p:sldId id="569" r:id="rId9"/>
    <p:sldId id="280" r:id="rId10"/>
    <p:sldId id="282" r:id="rId11"/>
    <p:sldId id="552" r:id="rId12"/>
    <p:sldId id="266" r:id="rId13"/>
    <p:sldId id="275" r:id="rId14"/>
    <p:sldId id="268" r:id="rId15"/>
    <p:sldId id="259" r:id="rId16"/>
    <p:sldId id="260" r:id="rId17"/>
    <p:sldId id="535" r:id="rId18"/>
    <p:sldId id="536" r:id="rId19"/>
    <p:sldId id="542" r:id="rId20"/>
    <p:sldId id="541" r:id="rId21"/>
    <p:sldId id="258" r:id="rId22"/>
    <p:sldId id="546" r:id="rId23"/>
    <p:sldId id="271" r:id="rId24"/>
    <p:sldId id="528" r:id="rId25"/>
    <p:sldId id="263" r:id="rId26"/>
    <p:sldId id="545" r:id="rId27"/>
    <p:sldId id="257" r:id="rId28"/>
    <p:sldId id="544" r:id="rId29"/>
    <p:sldId id="269" r:id="rId30"/>
    <p:sldId id="551" r:id="rId31"/>
    <p:sldId id="553" r:id="rId32"/>
    <p:sldId id="555" r:id="rId33"/>
    <p:sldId id="554" r:id="rId34"/>
    <p:sldId id="567" r:id="rId35"/>
    <p:sldId id="568" r:id="rId36"/>
    <p:sldId id="270" r:id="rId37"/>
    <p:sldId id="547" r:id="rId38"/>
    <p:sldId id="548" r:id="rId39"/>
    <p:sldId id="549" r:id="rId4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ED0DE-2478-4AEE-A825-E7693265525F}" v="29" dt="2025-11-12T16:30:39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AF150-9ABC-4F84-B816-7922C33D2642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D5AC1-8E77-4E9D-B9A8-43FE49D8E2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269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Ovanligt. Eller?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D5AC1-8E77-4E9D-B9A8-43FE49D8E27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281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LL-45 (bra anamnes 2020-04-30)  Diskutera begreppet migration (kolla SNR)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D5AC1-8E77-4E9D-B9A8-43FE49D8E27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8276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Fall från oss och publiken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D5AC1-8E77-4E9D-B9A8-43FE49D8E272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0273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560 totalt anlagda PD-kat 2023.  60 fick komplikation varav 11 var dysfunktion(stopp)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D5AC1-8E77-4E9D-B9A8-43FE49D8E272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959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Avrundat är det ¼ Infektion, ¼ dialyseffekt(UF och/eller </a:t>
            </a:r>
            <a:r>
              <a:rPr lang="sv-SE" dirty="0" err="1"/>
              <a:t>Kt</a:t>
            </a:r>
            <a:r>
              <a:rPr lang="sv-SE" dirty="0"/>
              <a:t>/V), ¼ obstruktion/läckage och ¼ övrigt. </a:t>
            </a:r>
            <a:r>
              <a:rPr lang="sv-SE" b="1" dirty="0"/>
              <a:t>En reflektion att infektioner </a:t>
            </a:r>
            <a:r>
              <a:rPr lang="sv-SE" dirty="0"/>
              <a:t>hos HD-</a:t>
            </a:r>
            <a:r>
              <a:rPr lang="sv-SE" dirty="0" err="1"/>
              <a:t>pat</a:t>
            </a:r>
            <a:r>
              <a:rPr lang="sv-SE" dirty="0"/>
              <a:t> INTE leder oss att byta till PD. Varför?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45178-1C72-4188-A463-DA62AA6E9A1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731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017AFE-AB4A-F478-D02F-B30B89D4D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26E230A-4962-FD69-4F36-D013D37B1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16775F-2B21-9B4D-FFC8-850ECB65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E22-F3E5-4CDF-B2F3-5673632FFA68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4045C9-6312-67BF-6C06-4457374F3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C5DE62-FD17-F07C-B04C-D1F70DBF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FBBF-25DE-4D62-A6DC-D660D8B00E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281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28E1FC-CFF2-99F4-647B-DB6A9ED6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1F412CF-112E-F505-9335-3B08CD6C2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39D060-8222-DBA8-622F-AF7FD039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E22-F3E5-4CDF-B2F3-5673632FFA68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995F4B-A998-7E06-E351-9494C9B1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8107E8-79C3-C31B-F30F-D12A50AA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FBBF-25DE-4D62-A6DC-D660D8B00E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23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FB3C687-D8FB-D870-0E2E-7A0FD8813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A9E16F6-1105-7D0E-A7D8-B7A8FDD50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EC8886-ADBE-A352-A582-7FFC05EC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E22-F3E5-4CDF-B2F3-5673632FFA68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F3394A-8EDD-DD8C-6273-E17E584A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F4077B-7DB9-7BCB-819C-BBA20DA0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FBBF-25DE-4D62-A6DC-D660D8B00E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219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C60E1A-1B1E-BB3F-15FE-2A26E88F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8E6492-FCF1-7CC3-2E35-3211676E5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B4FFF6-ED3C-B172-6C17-DB2E5B56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E22-F3E5-4CDF-B2F3-5673632FFA68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471CE9-06D2-907D-4F1D-2CD146CF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040596-58F7-4961-EEC4-E6A2F8DA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FBBF-25DE-4D62-A6DC-D660D8B00E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457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9FD37C-5996-8901-B211-E7DF8A50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961A84-14BC-A0E8-5BB9-3E7DD414B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79C737-8461-8C38-C905-38D29C53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E22-F3E5-4CDF-B2F3-5673632FFA68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09D90A-0E73-1AF1-066E-D0B7D8B7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165D22-8093-C083-458A-23A52B69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FBBF-25DE-4D62-A6DC-D660D8B00E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13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15DDA5-4852-1A52-7882-28510232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AFB12C-EF16-388B-F5A1-1CA1927A3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82BDBA-82ED-4F5E-707C-B9CB63175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661F432-F06F-A4F1-036F-B304FA9C5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E22-F3E5-4CDF-B2F3-5673632FFA68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BA53B3D-81E5-D91C-C77C-BB630110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BB6781D-FEAA-C833-1286-9F923D70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FBBF-25DE-4D62-A6DC-D660D8B00E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672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4EB61D-C10A-072F-B647-38B7F9C3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564268-0CB5-9E24-137B-396B11FA5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8FEA82-D156-9A41-624B-79CB632A5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7817234-8F96-8C5E-4892-B1C862D1E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CEA67A6-6F85-6EB2-C590-B01546A5A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144E639-6C2D-93A6-DD51-9140406FE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E22-F3E5-4CDF-B2F3-5673632FFA68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32E2A75-FBD5-68CC-E445-808B45F6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B9686C6-F0C6-6AED-0421-A95D73A3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FBBF-25DE-4D62-A6DC-D660D8B00E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00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E4DE43-6ED5-F7B9-3474-D0F2613B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D9D0D01-3B7F-F6B4-B5CF-7BC50786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E22-F3E5-4CDF-B2F3-5673632FFA68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F7BE90B-28CE-684D-AA82-54FBB8DE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C37EFB7-2E59-D543-B7BF-6575B9F9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FBBF-25DE-4D62-A6DC-D660D8B00E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497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ACA00B0-787F-6794-3DB5-B7ED7E4C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E22-F3E5-4CDF-B2F3-5673632FFA68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1629F1C-37D8-E360-547B-6A0C511D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CD6941A-1148-3781-A310-10BC5BE0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FBBF-25DE-4D62-A6DC-D660D8B00E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89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64FA27-ECC3-1AB3-328F-34266EED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7BD1FA-86B3-30F7-2D07-0812476E5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48F751-EA82-66B0-503E-9B1865322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548CA6D-A536-BB43-C429-DCA10F75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E22-F3E5-4CDF-B2F3-5673632FFA68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BE0ED95-BA3C-94B5-A041-A0B0F9DD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70882EF-84E1-A709-2ACC-DD3FA287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FBBF-25DE-4D62-A6DC-D660D8B00E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721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BBC52-D860-EE41-A599-EEFEDBF5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EF67EA0-71D2-0296-BE95-C598E56B9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42B3C8-7893-D653-6F71-65EB5BC39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EDB7574-29F9-83E8-FD37-9B9513C4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E22-F3E5-4CDF-B2F3-5673632FFA68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74709B8-3C2E-D5AC-B867-FBEF1512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874FFD-89FC-00C6-AA89-EF592D03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FBBF-25DE-4D62-A6DC-D660D8B00E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83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A3C3532-F4F0-A1E1-630F-CF50A8962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1221C6-861F-2308-250F-ECA279CCE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4BED29-0AE7-2D5F-2345-B4A48EE1A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055E22-F3E5-4CDF-B2F3-5673632FFA68}" type="datetimeFigureOut">
              <a:rPr lang="sv-SE" smtClean="0"/>
              <a:t>2026-04-13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2BF308-186F-D257-7C57-727A7930C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18B616-2C94-5713-3705-F58301DBF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1DFBBF-25DE-4D62-A6DC-D660D8B00E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379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240091-84E0-8708-CC87-329A5003BF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Troubleshooting</a:t>
            </a:r>
            <a:r>
              <a:rPr lang="sv-SE" dirty="0"/>
              <a:t> PD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36B0365-9CDB-3E76-FAED-2392821AE6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Workshop 251114</a:t>
            </a:r>
          </a:p>
          <a:p>
            <a:r>
              <a:rPr lang="sv-SE" dirty="0"/>
              <a:t>Svenska Accessmötet 2025</a:t>
            </a:r>
          </a:p>
          <a:p>
            <a:r>
              <a:rPr lang="sv-SE" dirty="0"/>
              <a:t>Ulrika Hahn Lundström&amp; Mattias Tejde</a:t>
            </a:r>
          </a:p>
        </p:txBody>
      </p:sp>
    </p:spTree>
    <p:extLst>
      <p:ext uri="{BB962C8B-B14F-4D97-AF65-F5344CB8AC3E}">
        <p14:creationId xmlns:p14="http://schemas.microsoft.com/office/powerpoint/2010/main" val="1374951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2AC068-F7B9-F40A-0A99-C3DEAB8A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Viola-51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EE593C-5F01-F3B9-6D8D-3E0577145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Op</a:t>
            </a:r>
            <a:r>
              <a:rPr lang="sv-SE" dirty="0"/>
              <a:t> PD-kateter mars 2021. </a:t>
            </a:r>
          </a:p>
          <a:p>
            <a:r>
              <a:rPr lang="sv-SE" dirty="0"/>
              <a:t>PD-start april, funkar halvdåligt, problem med utflöden. </a:t>
            </a:r>
          </a:p>
          <a:p>
            <a:r>
              <a:rPr lang="sv-SE" dirty="0"/>
              <a:t>RTG manipulation september men katetern fjädrar tillbaka. </a:t>
            </a:r>
          </a:p>
          <a:p>
            <a:r>
              <a:rPr lang="sv-SE" dirty="0"/>
              <a:t>2 dec </a:t>
            </a:r>
            <a:r>
              <a:rPr lang="sv-SE" dirty="0" err="1"/>
              <a:t>laparoskopisk</a:t>
            </a:r>
            <a:r>
              <a:rPr lang="sv-SE" dirty="0"/>
              <a:t> revision, funkar några dagar men 7 dec totalstopp igen, övergår till HD.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Aggressivt </a:t>
            </a:r>
            <a:r>
              <a:rPr lang="sv-SE" dirty="0" err="1"/>
              <a:t>oment</a:t>
            </a:r>
            <a:r>
              <a:rPr lang="sv-SE" dirty="0"/>
              <a:t>. Omentresektion utfördes ej. </a:t>
            </a:r>
          </a:p>
          <a:p>
            <a:pPr marL="0" indent="0">
              <a:buNone/>
            </a:pPr>
            <a:r>
              <a:rPr lang="sv-SE" dirty="0"/>
              <a:t>Erfarenheter från publiken?</a:t>
            </a:r>
          </a:p>
          <a:p>
            <a:endParaRPr lang="sv-SE" dirty="0"/>
          </a:p>
        </p:txBody>
      </p:sp>
      <p:pic>
        <p:nvPicPr>
          <p:cNvPr id="5" name="Bildobjekt 4" descr="Händer som rör vid dräkter med barn">
            <a:extLst>
              <a:ext uri="{FF2B5EF4-FFF2-40B4-BE49-F238E27FC236}">
                <a16:creationId xmlns:a16="http://schemas.microsoft.com/office/drawing/2014/main" id="{CC315364-C73A-77B7-88C3-9E80E0D0C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0685" y="4401878"/>
            <a:ext cx="2134032" cy="14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80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FA33EA-ED2B-E2F6-5403-EA8F5BE2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Jan-75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D0C8C1-F3D4-25B8-68F3-AB0F0494A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Stopp i PD-kateter</a:t>
            </a:r>
          </a:p>
          <a:p>
            <a:r>
              <a:rPr lang="sv-SE" dirty="0"/>
              <a:t>Knickad PD-kateter </a:t>
            </a:r>
          </a:p>
          <a:p>
            <a:r>
              <a:rPr lang="sv-SE" dirty="0"/>
              <a:t>(Ett simpelt fall men ändå)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6ACB988-9323-BE83-DC00-AEA8BF310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783" y="1486403"/>
            <a:ext cx="5187183" cy="388519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67B4352-B6B8-58F8-9D55-9D359BFF4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77" y="4378030"/>
            <a:ext cx="3581900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Pat 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Hjärt-kärlsjuk kvinna med diabetes. CAPD sedan aug -25. Senaste återbesök 251029, då inte haft tömningssvårigheter och bedömts </a:t>
            </a:r>
            <a:r>
              <a:rPr lang="sv-SE" dirty="0" err="1"/>
              <a:t>euvolem</a:t>
            </a:r>
            <a:r>
              <a:rPr lang="sv-SE" dirty="0"/>
              <a:t>. Pat kontaktat mott tidigare under dagen p g a nytillkomna tömningsbesvär och viktuppgång. </a:t>
            </a:r>
          </a:p>
          <a:p>
            <a:r>
              <a:rPr lang="sv-SE" dirty="0"/>
              <a:t>Pat berättar om plötsliga tömningssvårigheter som debuterat för 2 dagar sedan. Backar cirka 200-800 ml på varje påsbyte. Samtidigt viktuppgång från 85 till 88 kg. </a:t>
            </a:r>
          </a:p>
          <a:p>
            <a:r>
              <a:rPr lang="sv-SE" dirty="0"/>
              <a:t>Upplever att buken blivit tydligt hårdare, aldrig haft liknande sedan tidigare. Något oklart gällande obstipation, men haft avföring under gårdagen?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460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 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6819" y="2006379"/>
            <a:ext cx="11274055" cy="4351338"/>
          </a:xfrm>
        </p:spPr>
        <p:txBody>
          <a:bodyPr>
            <a:normAutofit/>
          </a:bodyPr>
          <a:lstStyle/>
          <a:p>
            <a:r>
              <a:rPr lang="sv-SE" dirty="0"/>
              <a:t>Misstänkt förstoppning och </a:t>
            </a:r>
            <a:r>
              <a:rPr lang="sv-SE" dirty="0" err="1"/>
              <a:t>pat</a:t>
            </a:r>
            <a:r>
              <a:rPr lang="sv-SE" dirty="0"/>
              <a:t> erhållit </a:t>
            </a:r>
            <a:r>
              <a:rPr lang="sv-SE" dirty="0" err="1"/>
              <a:t>Movicol</a:t>
            </a:r>
            <a:r>
              <a:rPr lang="sv-SE" dirty="0"/>
              <a:t> med god effekt. </a:t>
            </a:r>
          </a:p>
          <a:p>
            <a:r>
              <a:rPr lang="sv-SE" dirty="0"/>
              <a:t>PD-katetern fungerat bra efter att </a:t>
            </a:r>
            <a:r>
              <a:rPr lang="sv-SE" dirty="0" err="1"/>
              <a:t>pat</a:t>
            </a:r>
            <a:r>
              <a:rPr lang="sv-SE" dirty="0"/>
              <a:t> har skött magen.</a:t>
            </a:r>
          </a:p>
          <a:p>
            <a:r>
              <a:rPr lang="sv-SE" dirty="0"/>
              <a:t>2 l dialysvätska blandat med </a:t>
            </a:r>
            <a:r>
              <a:rPr lang="sv-SE" dirty="0" err="1"/>
              <a:t>Omnipaque</a:t>
            </a:r>
            <a:r>
              <a:rPr lang="sv-SE" dirty="0"/>
              <a:t> tillförts via PD-kat cirka 5 </a:t>
            </a:r>
            <a:r>
              <a:rPr lang="sv-SE" dirty="0" err="1"/>
              <a:t>tim</a:t>
            </a:r>
            <a:r>
              <a:rPr lang="sv-SE" dirty="0"/>
              <a:t> före </a:t>
            </a:r>
            <a:r>
              <a:rPr lang="sv-SE" dirty="0" err="1"/>
              <a:t>us</a:t>
            </a:r>
            <a:r>
              <a:rPr lang="sv-SE" dirty="0"/>
              <a:t>. </a:t>
            </a:r>
          </a:p>
          <a:p>
            <a:r>
              <a:rPr lang="sv-SE" dirty="0"/>
              <a:t>Kontrastblandade PD vätskan ligger huvudsakligen nertill i buken och i lilla bäckenet. Tyngden på katetern ligger på oförändrad plats jämfört DT Buk 2025-09-17 till höger vid inträdet till lilla bäckenet.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5835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 H.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5125"/>
            <a:ext cx="4973792" cy="324566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42054EE-E6B9-CC6F-9106-37F4B3273D52}"/>
              </a:ext>
            </a:extLst>
          </p:cNvPr>
          <p:cNvSpPr txBox="1"/>
          <p:nvPr/>
        </p:nvSpPr>
        <p:spPr>
          <a:xfrm>
            <a:off x="6461938" y="202018"/>
            <a:ext cx="520197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I bukvägg </a:t>
            </a:r>
            <a:r>
              <a:rPr lang="sv-SE" sz="2400" dirty="0" err="1"/>
              <a:t>ventralt</a:t>
            </a:r>
            <a:r>
              <a:rPr lang="sv-SE" sz="2400" dirty="0"/>
              <a:t> om PD kat ingångsställe finns en cirka 4 x 1,5 cm stor vätskeansamling med samma </a:t>
            </a:r>
            <a:r>
              <a:rPr lang="sv-SE" sz="2400" dirty="0" err="1"/>
              <a:t>attenuering</a:t>
            </a:r>
            <a:r>
              <a:rPr lang="sv-SE" sz="2400" dirty="0"/>
              <a:t> som vätskan i buken (80 HU).</a:t>
            </a:r>
          </a:p>
          <a:p>
            <a:r>
              <a:rPr lang="sv-SE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Detta talar för mindre läckage kring kateterns inträde i buken.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Det har tillkommit ett uttalat subkutant ödem sträckande sig ända upp till i höjd med övre buken. Detta visar dock inga tecken på att det skulle utgöras av läckage utan har ett utseende som talar för övervätskning i första hand..?</a:t>
            </a:r>
          </a:p>
        </p:txBody>
      </p:sp>
    </p:spTree>
    <p:extLst>
      <p:ext uri="{BB962C8B-B14F-4D97-AF65-F5344CB8AC3E}">
        <p14:creationId xmlns:p14="http://schemas.microsoft.com/office/powerpoint/2010/main" val="104547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 H.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469" y="3287485"/>
            <a:ext cx="5338851" cy="348388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CD59712-7395-FC13-25BF-C9361E3DE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729" y="391545"/>
            <a:ext cx="4207871" cy="209754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6BF469E-ACAA-098E-90E9-D01FC9F78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836" y="3008992"/>
            <a:ext cx="4865231" cy="348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47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3A3AC5-7F08-8190-0D3B-C8594416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Bråck</a:t>
            </a:r>
            <a:r>
              <a:rPr lang="en-US" sz="3200" dirty="0"/>
              <a:t>…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CBA343D-ED73-2820-C198-E4BD3CBFD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939" y="1381125"/>
            <a:ext cx="3753224" cy="282522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F3976F7-AED4-8DA6-3F30-DF4C746E4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662" y="556699"/>
            <a:ext cx="3591426" cy="244826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F6A958D3-B7B6-8FA7-D2D4-EC927D7D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995" y="3853034"/>
            <a:ext cx="3286584" cy="243874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E68082-CF87-8787-E0F8-F164ABCD2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826" y="3429000"/>
            <a:ext cx="4447140" cy="30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78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ISPD guidelines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87EC7DF-36E6-6E76-284E-DD1B1F407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372" y="1698540"/>
            <a:ext cx="5556594" cy="431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1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61575CC-BBCF-04B4-BDC5-6582308AD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41" y="2226632"/>
            <a:ext cx="8217534" cy="380763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D568EF7-3A71-82B8-F8C9-70956F4879DE}"/>
              </a:ext>
            </a:extLst>
          </p:cNvPr>
          <p:cNvSpPr txBox="1">
            <a:spLocks/>
          </p:cNvSpPr>
          <p:nvPr/>
        </p:nvSpPr>
        <p:spPr>
          <a:xfrm>
            <a:off x="838200" y="67255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/>
              <a:t>Återstart PD efter läckage/ </a:t>
            </a:r>
            <a:r>
              <a:rPr lang="sv-SE" sz="3600" dirty="0" err="1"/>
              <a:t>op</a:t>
            </a:r>
            <a:endParaRPr lang="sv-SE" sz="36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45CD193-071A-7C80-FEE1-228A3515B0AF}"/>
              </a:ext>
            </a:extLst>
          </p:cNvPr>
          <p:cNvSpPr txBox="1"/>
          <p:nvPr/>
        </p:nvSpPr>
        <p:spPr>
          <a:xfrm>
            <a:off x="1653407" y="6292820"/>
            <a:ext cx="97003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Cheng XBJ, Bargman J. Complications of Peritoneal Dialysis Part I: Mechanical Complications.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journal of the American Society of Nephrology : CJASN.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2024;19(6):784-790.</a:t>
            </a:r>
            <a:endParaRPr lang="en-US" sz="10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430FA9C-D5B9-8CD7-BB8A-95A08DFAE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105" y="770560"/>
            <a:ext cx="3658111" cy="148610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4C8A7FE-9C5F-6ABA-1BD4-BD1A0DF63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105" y="2292583"/>
            <a:ext cx="3629532" cy="150516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9EEF8D1-2918-FE03-E8C6-858F21C46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315" y="3716796"/>
            <a:ext cx="3505689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58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5276853C-4B20-1FAF-70F4-7844E1FBD366}"/>
              </a:ext>
            </a:extLst>
          </p:cNvPr>
          <p:cNvSpPr txBox="1"/>
          <p:nvPr/>
        </p:nvSpPr>
        <p:spPr>
          <a:xfrm>
            <a:off x="5256486" y="6127234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1800" i="1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Ranganathan</a:t>
            </a:r>
            <a:r>
              <a:rPr lang="sv-SE" sz="1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 el </a:t>
            </a:r>
            <a:r>
              <a:rPr lang="sv-SE" sz="1800" i="1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al.Perit</a:t>
            </a:r>
            <a:r>
              <a:rPr lang="sv-SE" sz="1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sv-SE" sz="1800" i="1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Dial</a:t>
            </a:r>
            <a:r>
              <a:rPr lang="sv-SE" sz="1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sv-SE" sz="1800" i="1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</a:t>
            </a:r>
            <a:r>
              <a:rPr lang="sv-SE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2017; 37(4):420-428</a:t>
            </a:r>
            <a:endParaRPr lang="sv-SE" sz="2000" dirty="0">
              <a:effectLst/>
              <a:latin typeface="Aptos" panose="020B0004020202020204" pitchFamily="34" charset="0"/>
              <a:ea typeface="Arial" panose="020B0604020202020204" pitchFamily="34" charset="0"/>
              <a:cs typeface="Aptos" panose="020B0004020202020204" pitchFamily="34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25D87CE8-D381-7591-5127-C87D3721EB5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Tid från PD-kat </a:t>
            </a:r>
            <a:r>
              <a:rPr lang="sv-SE" dirty="0" err="1"/>
              <a:t>op</a:t>
            </a:r>
            <a:r>
              <a:rPr lang="sv-SE" dirty="0"/>
              <a:t> till PD-start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F752079D-2FDF-FE1B-A866-BB0B845BFFD5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Randomiserad studie från Australien</a:t>
            </a:r>
          </a:p>
          <a:p>
            <a:r>
              <a:rPr lang="sv-SE" dirty="0"/>
              <a:t>122 </a:t>
            </a:r>
            <a:r>
              <a:rPr lang="sv-SE" dirty="0" err="1"/>
              <a:t>pat</a:t>
            </a:r>
            <a:r>
              <a:rPr lang="sv-SE" dirty="0"/>
              <a:t> lottades till PD-start 1, 2 eller 4 veckor efter </a:t>
            </a:r>
            <a:r>
              <a:rPr lang="sv-SE" dirty="0" err="1"/>
              <a:t>op</a:t>
            </a:r>
            <a:r>
              <a:rPr lang="sv-SE" dirty="0"/>
              <a:t> PD-kat</a:t>
            </a:r>
          </a:p>
          <a:p>
            <a:r>
              <a:rPr lang="sv-SE" dirty="0"/>
              <a:t>Start med 1 liter x4. Endast CAPD.</a:t>
            </a:r>
          </a:p>
          <a:p>
            <a:r>
              <a:rPr lang="sv-SE" dirty="0"/>
              <a:t>1 v-gruppen fick signifikant mer komplikationer än övriga grupper. Läckage av PD-vätska drabbade 28 % i grupp 1v, 9,5 % i grupp 2v och 2,4 % i grupp 4v</a:t>
            </a:r>
          </a:p>
          <a:p>
            <a:r>
              <a:rPr lang="sv-SE" dirty="0"/>
              <a:t>Grupp 3 hade minst läckage men tekniköverlevnaden efter sex månaders PD var sämre vilket kunde förklaras med mer obstruktion</a:t>
            </a:r>
          </a:p>
        </p:txBody>
      </p:sp>
    </p:spTree>
    <p:extLst>
      <p:ext uri="{BB962C8B-B14F-4D97-AF65-F5344CB8AC3E}">
        <p14:creationId xmlns:p14="http://schemas.microsoft.com/office/powerpoint/2010/main" val="424699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AC163E-DC05-572D-E2B9-33FA3D40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Rikard född 1938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C204AE-1DB6-B7A2-7B69-B8DF4E98F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3987" cy="4351338"/>
          </a:xfrm>
        </p:spPr>
        <p:txBody>
          <a:bodyPr/>
          <a:lstStyle/>
          <a:p>
            <a:r>
              <a:rPr lang="sv-SE" dirty="0" err="1"/>
              <a:t>Diab</a:t>
            </a:r>
            <a:r>
              <a:rPr lang="sv-SE" dirty="0"/>
              <a:t>/nefroskleros. PD sen flera år. </a:t>
            </a:r>
          </a:p>
          <a:p>
            <a:r>
              <a:rPr lang="sv-SE" dirty="0"/>
              <a:t>Nu även stöd-HD en gång per vecka</a:t>
            </a:r>
          </a:p>
          <a:p>
            <a:r>
              <a:rPr lang="sv-SE" dirty="0"/>
              <a:t>Plötsligt inflödesobstruktion</a:t>
            </a:r>
          </a:p>
          <a:p>
            <a:r>
              <a:rPr lang="sv-SE" dirty="0"/>
              <a:t> Laxering, Heparin, </a:t>
            </a:r>
            <a:r>
              <a:rPr lang="sv-SE" dirty="0" err="1"/>
              <a:t>rtg</a:t>
            </a:r>
            <a:r>
              <a:rPr lang="sv-SE" dirty="0"/>
              <a:t> visar bra läge men kanske fibrinstrumpa.</a:t>
            </a:r>
          </a:p>
          <a:p>
            <a:r>
              <a:rPr lang="sv-SE" dirty="0"/>
              <a:t> </a:t>
            </a:r>
            <a:r>
              <a:rPr lang="sv-SE" dirty="0" err="1"/>
              <a:t>Actilyse</a:t>
            </a:r>
            <a:r>
              <a:rPr lang="sv-SE" dirty="0"/>
              <a:t> i PD-kateter i 2 timmar.         Funkar!</a:t>
            </a:r>
          </a:p>
          <a:p>
            <a:endParaRPr lang="sv-SE" dirty="0"/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0762E9CC-236F-6601-76E8-6FA3B2079D23}"/>
              </a:ext>
            </a:extLst>
          </p:cNvPr>
          <p:cNvSpPr/>
          <p:nvPr/>
        </p:nvSpPr>
        <p:spPr>
          <a:xfrm>
            <a:off x="551121" y="4642631"/>
            <a:ext cx="574158" cy="4146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6829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A7FB5B-5C95-F9D6-358A-92A99F9E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Strategier vid läckage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DE44C5-BC0D-10AE-F16C-8FCE4CDA7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Diskussion. </a:t>
            </a:r>
          </a:p>
          <a:p>
            <a:r>
              <a:rPr lang="sv-SE" dirty="0"/>
              <a:t>Kan gå över om man kör APD och tom buk dagtid</a:t>
            </a:r>
          </a:p>
          <a:p>
            <a:r>
              <a:rPr lang="sv-SE" dirty="0" err="1"/>
              <a:t>UpToDate</a:t>
            </a:r>
            <a:r>
              <a:rPr lang="sv-SE" dirty="0"/>
              <a:t>: Om läckaget inte svarar på lågvolym/sängliggande PD, bör patienten avbryta PD helt i två till fyra veckor för att möjliggöra läkning av bukhinnan runt katetern. Detta kan innebära en kortvarig övergång till hemodialys.</a:t>
            </a:r>
          </a:p>
        </p:txBody>
      </p:sp>
    </p:spTree>
    <p:extLst>
      <p:ext uri="{BB962C8B-B14F-4D97-AF65-F5344CB8AC3E}">
        <p14:creationId xmlns:p14="http://schemas.microsoft.com/office/powerpoint/2010/main" val="1493076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38" y="954790"/>
            <a:ext cx="8087360" cy="515112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898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148716-BCC5-C5C4-D2DB-FA6D3942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Smärta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71E87C-A873-F3D8-AA84-7803A5B3C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Peritonit</a:t>
            </a:r>
            <a:endParaRPr lang="en-US" dirty="0"/>
          </a:p>
          <a:p>
            <a:r>
              <a:rPr lang="en-US" dirty="0" err="1"/>
              <a:t>Kateterände</a:t>
            </a:r>
            <a:r>
              <a:rPr lang="en-US" dirty="0"/>
              <a:t>/</a:t>
            </a:r>
            <a:r>
              <a:rPr lang="en-US" dirty="0" err="1"/>
              <a:t>tyngd</a:t>
            </a:r>
            <a:r>
              <a:rPr lang="en-US" dirty="0"/>
              <a:t> mot peritoneum eller </a:t>
            </a:r>
            <a:r>
              <a:rPr lang="en-US" dirty="0" err="1"/>
              <a:t>blåsa</a:t>
            </a:r>
            <a:endParaRPr lang="en-US" dirty="0"/>
          </a:p>
          <a:p>
            <a:r>
              <a:rPr lang="en-US" dirty="0" err="1"/>
              <a:t>Obstruktion</a:t>
            </a:r>
            <a:endParaRPr lang="en-US" dirty="0"/>
          </a:p>
          <a:p>
            <a:endParaRPr lang="en-US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4916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DFACFF-FCF1-1CB8-1CE5-8D68C114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Åtgärder</a:t>
            </a:r>
            <a:r>
              <a:rPr lang="en-US" sz="3600" dirty="0"/>
              <a:t> </a:t>
            </a:r>
            <a:r>
              <a:rPr lang="en-US" sz="3600" dirty="0" err="1"/>
              <a:t>smärta</a:t>
            </a:r>
            <a:r>
              <a:rPr lang="en-US" sz="3600" dirty="0"/>
              <a:t> in/ </a:t>
            </a:r>
            <a:r>
              <a:rPr lang="en-US" sz="3600" dirty="0" err="1"/>
              <a:t>utflöde</a:t>
            </a:r>
            <a:endParaRPr lang="en-US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830747-5A07-28C7-32FA-1EC23404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137" y="1951750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Fyll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vätska</a:t>
            </a:r>
            <a:endParaRPr lang="en-US" sz="2400" dirty="0"/>
          </a:p>
          <a:p>
            <a:r>
              <a:rPr lang="en-US" sz="2400" dirty="0"/>
              <a:t>Tidal</a:t>
            </a:r>
          </a:p>
          <a:p>
            <a:r>
              <a:rPr lang="en-US" sz="2400" dirty="0"/>
              <a:t>Jet effect </a:t>
            </a:r>
            <a:r>
              <a:rPr lang="en-US" sz="2400" dirty="0" err="1"/>
              <a:t>träffar</a:t>
            </a:r>
            <a:r>
              <a:rPr lang="en-US" sz="2400" dirty="0"/>
              <a:t> tarm/ viscera</a:t>
            </a:r>
          </a:p>
          <a:p>
            <a:r>
              <a:rPr lang="en-US" sz="2400" dirty="0"/>
              <a:t>Lång </a:t>
            </a:r>
            <a:r>
              <a:rPr lang="en-US" sz="2400" dirty="0" err="1"/>
              <a:t>kateter</a:t>
            </a:r>
            <a:endParaRPr lang="en-US" sz="2400" dirty="0"/>
          </a:p>
          <a:p>
            <a:r>
              <a:rPr lang="en-US" sz="2400" dirty="0" err="1"/>
              <a:t>Ändra</a:t>
            </a:r>
            <a:r>
              <a:rPr lang="en-US" sz="2400" dirty="0"/>
              <a:t> </a:t>
            </a:r>
            <a:r>
              <a:rPr lang="en-US" sz="2400" dirty="0" err="1"/>
              <a:t>höjd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påse</a:t>
            </a:r>
            <a:endParaRPr lang="en-US" sz="2400" dirty="0"/>
          </a:p>
          <a:p>
            <a:r>
              <a:rPr lang="en-US" sz="2400" dirty="0" err="1"/>
              <a:t>Förstoppning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öka</a:t>
            </a:r>
            <a:r>
              <a:rPr lang="en-US" sz="2400" dirty="0"/>
              <a:t> </a:t>
            </a:r>
            <a:r>
              <a:rPr lang="en-US" sz="2400" dirty="0" err="1"/>
              <a:t>utflödessmärta</a:t>
            </a:r>
            <a:endParaRPr lang="en-US" sz="2400" dirty="0"/>
          </a:p>
          <a:p>
            <a:r>
              <a:rPr lang="en-US" sz="2400" dirty="0"/>
              <a:t>Sura </a:t>
            </a:r>
            <a:r>
              <a:rPr lang="en-US" sz="2400" dirty="0" err="1"/>
              <a:t>vätskor</a:t>
            </a:r>
            <a:endParaRPr lang="en-US" sz="2400" dirty="0"/>
          </a:p>
          <a:p>
            <a:r>
              <a:rPr lang="en-US" sz="2400" dirty="0" err="1"/>
              <a:t>Dagfyllnad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1105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Smärta vid PD –</a:t>
            </a:r>
            <a:r>
              <a:rPr lang="sv-SE" dirty="0" err="1"/>
              <a:t>kateterop</a:t>
            </a:r>
            <a:r>
              <a:rPr lang="sv-SE" dirty="0"/>
              <a:t> Pat 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39-årig man med </a:t>
            </a:r>
            <a:r>
              <a:rPr lang="sv-SE" dirty="0" err="1"/>
              <a:t>IgA-nefropati</a:t>
            </a:r>
            <a:r>
              <a:rPr lang="sv-SE" dirty="0"/>
              <a:t>, CKD 5 och hypertoni. Kommer för planerad inläggning av PD-kateter. </a:t>
            </a:r>
          </a:p>
          <a:p>
            <a:r>
              <a:rPr lang="sv-SE" dirty="0"/>
              <a:t>20241210 </a:t>
            </a:r>
            <a:r>
              <a:rPr lang="sv-SE" dirty="0" err="1"/>
              <a:t>Op</a:t>
            </a:r>
            <a:r>
              <a:rPr lang="sv-SE" dirty="0"/>
              <a:t> PD-kateter, </a:t>
            </a:r>
            <a:r>
              <a:rPr lang="sv-SE" dirty="0" err="1"/>
              <a:t>postop</a:t>
            </a:r>
            <a:r>
              <a:rPr lang="sv-SE" dirty="0"/>
              <a:t> mycket mer smärta än vad som kan förväntas. Utspänd buk, generellt ömmande men ingen peritonit. </a:t>
            </a:r>
          </a:p>
          <a:p>
            <a:r>
              <a:rPr lang="sv-SE" dirty="0"/>
              <a:t>241211 DT buk visar </a:t>
            </a:r>
            <a:r>
              <a:rPr lang="sv-SE" dirty="0" err="1"/>
              <a:t>postop</a:t>
            </a:r>
            <a:r>
              <a:rPr lang="sv-SE" dirty="0"/>
              <a:t> komplikation paralytisk </a:t>
            </a:r>
            <a:r>
              <a:rPr lang="sv-SE" dirty="0" err="1"/>
              <a:t>ileus</a:t>
            </a:r>
            <a:r>
              <a:rPr lang="sv-SE" dirty="0"/>
              <a:t> med ventrikelretention. </a:t>
            </a:r>
          </a:p>
          <a:p>
            <a:r>
              <a:rPr lang="sv-SE" dirty="0"/>
              <a:t>Kommer igång 3 dagar </a:t>
            </a:r>
            <a:r>
              <a:rPr lang="sv-SE" dirty="0" err="1"/>
              <a:t>postop</a:t>
            </a:r>
            <a:r>
              <a:rPr lang="sv-SE" dirty="0"/>
              <a:t> och är i stort sett helt smärtfri därefter.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9312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7992" y="189760"/>
            <a:ext cx="10515600" cy="1325563"/>
          </a:xfrm>
        </p:spPr>
        <p:txBody>
          <a:bodyPr/>
          <a:lstStyle/>
          <a:p>
            <a:r>
              <a:rPr lang="sv-SE" dirty="0"/>
              <a:t>Pat 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66343" y="1690688"/>
            <a:ext cx="3433175" cy="4351338"/>
          </a:xfrm>
        </p:spPr>
        <p:txBody>
          <a:bodyPr>
            <a:normAutofit fontScale="92500" lnSpcReduction="20000"/>
          </a:bodyPr>
          <a:lstStyle/>
          <a:p>
            <a:r>
              <a:rPr lang="sv-SE" sz="2000" dirty="0"/>
              <a:t>PD-katetern har spetsen i lilla bäckenet med adekvat läge. Det finns en till subkutan gas och liten mängd fri gas i buken, tämligen adekvata mängder.</a:t>
            </a:r>
            <a:br>
              <a:rPr lang="sv-SE" sz="2000" dirty="0"/>
            </a:br>
            <a:r>
              <a:rPr lang="sv-SE" sz="2000" dirty="0"/>
              <a:t>Även en hel del subkutant emfysem längs med buken möjligen något mer än ordinärt.  </a:t>
            </a:r>
            <a:br>
              <a:rPr lang="sv-SE" sz="2000" dirty="0"/>
            </a:br>
            <a:r>
              <a:rPr lang="sv-SE" sz="2000" dirty="0"/>
              <a:t>Liten mängd fri gas i urinblåsan, förmodas efter KAD, annars får detta betraktas som olaga gas.</a:t>
            </a:r>
            <a:br>
              <a:rPr lang="sv-SE" sz="2000" dirty="0"/>
            </a:br>
            <a:r>
              <a:rPr lang="sv-SE" sz="2000" dirty="0"/>
              <a:t>Ingen </a:t>
            </a:r>
            <a:r>
              <a:rPr lang="sv-SE" sz="2000" dirty="0" err="1"/>
              <a:t>ileus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Paralytisk </a:t>
            </a:r>
            <a:r>
              <a:rPr lang="sv-SE" dirty="0" err="1"/>
              <a:t>ileus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887" y="1027906"/>
            <a:ext cx="5287113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32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A3188F-2A44-BFA2-094D-21FCBFA81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Helen född 1967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F1DF04-5D5F-AF9D-BD92-E887A9347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Några veckor efter PD-start, nyss börjat med </a:t>
            </a:r>
            <a:r>
              <a:rPr lang="sv-SE" dirty="0" err="1"/>
              <a:t>Extraneal</a:t>
            </a:r>
            <a:endParaRPr lang="sv-SE" dirty="0"/>
          </a:p>
          <a:p>
            <a:r>
              <a:rPr lang="sv-SE" dirty="0"/>
              <a:t>Grumliga påsar, </a:t>
            </a:r>
            <a:r>
              <a:rPr lang="sv-SE" dirty="0" err="1"/>
              <a:t>bukvärk</a:t>
            </a:r>
            <a:endParaRPr lang="sv-SE" dirty="0"/>
          </a:p>
          <a:p>
            <a:r>
              <a:rPr lang="sv-SE" dirty="0"/>
              <a:t>Eosinofil peritonit. Negativa odlingar.</a:t>
            </a:r>
          </a:p>
          <a:p>
            <a:r>
              <a:rPr lang="sv-SE" dirty="0" err="1"/>
              <a:t>Extraneal</a:t>
            </a:r>
            <a:r>
              <a:rPr lang="sv-SE" dirty="0"/>
              <a:t> utsattes, kortisonkur (tabletter).</a:t>
            </a:r>
          </a:p>
          <a:p>
            <a:r>
              <a:rPr lang="sv-SE" dirty="0"/>
              <a:t>Peritonit läkte. Fortsatt PD funkar bra</a:t>
            </a:r>
          </a:p>
        </p:txBody>
      </p:sp>
    </p:spTree>
    <p:extLst>
      <p:ext uri="{BB962C8B-B14F-4D97-AF65-F5344CB8AC3E}">
        <p14:creationId xmlns:p14="http://schemas.microsoft.com/office/powerpoint/2010/main" val="3422524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46E5D9-0AF0-F656-CF82-32D0BDA93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</p:spPr>
        <p:txBody>
          <a:bodyPr>
            <a:normAutofit fontScale="90000"/>
          </a:bodyPr>
          <a:lstStyle/>
          <a:p>
            <a:r>
              <a:rPr lang="sv-SE" dirty="0"/>
              <a:t>Recidiv peritonit hos man född -91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A6F748-78AE-B8D2-009D-736C4A03C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276"/>
            <a:ext cx="10515600" cy="5119687"/>
          </a:xfrm>
        </p:spPr>
        <p:txBody>
          <a:bodyPr>
            <a:normAutofit lnSpcReduction="10000"/>
          </a:bodyPr>
          <a:lstStyle/>
          <a:p>
            <a:r>
              <a:rPr lang="sv-SE" dirty="0"/>
              <a:t>Överviktig idrottsman (120-140 kg)</a:t>
            </a:r>
          </a:p>
          <a:p>
            <a:r>
              <a:rPr lang="sv-SE" dirty="0"/>
              <a:t>Njurbiopsi 2014 Skleroserande </a:t>
            </a:r>
            <a:r>
              <a:rPr lang="sv-SE" dirty="0" err="1"/>
              <a:t>glomerulopati</a:t>
            </a:r>
            <a:r>
              <a:rPr lang="sv-SE" dirty="0"/>
              <a:t> UNS.</a:t>
            </a:r>
          </a:p>
          <a:p>
            <a:r>
              <a:rPr lang="sv-SE" dirty="0"/>
              <a:t>Start PD nov-24.</a:t>
            </a:r>
          </a:p>
          <a:p>
            <a:r>
              <a:rPr lang="sv-SE" dirty="0"/>
              <a:t>Juli-25 magont och grumliga påsar. Växt grampositiv stav UNS</a:t>
            </a:r>
          </a:p>
          <a:p>
            <a:r>
              <a:rPr lang="sv-SE" dirty="0"/>
              <a:t>Behandlad med </a:t>
            </a:r>
            <a:r>
              <a:rPr lang="sv-SE" dirty="0" err="1"/>
              <a:t>Ceftazidim</a:t>
            </a:r>
            <a:r>
              <a:rPr lang="sv-SE" dirty="0"/>
              <a:t> + </a:t>
            </a:r>
            <a:r>
              <a:rPr lang="sv-SE" dirty="0" err="1"/>
              <a:t>Vanco</a:t>
            </a:r>
            <a:r>
              <a:rPr lang="sv-SE" dirty="0"/>
              <a:t> </a:t>
            </a:r>
            <a:r>
              <a:rPr lang="sv-SE" dirty="0" err="1"/>
              <a:t>ip</a:t>
            </a:r>
            <a:r>
              <a:rPr lang="sv-SE" dirty="0"/>
              <a:t> – läker ut</a:t>
            </a:r>
          </a:p>
          <a:p>
            <a:r>
              <a:rPr lang="sv-SE" dirty="0"/>
              <a:t>Augusti-25 ny peritonit men odlingsnegativ</a:t>
            </a:r>
          </a:p>
          <a:p>
            <a:r>
              <a:rPr lang="sv-SE" dirty="0" err="1"/>
              <a:t>Ceftazidim+Vanco</a:t>
            </a:r>
            <a:r>
              <a:rPr lang="sv-SE" dirty="0"/>
              <a:t> tre veckor – läker ut</a:t>
            </a:r>
          </a:p>
          <a:p>
            <a:r>
              <a:rPr lang="sv-SE" dirty="0"/>
              <a:t>Oktober-25 ny peritonit odlingsnegativ, </a:t>
            </a:r>
            <a:r>
              <a:rPr lang="sv-SE" dirty="0" err="1"/>
              <a:t>Vanco</a:t>
            </a:r>
            <a:r>
              <a:rPr lang="sv-SE" dirty="0"/>
              <a:t>+ </a:t>
            </a:r>
            <a:r>
              <a:rPr lang="sv-SE" dirty="0" err="1"/>
              <a:t>Cefta</a:t>
            </a:r>
            <a:r>
              <a:rPr lang="sv-SE" dirty="0"/>
              <a:t> i tre veckor.</a:t>
            </a:r>
          </a:p>
          <a:p>
            <a:r>
              <a:rPr lang="sv-SE" dirty="0"/>
              <a:t>Några dagar efter avslutad antibiotika åter grumliga påsar</a:t>
            </a:r>
          </a:p>
          <a:p>
            <a:pPr marL="0" indent="0">
              <a:buNone/>
            </a:pPr>
            <a:r>
              <a:rPr lang="sv-SE" b="1" dirty="0"/>
              <a:t>   </a:t>
            </a:r>
            <a:r>
              <a:rPr lang="sv-SE" sz="4000" b="1" dirty="0"/>
              <a:t>VAD GÖRA NU?</a:t>
            </a:r>
          </a:p>
        </p:txBody>
      </p:sp>
    </p:spTree>
    <p:extLst>
      <p:ext uri="{BB962C8B-B14F-4D97-AF65-F5344CB8AC3E}">
        <p14:creationId xmlns:p14="http://schemas.microsoft.com/office/powerpoint/2010/main" val="184940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79CE4C-14BE-DB89-6292-E8F57E7C3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av </a:t>
            </a:r>
            <a:r>
              <a:rPr lang="en-US" dirty="0" err="1"/>
              <a:t>peritonit</a:t>
            </a:r>
            <a:r>
              <a:rPr lang="en-US" dirty="0"/>
              <a:t>, ISPD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27DDB00-45C5-342A-A0AF-3EBFFE845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493" y="2367528"/>
            <a:ext cx="9955014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70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DC329B-72B6-E07B-4F8C-704E3C858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ISPD, </a:t>
            </a:r>
            <a:r>
              <a:rPr lang="en-US" dirty="0" err="1"/>
              <a:t>Odlingsnegativ</a:t>
            </a:r>
            <a:r>
              <a:rPr lang="en-US" dirty="0"/>
              <a:t> </a:t>
            </a:r>
            <a:r>
              <a:rPr lang="en-US" dirty="0" err="1"/>
              <a:t>peritonit</a:t>
            </a:r>
            <a:endParaRPr lang="en-US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6889104-4E19-CF7D-14BE-D0F6AC81C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2619" y="1825625"/>
            <a:ext cx="60267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5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1BE9D4-3984-063C-6D36-27CF21C8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Flödesobstruktion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91636B-D6B2-2377-0C48-B1577C2B2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Y</a:t>
            </a:r>
            <a:r>
              <a:rPr lang="sv-SE" sz="2400" dirty="0"/>
              <a:t>ttre obstruktion (vanligen </a:t>
            </a:r>
            <a:r>
              <a:rPr lang="sv-SE" sz="2400" dirty="0" err="1"/>
              <a:t>pga</a:t>
            </a:r>
            <a:r>
              <a:rPr lang="sv-SE" sz="2400" dirty="0"/>
              <a:t> förstoppning/vidgad tarm)</a:t>
            </a:r>
          </a:p>
          <a:p>
            <a:r>
              <a:rPr lang="sv-SE" sz="2400" dirty="0"/>
              <a:t>Inre obstruktion (ofta fibrinpropp)</a:t>
            </a:r>
          </a:p>
          <a:p>
            <a:r>
              <a:rPr lang="sv-SE" sz="2400" dirty="0"/>
              <a:t>Knickad kateter</a:t>
            </a:r>
          </a:p>
          <a:p>
            <a:r>
              <a:rPr lang="sv-SE" sz="2400" dirty="0"/>
              <a:t>Kateterände på fel plats (</a:t>
            </a:r>
            <a:r>
              <a:rPr lang="sv-SE" sz="2400" dirty="0" err="1"/>
              <a:t>migrering</a:t>
            </a:r>
            <a:r>
              <a:rPr lang="sv-SE" sz="2400" dirty="0"/>
              <a:t>)</a:t>
            </a:r>
          </a:p>
          <a:p>
            <a:r>
              <a:rPr lang="sv-SE" sz="2400" dirty="0"/>
              <a:t>Kateter omlindad av </a:t>
            </a:r>
            <a:r>
              <a:rPr lang="sv-SE" sz="2400" dirty="0" err="1"/>
              <a:t>oment</a:t>
            </a:r>
            <a:endParaRPr lang="sv-SE" sz="2400" dirty="0"/>
          </a:p>
          <a:p>
            <a:pPr marL="0" indent="0">
              <a:buNone/>
            </a:pPr>
            <a:r>
              <a:rPr lang="sv-SE" sz="2400" dirty="0"/>
              <a:t>Publikens erfarenheter?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AD2A11B6-56D9-A559-2508-7865E4C0B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501" y="2466254"/>
            <a:ext cx="5515100" cy="366635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F52B66A-B186-080F-F326-7F28FA23AF16}"/>
              </a:ext>
            </a:extLst>
          </p:cNvPr>
          <p:cNvSpPr txBox="1"/>
          <p:nvPr/>
        </p:nvSpPr>
        <p:spPr>
          <a:xfrm>
            <a:off x="658332" y="6132613"/>
            <a:ext cx="10875335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Sabiu G, Heidempergher M, De Salvo C, Orani MA,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Tricella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C, Gallieni M. </a:t>
            </a:r>
          </a:p>
          <a:p>
            <a:pPr marL="457200" indent="-457200">
              <a:spcAft>
                <a:spcPts val="800"/>
              </a:spcAft>
              <a:buNone/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Influence of peritoneal dialysis catheter type on dislocations and laxative use: a retrospective observational study. </a:t>
            </a:r>
            <a:r>
              <a:rPr lang="en-US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Journal of nephrology. 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2022;35(5):1497-1503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sv-SE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98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C279EB-8D05-4944-042E-9C4314C2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Grumligt</a:t>
            </a:r>
            <a:r>
              <a:rPr lang="en-US" dirty="0"/>
              <a:t> </a:t>
            </a:r>
            <a:r>
              <a:rPr lang="en-US" dirty="0" err="1"/>
              <a:t>dialysat</a:t>
            </a:r>
            <a:r>
              <a:rPr lang="en-US" dirty="0"/>
              <a:t>, ISPD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AC63A49-64DA-91D2-E570-FF2135DC2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146" y="1857156"/>
            <a:ext cx="4363969" cy="435133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819551B-FAA8-A36A-C24D-7849BFB90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603" y="1206063"/>
            <a:ext cx="2755706" cy="178836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89FAD15-A972-E4D9-2D15-30C46946A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850" y="3093472"/>
            <a:ext cx="2643557" cy="181952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10600F9-9361-B852-0CEC-70A7C102C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5915" y="5012046"/>
            <a:ext cx="3108718" cy="17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75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485053" y="503947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sv-SE" sz="11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708" y="168103"/>
            <a:ext cx="7820053" cy="5248499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834640" y="5532119"/>
            <a:ext cx="6654191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sv-SE" sz="1400" dirty="0" err="1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</a:t>
            </a:r>
            <a:r>
              <a:rPr lang="sv-SE" sz="1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7. Orsaker till övergång från PD till HD i Sverige 2024</a:t>
            </a:r>
          </a:p>
        </p:txBody>
      </p:sp>
    </p:spTree>
    <p:extLst>
      <p:ext uri="{BB962C8B-B14F-4D97-AF65-F5344CB8AC3E}">
        <p14:creationId xmlns:p14="http://schemas.microsoft.com/office/powerpoint/2010/main" val="3028664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3FF0A15-B038-5A92-07BF-DF971C54E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952500"/>
            <a:ext cx="104870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94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B55869-FAA7-A034-EB0C-40C21984A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Peritoniter</a:t>
            </a:r>
          </a:p>
          <a:p>
            <a:r>
              <a:rPr lang="sv-SE" dirty="0"/>
              <a:t>Peritoniter - odlingsnegativa</a:t>
            </a:r>
          </a:p>
          <a:p>
            <a:r>
              <a:rPr lang="sv-SE" dirty="0"/>
              <a:t>Svampperitonit (PD är kört! Eller finns det godartade fall där ute?)</a:t>
            </a:r>
          </a:p>
          <a:p>
            <a:r>
              <a:rPr lang="sv-SE" dirty="0" err="1"/>
              <a:t>Enkapsulerande</a:t>
            </a:r>
            <a:r>
              <a:rPr lang="sv-SE" dirty="0"/>
              <a:t> </a:t>
            </a:r>
            <a:r>
              <a:rPr lang="sv-SE" dirty="0" err="1"/>
              <a:t>peritoneal</a:t>
            </a:r>
            <a:r>
              <a:rPr lang="sv-SE" dirty="0"/>
              <a:t> skleros (dra fall från Falun)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1100F64-6FDF-4867-19DB-00B73E7A9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486" y="681037"/>
            <a:ext cx="6398088" cy="280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15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996DAF-3A5D-E456-63B6-7EEA5553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Icodextrin</a:t>
            </a:r>
            <a:endParaRPr lang="en-US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27A8DD4-5B46-2A9A-10FD-FE522CF74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806" y="1968500"/>
            <a:ext cx="90711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01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C355EE-5BD7-67E3-CC86-C04C97D2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Kt/V (</a:t>
            </a:r>
            <a:r>
              <a:rPr lang="en-US" dirty="0" err="1"/>
              <a:t>saknas</a:t>
            </a:r>
            <a:r>
              <a:rPr lang="en-US" dirty="0"/>
              <a:t> hos 48%)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0F776C4-37D5-AA3F-0B74-BAD93ADD4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712" y="1825625"/>
            <a:ext cx="89565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9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534D41-5E32-E618-3645-7A52DD55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Andel APD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DBAE1E7-E7F3-F37A-9CEB-FC4DD150F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826" y="1816100"/>
            <a:ext cx="83924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4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13116B-0456-139D-8057-4BA96B25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Strategier vid utflödesobstruktion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9EF509-4C29-EF59-16AD-C9203BABA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Laxering</a:t>
            </a:r>
          </a:p>
          <a:p>
            <a:r>
              <a:rPr lang="sv-SE" dirty="0" err="1"/>
              <a:t>Actilyse</a:t>
            </a:r>
            <a:r>
              <a:rPr lang="sv-SE" dirty="0"/>
              <a:t> eventuellt</a:t>
            </a:r>
          </a:p>
          <a:p>
            <a:r>
              <a:rPr lang="sv-SE" dirty="0"/>
              <a:t>Interventionell radiologi</a:t>
            </a:r>
          </a:p>
          <a:p>
            <a:r>
              <a:rPr lang="sv-SE" dirty="0" err="1"/>
              <a:t>Laparoskopisk</a:t>
            </a:r>
            <a:r>
              <a:rPr lang="sv-SE" dirty="0"/>
              <a:t> revision</a:t>
            </a:r>
          </a:p>
          <a:p>
            <a:r>
              <a:rPr lang="sv-SE" dirty="0"/>
              <a:t>Öppen reoperation?</a:t>
            </a:r>
          </a:p>
        </p:txBody>
      </p:sp>
    </p:spTree>
    <p:extLst>
      <p:ext uri="{BB962C8B-B14F-4D97-AF65-F5344CB8AC3E}">
        <p14:creationId xmlns:p14="http://schemas.microsoft.com/office/powerpoint/2010/main" val="65590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3266241-7220-47D1-8AFB-F1BACA335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900112"/>
            <a:ext cx="102489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2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0C2D3B-A40D-6B7B-9352-929E68D3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Flödesproblem</a:t>
            </a:r>
            <a:r>
              <a:rPr lang="en-US" dirty="0"/>
              <a:t> tungsten vs </a:t>
            </a:r>
            <a:r>
              <a:rPr lang="en-US" dirty="0" err="1"/>
              <a:t>vanlig</a:t>
            </a:r>
            <a:endParaRPr lang="en-US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513A653-DAE6-2C51-9D0F-76BE6590E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028" y="1401083"/>
            <a:ext cx="6873816" cy="4829736"/>
          </a:xfrm>
          <a:prstGeom prst="rect">
            <a:avLst/>
          </a:prstGeom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A6ADCFD-7986-0099-7AC1-B0530F2AB8D2}"/>
              </a:ext>
            </a:extLst>
          </p:cNvPr>
          <p:cNvSpPr txBox="1">
            <a:spLocks/>
          </p:cNvSpPr>
          <p:nvPr/>
        </p:nvSpPr>
        <p:spPr>
          <a:xfrm>
            <a:off x="730876" y="6230819"/>
            <a:ext cx="10515600" cy="478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/>
              <a:t>Esagian SM, Spinos D, Vasilopoulou A, et al. Influence of peritoneal dialysis catheter type on complications and long-term outcomes: an updated systematic review and meta-analysis. </a:t>
            </a:r>
            <a:r>
              <a:rPr lang="en-US" sz="1000" i="1"/>
              <a:t>Journal of nephrology. </a:t>
            </a:r>
            <a:r>
              <a:rPr lang="en-US" sz="1000"/>
              <a:t>2021;34(6):1973-1987.</a:t>
            </a:r>
            <a:endParaRPr lang="sv-SE" sz="100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120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24A118-2830-8648-0141-44346AD5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Tungsten </a:t>
            </a:r>
            <a:r>
              <a:rPr lang="en-US" sz="3600" dirty="0" err="1"/>
              <a:t>jmf</a:t>
            </a:r>
            <a:r>
              <a:rPr lang="en-US" sz="3600" dirty="0"/>
              <a:t> </a:t>
            </a:r>
            <a:r>
              <a:rPr lang="en-US" sz="3600" dirty="0" err="1"/>
              <a:t>vanlig</a:t>
            </a:r>
            <a:r>
              <a:rPr lang="en-US" sz="3600" dirty="0"/>
              <a:t>, </a:t>
            </a:r>
            <a:r>
              <a:rPr lang="en-US" sz="3600" dirty="0" err="1"/>
              <a:t>användning</a:t>
            </a:r>
            <a:r>
              <a:rPr lang="en-US" sz="3600" dirty="0"/>
              <a:t> </a:t>
            </a:r>
            <a:r>
              <a:rPr lang="en-US" sz="3600" dirty="0" err="1"/>
              <a:t>laxantia</a:t>
            </a:r>
            <a:r>
              <a:rPr lang="en-US" sz="3600" dirty="0"/>
              <a:t> mm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6D0DBE6-431A-C254-B19C-42DA14CF4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972" y="1825625"/>
            <a:ext cx="7699542" cy="435133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4D83B22-594F-D38E-D05D-308D824B7018}"/>
              </a:ext>
            </a:extLst>
          </p:cNvPr>
          <p:cNvSpPr txBox="1"/>
          <p:nvPr/>
        </p:nvSpPr>
        <p:spPr>
          <a:xfrm>
            <a:off x="478465" y="6311900"/>
            <a:ext cx="10875335" cy="533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Sabiu G, Heidempergher M, De Salvo C, Orani MA,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Tricella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C, Gallieni M. </a:t>
            </a:r>
          </a:p>
          <a:p>
            <a:pPr marL="457200" indent="-457200">
              <a:spcAft>
                <a:spcPts val="800"/>
              </a:spcAft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Influence of peritoneal dialysis catheter type on dislocations and laxative use: a retrospective observational study.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Journal of nephrology.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2022;35(5):1497-1503.</a:t>
            </a:r>
            <a:endParaRPr lang="sv-SE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4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177EB3-BCFD-7BE4-93DB-B5ADA538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1EEF05-157A-FF61-E8FE-6A6AFAD7A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12583B6-24CE-4822-2D17-5F8C8518B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63" y="1714260"/>
            <a:ext cx="7516274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5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793089-AE90-116C-6D43-FC3787EDB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619"/>
          </a:xfrm>
        </p:spPr>
        <p:txBody>
          <a:bodyPr/>
          <a:lstStyle/>
          <a:p>
            <a:r>
              <a:rPr lang="sv-SE" dirty="0"/>
              <a:t>Lisa-45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7FE98E-3884-A66C-3895-2DF98C992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233"/>
            <a:ext cx="10515600" cy="4794730"/>
          </a:xfrm>
        </p:spPr>
        <p:txBody>
          <a:bodyPr>
            <a:normAutofit/>
          </a:bodyPr>
          <a:lstStyle/>
          <a:p>
            <a:r>
              <a:rPr lang="sv-SE" sz="2400" dirty="0"/>
              <a:t>PD </a:t>
            </a:r>
            <a:r>
              <a:rPr lang="sv-SE" sz="2400" dirty="0" err="1"/>
              <a:t>pga</a:t>
            </a:r>
            <a:r>
              <a:rPr lang="sv-SE" sz="2400" dirty="0"/>
              <a:t> hjärtsvikt, senare även för njursvikt</a:t>
            </a:r>
          </a:p>
          <a:p>
            <a:r>
              <a:rPr lang="sv-SE" sz="2400" dirty="0" err="1"/>
              <a:t>Op</a:t>
            </a:r>
            <a:r>
              <a:rPr lang="sv-SE" sz="2400" dirty="0"/>
              <a:t> kateter maj 2019. PD-träning en månad därefter. </a:t>
            </a:r>
          </a:p>
          <a:p>
            <a:r>
              <a:rPr lang="sv-SE" sz="2400" dirty="0"/>
              <a:t>Avbryts p g a läckage kring PD-katetern. Uppehåll 3 v.</a:t>
            </a:r>
          </a:p>
          <a:p>
            <a:r>
              <a:rPr lang="sv-SE" sz="2400" dirty="0"/>
              <a:t>Läckage fortsätter. PD-kateter bort augusti.</a:t>
            </a:r>
          </a:p>
          <a:p>
            <a:r>
              <a:rPr lang="sv-SE" sz="2400" dirty="0" err="1"/>
              <a:t>Op</a:t>
            </a:r>
            <a:r>
              <a:rPr lang="sv-SE" sz="2400" dirty="0"/>
              <a:t> ny PD-kateter i slutet av september. </a:t>
            </a:r>
          </a:p>
          <a:p>
            <a:r>
              <a:rPr lang="sv-SE" sz="2400" dirty="0"/>
              <a:t>Ny PD-start i slutet av oktober: ingen vätska i retur. </a:t>
            </a:r>
          </a:p>
          <a:p>
            <a:r>
              <a:rPr lang="sv-SE" sz="2400" dirty="0" err="1"/>
              <a:t>Snokografi</a:t>
            </a:r>
            <a:r>
              <a:rPr lang="sv-SE" sz="2400" dirty="0"/>
              <a:t> visar gott kateterläge nedåt i lilla bäckenet</a:t>
            </a:r>
          </a:p>
          <a:p>
            <a:r>
              <a:rPr lang="sv-SE" sz="2400" dirty="0"/>
              <a:t>Försök till manipulation av kateterläge via </a:t>
            </a:r>
            <a:r>
              <a:rPr lang="sv-SE" sz="2400" dirty="0" err="1"/>
              <a:t>rtg</a:t>
            </a:r>
            <a:r>
              <a:rPr lang="sv-SE" sz="2400" dirty="0"/>
              <a:t>-interventionist, lyckades ej. </a:t>
            </a:r>
          </a:p>
          <a:p>
            <a:r>
              <a:rPr lang="sv-SE" sz="2400" dirty="0" err="1"/>
              <a:t>Laparoskopisk</a:t>
            </a:r>
            <a:r>
              <a:rPr lang="sv-SE" sz="2400" dirty="0"/>
              <a:t> revision av PD-katetern december-19. Insnärjd i </a:t>
            </a:r>
            <a:r>
              <a:rPr lang="sv-SE" sz="2400" dirty="0" err="1"/>
              <a:t>oment</a:t>
            </a:r>
            <a:r>
              <a:rPr lang="sv-SE" sz="2400" dirty="0"/>
              <a:t>. Sen dess välfungerande PD-kat.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124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25b74f2-8450-4655-a51c-c9aa321fcca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F42A6C0ABBEF44BEAE3E69D950BB78" ma:contentTypeVersion="9" ma:contentTypeDescription="Skapa ett nytt dokument." ma:contentTypeScope="" ma:versionID="8262171f23c2e9a293c4eeda5bb352a3">
  <xsd:schema xmlns:xsd="http://www.w3.org/2001/XMLSchema" xmlns:xs="http://www.w3.org/2001/XMLSchema" xmlns:p="http://schemas.microsoft.com/office/2006/metadata/properties" xmlns:ns3="e25b74f2-8450-4655-a51c-c9aa321fccaa" targetNamespace="http://schemas.microsoft.com/office/2006/metadata/properties" ma:root="true" ma:fieldsID="2e03ca26cf19a16ad6b52ec6ba0d456f" ns3:_="">
    <xsd:import namespace="e25b74f2-8450-4655-a51c-c9aa321fccaa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b74f2-8450-4655-a51c-c9aa321fcca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2205A7-1401-4562-ACC9-54B238ECA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D25F19-1E9B-4DD1-83CE-645D8B6B749A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25b74f2-8450-4655-a51c-c9aa321fcca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C8E2C9-391A-4105-8D9E-8E557DD726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5b74f2-8450-4655-a51c-c9aa321fc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ae89fa3-adb9-4f99-b8d8-44377d44ea8a}" enabled="0" method="" siteId="{4ae89fa3-adb9-4f99-b8d8-44377d44ea8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1290</Words>
  <Application>Microsoft Office PowerPoint</Application>
  <PresentationFormat>Bredbild</PresentationFormat>
  <Paragraphs>148</Paragraphs>
  <Slides>36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Candara</vt:lpstr>
      <vt:lpstr>Office-tema</vt:lpstr>
      <vt:lpstr>Troubleshooting PD</vt:lpstr>
      <vt:lpstr>Rikard född 1938</vt:lpstr>
      <vt:lpstr>Flödesobstruktion</vt:lpstr>
      <vt:lpstr>Strategier vid utflödesobstruktion</vt:lpstr>
      <vt:lpstr>PowerPoint-presentation</vt:lpstr>
      <vt:lpstr>Flödesproblem tungsten vs vanlig</vt:lpstr>
      <vt:lpstr>Tungsten jmf vanlig, användning laxantia mm</vt:lpstr>
      <vt:lpstr>PowerPoint-presentation</vt:lpstr>
      <vt:lpstr>Lisa-45</vt:lpstr>
      <vt:lpstr>Viola-51</vt:lpstr>
      <vt:lpstr>Jan-75  </vt:lpstr>
      <vt:lpstr>Pat H</vt:lpstr>
      <vt:lpstr>Pat H</vt:lpstr>
      <vt:lpstr>Pat H.</vt:lpstr>
      <vt:lpstr>Pat H.</vt:lpstr>
      <vt:lpstr>Bråck…</vt:lpstr>
      <vt:lpstr>ISPD guidelines</vt:lpstr>
      <vt:lpstr>PowerPoint-presentation</vt:lpstr>
      <vt:lpstr>Tid från PD-kat op till PD-start</vt:lpstr>
      <vt:lpstr>Strategier vid läckage </vt:lpstr>
      <vt:lpstr>PowerPoint-presentation</vt:lpstr>
      <vt:lpstr>Smärta</vt:lpstr>
      <vt:lpstr>Åtgärder smärta in/ utflöde</vt:lpstr>
      <vt:lpstr>Smärta vid PD –kateterop Pat M</vt:lpstr>
      <vt:lpstr>Pat M</vt:lpstr>
      <vt:lpstr>Helen född 1967</vt:lpstr>
      <vt:lpstr>Recidiv peritonit hos man född -91</vt:lpstr>
      <vt:lpstr>Outcome av peritonit, ISPD</vt:lpstr>
      <vt:lpstr>ISPD, Odlingsnegativ peritonit</vt:lpstr>
      <vt:lpstr>Grumligt dialysat, ISPD</vt:lpstr>
      <vt:lpstr>PowerPoint-presentation</vt:lpstr>
      <vt:lpstr>PowerPoint-presentation</vt:lpstr>
      <vt:lpstr>PowerPoint-presentation</vt:lpstr>
      <vt:lpstr>Icodextrin</vt:lpstr>
      <vt:lpstr>Kt/V (saknas hos 48%) </vt:lpstr>
      <vt:lpstr>Andel APD</vt:lpstr>
    </vt:vector>
  </TitlesOfParts>
  <Company>Region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Tejde Mattias /Medicin Falun /Falun</dc:creator>
  <cp:lastModifiedBy>Tejde Mattias /Medicin Falun /Falun</cp:lastModifiedBy>
  <cp:revision>17</cp:revision>
  <dcterms:created xsi:type="dcterms:W3CDTF">2025-08-25T08:30:48Z</dcterms:created>
  <dcterms:modified xsi:type="dcterms:W3CDTF">2026-04-13T16:10:08Z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0x010100DCF42A6C0ABBEF44BEAE3E69D950BB78</vt:lpwstr>
  </property>
</Properties>
</file>