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4"/>
    <p:sldMasterId id="2147483651" r:id="rId5"/>
    <p:sldMasterId id="2147483771" r:id="rId6"/>
    <p:sldMasterId id="2147483773" r:id="rId7"/>
  </p:sldMasterIdLst>
  <p:notesMasterIdLst>
    <p:notesMasterId r:id="rId21"/>
  </p:notesMasterIdLst>
  <p:sldIdLst>
    <p:sldId id="256" r:id="rId8"/>
    <p:sldId id="258" r:id="rId9"/>
    <p:sldId id="259" r:id="rId10"/>
    <p:sldId id="260" r:id="rId11"/>
    <p:sldId id="261" r:id="rId12"/>
    <p:sldId id="270" r:id="rId13"/>
    <p:sldId id="271" r:id="rId14"/>
    <p:sldId id="264" r:id="rId15"/>
    <p:sldId id="272" r:id="rId16"/>
    <p:sldId id="273" r:id="rId17"/>
    <p:sldId id="274" r:id="rId18"/>
    <p:sldId id="268" r:id="rId19"/>
    <p:sldId id="275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493B-0D46-4508-A872-B10B2FB3A27E}" v="3" dt="2025-11-12T09:12:40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10"/>
  </p:normalViewPr>
  <p:slideViewPr>
    <p:cSldViewPr showGuides="1">
      <p:cViewPr varScale="1">
        <p:scale>
          <a:sx n="55" d="100"/>
          <a:sy n="55" d="100"/>
        </p:scale>
        <p:origin x="7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2" d="100"/>
          <a:sy n="92" d="100"/>
        </p:scale>
        <p:origin x="4042" y="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ka Hahn Lundström" userId="8aca8d35-bba8-4e1b-ab93-8a9bb2d8eefc" providerId="ADAL" clId="{51E1E945-B966-42F5-BA5A-633BD34E9C58}"/>
    <pc:docChg chg="custSel addSld delSld modSld addMainMaster">
      <pc:chgData name="Ulrika Hahn Lundström" userId="8aca8d35-bba8-4e1b-ab93-8a9bb2d8eefc" providerId="ADAL" clId="{51E1E945-B966-42F5-BA5A-633BD34E9C58}" dt="2025-11-12T09:16:43.509" v="127" actId="20577"/>
      <pc:docMkLst>
        <pc:docMk/>
      </pc:docMkLst>
      <pc:sldChg chg="modSp mod">
        <pc:chgData name="Ulrika Hahn Lundström" userId="8aca8d35-bba8-4e1b-ab93-8a9bb2d8eefc" providerId="ADAL" clId="{51E1E945-B966-42F5-BA5A-633BD34E9C58}" dt="2025-11-12T09:12:40.918" v="82" actId="1076"/>
        <pc:sldMkLst>
          <pc:docMk/>
          <pc:sldMk cId="0" sldId="256"/>
        </pc:sldMkLst>
        <pc:spChg chg="mod">
          <ac:chgData name="Ulrika Hahn Lundström" userId="8aca8d35-bba8-4e1b-ab93-8a9bb2d8eefc" providerId="ADAL" clId="{51E1E945-B966-42F5-BA5A-633BD34E9C58}" dt="2025-11-12T09:12:40.918" v="82" actId="1076"/>
          <ac:spMkLst>
            <pc:docMk/>
            <pc:sldMk cId="0" sldId="256"/>
            <ac:spMk id="12290" creationId="{469AAF7F-6F36-47E2-96A8-0244EFDAF9F6}"/>
          </ac:spMkLst>
        </pc:spChg>
      </pc:sldChg>
      <pc:sldChg chg="modNotesTx">
        <pc:chgData name="Ulrika Hahn Lundström" userId="8aca8d35-bba8-4e1b-ab93-8a9bb2d8eefc" providerId="ADAL" clId="{51E1E945-B966-42F5-BA5A-633BD34E9C58}" dt="2025-11-12T09:16:43.509" v="127" actId="20577"/>
        <pc:sldMkLst>
          <pc:docMk/>
          <pc:sldMk cId="1044043119" sldId="259"/>
        </pc:sldMkLst>
      </pc:sldChg>
      <pc:sldChg chg="del">
        <pc:chgData name="Ulrika Hahn Lundström" userId="8aca8d35-bba8-4e1b-ab93-8a9bb2d8eefc" providerId="ADAL" clId="{51E1E945-B966-42F5-BA5A-633BD34E9C58}" dt="2025-11-12T09:14:40.337" v="85" actId="47"/>
        <pc:sldMkLst>
          <pc:docMk/>
          <pc:sldMk cId="4263340420" sldId="262"/>
        </pc:sldMkLst>
      </pc:sldChg>
      <pc:sldChg chg="del">
        <pc:chgData name="Ulrika Hahn Lundström" userId="8aca8d35-bba8-4e1b-ab93-8a9bb2d8eefc" providerId="ADAL" clId="{51E1E945-B966-42F5-BA5A-633BD34E9C58}" dt="2025-11-12T09:14:54.552" v="88" actId="47"/>
        <pc:sldMkLst>
          <pc:docMk/>
          <pc:sldMk cId="2274303785" sldId="263"/>
        </pc:sldMkLst>
      </pc:sldChg>
      <pc:sldChg chg="del">
        <pc:chgData name="Ulrika Hahn Lundström" userId="8aca8d35-bba8-4e1b-ab93-8a9bb2d8eefc" providerId="ADAL" clId="{51E1E945-B966-42F5-BA5A-633BD34E9C58}" dt="2025-11-12T09:15:15.551" v="91" actId="47"/>
        <pc:sldMkLst>
          <pc:docMk/>
          <pc:sldMk cId="260594169" sldId="265"/>
        </pc:sldMkLst>
      </pc:sldChg>
      <pc:sldChg chg="del">
        <pc:chgData name="Ulrika Hahn Lundström" userId="8aca8d35-bba8-4e1b-ab93-8a9bb2d8eefc" providerId="ADAL" clId="{51E1E945-B966-42F5-BA5A-633BD34E9C58}" dt="2025-11-12T09:15:25.015" v="94" actId="47"/>
        <pc:sldMkLst>
          <pc:docMk/>
          <pc:sldMk cId="2990258528" sldId="266"/>
        </pc:sldMkLst>
      </pc:sldChg>
      <pc:sldChg chg="del">
        <pc:chgData name="Ulrika Hahn Lundström" userId="8aca8d35-bba8-4e1b-ab93-8a9bb2d8eefc" providerId="ADAL" clId="{51E1E945-B966-42F5-BA5A-633BD34E9C58}" dt="2025-11-12T09:15:35.244" v="97" actId="47"/>
        <pc:sldMkLst>
          <pc:docMk/>
          <pc:sldMk cId="3941683839" sldId="267"/>
        </pc:sldMkLst>
      </pc:sldChg>
      <pc:sldChg chg="del">
        <pc:chgData name="Ulrika Hahn Lundström" userId="8aca8d35-bba8-4e1b-ab93-8a9bb2d8eefc" providerId="ADAL" clId="{51E1E945-B966-42F5-BA5A-633BD34E9C58}" dt="2025-11-12T09:16:01.374" v="100" actId="47"/>
        <pc:sldMkLst>
          <pc:docMk/>
          <pc:sldMk cId="495364741" sldId="269"/>
        </pc:sldMkLst>
      </pc:sldChg>
      <pc:sldChg chg="add">
        <pc:chgData name="Ulrika Hahn Lundström" userId="8aca8d35-bba8-4e1b-ab93-8a9bb2d8eefc" providerId="ADAL" clId="{51E1E945-B966-42F5-BA5A-633BD34E9C58}" dt="2025-11-12T09:14:36.900" v="84"/>
        <pc:sldMkLst>
          <pc:docMk/>
          <pc:sldMk cId="313456243" sldId="270"/>
        </pc:sldMkLst>
      </pc:sldChg>
      <pc:sldChg chg="add">
        <pc:chgData name="Ulrika Hahn Lundström" userId="8aca8d35-bba8-4e1b-ab93-8a9bb2d8eefc" providerId="ADAL" clId="{51E1E945-B966-42F5-BA5A-633BD34E9C58}" dt="2025-11-12T09:14:49.154" v="87"/>
        <pc:sldMkLst>
          <pc:docMk/>
          <pc:sldMk cId="1548045137" sldId="271"/>
        </pc:sldMkLst>
      </pc:sldChg>
      <pc:sldChg chg="add">
        <pc:chgData name="Ulrika Hahn Lundström" userId="8aca8d35-bba8-4e1b-ab93-8a9bb2d8eefc" providerId="ADAL" clId="{51E1E945-B966-42F5-BA5A-633BD34E9C58}" dt="2025-11-12T09:15:07.360" v="90"/>
        <pc:sldMkLst>
          <pc:docMk/>
          <pc:sldMk cId="1546160441" sldId="272"/>
        </pc:sldMkLst>
      </pc:sldChg>
      <pc:sldChg chg="add">
        <pc:chgData name="Ulrika Hahn Lundström" userId="8aca8d35-bba8-4e1b-ab93-8a9bb2d8eefc" providerId="ADAL" clId="{51E1E945-B966-42F5-BA5A-633BD34E9C58}" dt="2025-11-12T09:15:21.849" v="93"/>
        <pc:sldMkLst>
          <pc:docMk/>
          <pc:sldMk cId="2550793258" sldId="273"/>
        </pc:sldMkLst>
      </pc:sldChg>
      <pc:sldChg chg="add">
        <pc:chgData name="Ulrika Hahn Lundström" userId="8aca8d35-bba8-4e1b-ab93-8a9bb2d8eefc" providerId="ADAL" clId="{51E1E945-B966-42F5-BA5A-633BD34E9C58}" dt="2025-11-12T09:15:31.382" v="96"/>
        <pc:sldMkLst>
          <pc:docMk/>
          <pc:sldMk cId="1565409351" sldId="274"/>
        </pc:sldMkLst>
      </pc:sldChg>
      <pc:sldChg chg="add">
        <pc:chgData name="Ulrika Hahn Lundström" userId="8aca8d35-bba8-4e1b-ab93-8a9bb2d8eefc" providerId="ADAL" clId="{51E1E945-B966-42F5-BA5A-633BD34E9C58}" dt="2025-11-12T09:15:44.844" v="99"/>
        <pc:sldMkLst>
          <pc:docMk/>
          <pc:sldMk cId="569932329" sldId="275"/>
        </pc:sldMkLst>
      </pc:sldChg>
      <pc:sldMasterChg chg="add addSldLayout">
        <pc:chgData name="Ulrika Hahn Lundström" userId="8aca8d35-bba8-4e1b-ab93-8a9bb2d8eefc" providerId="ADAL" clId="{51E1E945-B966-42F5-BA5A-633BD34E9C58}" dt="2025-11-12T09:14:36.900" v="83" actId="27028"/>
        <pc:sldMasterMkLst>
          <pc:docMk/>
          <pc:sldMasterMk cId="0" sldId="2147483773"/>
        </pc:sldMasterMkLst>
        <pc:sldLayoutChg chg="add">
          <pc:chgData name="Ulrika Hahn Lundström" userId="8aca8d35-bba8-4e1b-ab93-8a9bb2d8eefc" providerId="ADAL" clId="{51E1E945-B966-42F5-BA5A-633BD34E9C58}" dt="2025-11-12T09:14:36.900" v="83" actId="27028"/>
          <pc:sldLayoutMkLst>
            <pc:docMk/>
            <pc:sldMasterMk cId="0" sldId="2147483773"/>
            <pc:sldLayoutMk cId="2370844480" sldId="21474837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2C23627-A670-4E22-911C-103F28388F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5D9D56C-ED9B-4C9E-A9C3-135B11CFC2D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DB179897-3C41-4532-B804-545119F8FB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1E093E0-C42A-4E4F-996F-9AF646C576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noProof="0"/>
              <a:t>Click to edit Master text styles</a:t>
            </a:r>
          </a:p>
          <a:p>
            <a:pPr lvl="1"/>
            <a:r>
              <a:rPr lang="en-US" altLang="sv-SE" noProof="0"/>
              <a:t>Second level</a:t>
            </a:r>
          </a:p>
          <a:p>
            <a:pPr lvl="2"/>
            <a:r>
              <a:rPr lang="en-US" altLang="sv-SE" noProof="0"/>
              <a:t>Third level</a:t>
            </a:r>
          </a:p>
          <a:p>
            <a:pPr lvl="3"/>
            <a:r>
              <a:rPr lang="en-US" altLang="sv-SE" noProof="0"/>
              <a:t>Fourth level</a:t>
            </a:r>
          </a:p>
          <a:p>
            <a:pPr lvl="4"/>
            <a:r>
              <a:rPr lang="en-US" altLang="sv-SE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44EFE50-6B0B-484B-AA29-4BB1C9CF94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517DA54-7A8A-4350-984A-75AF0DB96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29E980-8D6A-4BB2-82BC-B8C3CA9A1381}" type="slidenum">
              <a:rPr lang="en-US" altLang="sv-SE"/>
              <a:pPr/>
              <a:t>‹#›</a:t>
            </a:fld>
            <a:endParaRPr lang="en-US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8CD3F7AA-2E87-4B86-BF8A-ACCC9DA22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068083-7790-45B1-9F5D-21E6D51D785D}" type="slidenum">
              <a:rPr lang="en-US" altLang="sv-SE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</a:t>
            </a:fld>
            <a:endParaRPr lang="en-US" altLang="sv-S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3DB7222-89F1-4394-8B1B-C54022C581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B4C530C-FC62-4965-BF0D-DFE674556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025C3-06D5-0B63-0756-C03624014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91D0FFF-0BC8-BFC1-B0B8-7A81CC55D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B6E2641-FA68-95C7-083C-645EB885C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Benefits of maintaining a functional VA after KTx - Benefits of ligating a functional VA after KTx- Surgical techniques for intervention of AV fistulas and grafts-Ligation of VA and reconstruction in future of HD switch off and 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7B83501-6F69-F1A6-8D0E-39FE4DE59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2ABB-81E3-4C20-97F7-EBCF3735AE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3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5350E-329D-E917-9BED-06B0329CA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62BB7B5-F7AF-F76D-E94E-56F958B490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E389435-854A-37B5-CB99-570108A75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Patient perspective- Current management of VA after KTx- There is a Proposed protocol for management of VA after KTx- Conclusion-</a:t>
            </a:r>
            <a:r>
              <a:rPr lang="sv-SE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proposed</a:t>
            </a: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surveillance program 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C6B76D-58C6-4998-3C4A-9BD8E0FC7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2ABB-81E3-4C20-97F7-EBCF3735AE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47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</a:t>
            </a:r>
            <a:r>
              <a:rPr lang="sv-SE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proposed</a:t>
            </a:r>
            <a:r>
              <a:rPr lang="sv-SE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surveillance program with </a:t>
            </a:r>
            <a:r>
              <a:rPr lang="sv-SE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factors</a:t>
            </a:r>
            <a:r>
              <a:rPr lang="sv-SE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for </a:t>
            </a:r>
            <a:r>
              <a:rPr lang="sv-SE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ligation</a:t>
            </a:r>
            <a:r>
              <a:rPr lang="sv-SE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and </a:t>
            </a:r>
            <a:r>
              <a:rPr lang="sv-SE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preservation</a:t>
            </a:r>
            <a:r>
              <a:rPr lang="sv-SE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of the VA. </a:t>
            </a:r>
            <a:r>
              <a:rPr lang="en-US" sz="1800" dirty="0"/>
              <a:t>Evaluation at one year post KTx is crucial- High-flow accesses are &gt;1500ml/min. </a:t>
            </a:r>
            <a:r>
              <a:rPr lang="sv-SE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Duplex ultrasound with an</a:t>
            </a:r>
            <a:r>
              <a:rPr lang="sv-SE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Initial </a:t>
            </a:r>
            <a:r>
              <a:rPr lang="sv-SE" sz="18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evaluation</a:t>
            </a:r>
            <a:r>
              <a:rPr lang="sv-SE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- </a:t>
            </a:r>
            <a:r>
              <a:rPr lang="sv-SE" sz="18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Comparison</a:t>
            </a:r>
            <a:r>
              <a:rPr lang="sv-SE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12mths – </a:t>
            </a:r>
            <a:r>
              <a:rPr lang="sv-SE" sz="18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every</a:t>
            </a:r>
            <a:r>
              <a:rPr lang="sv-SE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2 years. </a:t>
            </a:r>
            <a:r>
              <a:rPr lang="sv-SE" sz="180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Algorithm</a:t>
            </a:r>
            <a:r>
              <a:rPr lang="sv-SE" sz="180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is not </a:t>
            </a:r>
            <a:r>
              <a:rPr lang="sv-SE" sz="180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entrely</a:t>
            </a:r>
            <a:r>
              <a:rPr lang="sv-SE" sz="180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sv-SE" sz="180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evidense</a:t>
            </a:r>
            <a:r>
              <a:rPr lang="sv-SE" sz="180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-based, </a:t>
            </a:r>
            <a:r>
              <a:rPr lang="sv-SE" sz="180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represent</a:t>
            </a:r>
            <a:r>
              <a:rPr lang="sv-SE" sz="180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sv-SE" sz="1800" b="1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the best </a:t>
            </a:r>
            <a:r>
              <a:rPr lang="sv-SE" sz="1800" b="1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available</a:t>
            </a:r>
            <a:r>
              <a:rPr lang="sv-SE" sz="1800" b="1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management strategy </a:t>
            </a:r>
            <a:r>
              <a:rPr lang="sv-SE" sz="180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for </a:t>
            </a:r>
            <a:r>
              <a:rPr lang="sv-SE" sz="180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detecting</a:t>
            </a:r>
            <a:r>
              <a:rPr lang="sv-SE" sz="180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cardiac VA-</a:t>
            </a:r>
            <a:r>
              <a:rPr lang="sv-SE" sz="180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related</a:t>
            </a:r>
            <a:r>
              <a:rPr lang="sv-SE" sz="180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sv-SE" sz="180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morbidity</a:t>
            </a:r>
            <a:r>
              <a:rPr lang="sv-SE" sz="180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sv-SE" sz="180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after</a:t>
            </a:r>
            <a:r>
              <a:rPr lang="sv-SE" sz="180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KTx 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2ABB-81E3-4C20-97F7-EBCF3735AE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6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71F04-8E3D-77DD-17A1-1319DA5B2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8CD61DF-9DE9-4FC4-F9F9-D30B26604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A8E42BB-B459-CB0D-5E1A-F16708942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 in KTx recipients is a </a:t>
            </a:r>
            <a:r>
              <a:rPr lang="en-US" b="1" dirty="0"/>
              <a:t>modifiable factor </a:t>
            </a:r>
            <a:r>
              <a:rPr lang="en-US" dirty="0"/>
              <a:t>that significantly impact </a:t>
            </a:r>
            <a:r>
              <a:rPr lang="en-US" b="1" dirty="0"/>
              <a:t>burden of heart disease</a:t>
            </a:r>
            <a:r>
              <a:rPr lang="en-US" dirty="0"/>
              <a:t>- VA </a:t>
            </a:r>
            <a:r>
              <a:rPr lang="en-US" sz="1200" dirty="0"/>
              <a:t>ligation reduces cardiac hypertrophy- </a:t>
            </a:r>
            <a:r>
              <a:rPr lang="en-US" dirty="0"/>
              <a:t>Implementing a VA surveillance program is essential for improving VA management in KTx pts. Due to Favorable prognosis of KTx- AV ligation could be considered more liberally even without complication when well-functioning grafts- </a:t>
            </a:r>
            <a:r>
              <a:rPr lang="en-US" b="1" dirty="0"/>
              <a:t>Finally </a:t>
            </a:r>
            <a:r>
              <a:rPr lang="en-US" sz="1200" dirty="0"/>
              <a:t>Decision of AV ligation by multi-disciplinary team with active patient participation- Thank you!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CEB7E8E-C3CB-0AB6-6FD8-183B6EA3D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2ABB-81E3-4C20-97F7-EBCF3735AE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5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 management after KTx. UHL nephrologist clinical researcher from Stockholm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2ABB-81E3-4C20-97F7-EBCF3735AE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3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VA management after KTx. Published </a:t>
            </a:r>
            <a:r>
              <a:rPr lang="en-US"/>
              <a:t>by tomorrow. </a:t>
            </a:r>
            <a:r>
              <a:rPr lang="en-US" dirty="0"/>
              <a:t>To balance the risk for KF and future HD towards the future risk for HF. This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question is increasing in importance with time, -due to </a:t>
            </a:r>
            <a:r>
              <a:rPr lang="en-US" dirty="0"/>
              <a:t>the improved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KTx graft survival in recent years, the 10-year kidney graft survival is now over 80% in Europe, </a:t>
            </a:r>
            <a:r>
              <a:rPr lang="en-US" dirty="0"/>
              <a:t>We need to increase our awareness and knowledge on this topic. One first step common position paper VAS &amp; EKTA, now under submission to JVA and Transplant Int 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2ABB-81E3-4C20-97F7-EBCF3735AE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KTx patient from Brazil in my out-patient clinic a few years ago, Revealed his arm an access flow of 5,5 l/min , CO 11 liters –we got it ligated.. Today there are no conclusive guidelines. Our KTx follow-up routine do not yet mention </a:t>
            </a:r>
            <a:r>
              <a:rPr lang="en-US" dirty="0" err="1"/>
              <a:t>Accessflow</a:t>
            </a:r>
            <a:r>
              <a:rPr lang="en-US" dirty="0"/>
              <a:t>/ echo. </a:t>
            </a:r>
            <a:r>
              <a:rPr lang="en-US" sz="1200" dirty="0"/>
              <a:t>1,5 liters/min= </a:t>
            </a:r>
            <a:r>
              <a:rPr lang="en-US" sz="1200" b="1" dirty="0"/>
              <a:t>Olympic Swimming Pool in 3,17 years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9E980-8D6A-4BB2-82BC-B8C3CA9A1381}" type="slidenum">
              <a:rPr lang="en-US" altLang="sv-SE" smtClean="0"/>
              <a:pPr/>
              <a:t>4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537896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SRR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3361 KTx 2009- 2020. To have a functional AVF at the time of KTx associated to long-term risk of </a:t>
            </a:r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novo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HF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atrial fibrillation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The adjusted HR of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novo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HF was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significantly higher for both low and upper arm AVFs compared to no AVF (2.22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1.52;3.24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(p&lt;0.001)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2.55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1.56;4.15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(p&lt;0.001))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novo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AF,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forearm AVF was associated with an increased risk (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HR 1.57 [CI1.13;2.19]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HF there was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statistically significant difference between lower and upper arm AVF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(p=0.08). AF: upper arm AVF was associated with a non-significantly increased risk (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HR 1.34 [CI0.83;2.18]. 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2ABB-81E3-4C20-97F7-EBCF3735AE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7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Randomized trial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elective AV fistula ligation associated with significantly reduced LV mass, CO, and NT-proBNP at 6 months. </a:t>
            </a:r>
            <a:r>
              <a:rPr lang="en-US" sz="1800" dirty="0"/>
              <a:t>RAO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(Previous Meta-analysis supported AVF ligation superior long-term cardiac function and improved kidney graft function ZHENG)</a:t>
            </a: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2ABB-81E3-4C20-97F7-EBCF3735AE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1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is a difference between AV fistula patency, and the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actual need to use the AV fistula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HD after KTx graft failure, here only 8% in 5 years. Few studies on AV fistula patency. 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imilar AV fistula failure rates, 3/4 spontaneous thrombosis and 1/4 underwent AV fistula ligation.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6,9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Unfortunately, spontaneous thrombosis occurs in the less cardiotoxic low-flow AV fistulas, the lower arm fistulas or AV grafts, and more often in females.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2ABB-81E3-4C20-97F7-EBCF3735AE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64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Later today we will talk about KFRE, it has been validated to risk predict KF also in the KTx,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2ABB-81E3-4C20-97F7-EBCF3735AE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79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5B84F-DE5D-163F-DE12-385EA73BB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765F6F9-659E-8F0C-A9FF-2B42CA5AA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003B502-6398-5057-0BC0-A98D044DC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In the </a:t>
            </a:r>
            <a:r>
              <a:rPr lang="en-US" sz="1200" dirty="0" err="1"/>
              <a:t>Postition</a:t>
            </a:r>
            <a:r>
              <a:rPr lang="en-US" sz="1200" dirty="0"/>
              <a:t> paper we have really tried to cover all aspects; Impact of AV access on the heart and circulation- Impact of AV access on Kidney allograft- Allograft Prognosis after KTx -Immunosuppression and VA-related aneurysmal complications -Chance of still having a functional AVF at time of allograft failure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C45BF6F-CE0C-ABEC-7F85-7BAC80A2B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2ABB-81E3-4C20-97F7-EBCF3735AE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3D07D49E-B1AA-39BA-D721-EC1923019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6"/>
          <a:stretch/>
        </p:blipFill>
        <p:spPr>
          <a:xfrm>
            <a:off x="7320136" y="5531560"/>
            <a:ext cx="4638380" cy="1267141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C985DB46-45D4-4B9A-B566-8D2DA79AAD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810000"/>
            <a:ext cx="12192000" cy="16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16B0D3B-7BFE-48DD-A877-8B1BB4D86F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381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altLang="sv-SE" sz="24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6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9370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379870"/>
            <a:ext cx="10515600" cy="3857442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8B101-77B5-4D91-B30B-60F34AFE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251114</a:t>
            </a:r>
            <a:endParaRPr lang="en-US" alt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668D1-92A1-450D-A63B-7F697E89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3F4C6-E341-41A2-81F7-16515727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3FE4F-2E06-4524-A0D9-E277C1E29C8C}" type="slidenum">
              <a:rPr lang="en-US" altLang="sv-SE"/>
              <a:pPr/>
              <a:t>‹#›</a:t>
            </a:fld>
            <a:endParaRPr lang="en-US" alt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5F04DC8-1F98-E573-C96E-F82EAA3001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6"/>
          <a:stretch/>
        </p:blipFill>
        <p:spPr>
          <a:xfrm>
            <a:off x="8423059" y="89448"/>
            <a:ext cx="3505589" cy="9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124744"/>
            <a:ext cx="2628900" cy="505221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124744"/>
            <a:ext cx="7734300" cy="505221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565B7-3433-4DC2-A018-0CB73FC3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251114</a:t>
            </a:r>
            <a:endParaRPr lang="en-US" alt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BE51B-F93F-4F82-AE11-33787182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0C861-9728-4F6A-B8D6-91D48DD3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F8874-9C44-448D-B8EE-D3584292AF6D}" type="slidenum">
              <a:rPr lang="en-US" altLang="sv-SE"/>
              <a:pPr/>
              <a:t>‹#›</a:t>
            </a:fld>
            <a:endParaRPr lang="en-US" alt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69EC529-27AA-0607-9D51-0AE5D0A68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6"/>
          <a:stretch/>
        </p:blipFill>
        <p:spPr>
          <a:xfrm>
            <a:off x="8423059" y="89448"/>
            <a:ext cx="3505589" cy="9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8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14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A575D98D-39BF-2C01-2F70-FFC6BD4CD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6"/>
          <a:stretch/>
        </p:blipFill>
        <p:spPr>
          <a:xfrm>
            <a:off x="8423060" y="89449"/>
            <a:ext cx="3505589" cy="957679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EE6F736-2332-47FA-AF36-7D4F27AF74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6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9231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9730"/>
            <a:ext cx="10515600" cy="40015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F5371D-3DA2-4D1F-A4CD-35F8EF06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7639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251114</a:t>
            </a:r>
            <a:endParaRPr lang="en-US" alt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DB0263-3F73-4671-9DDC-DC83930D1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7639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6A02C6-1FEE-41EB-BBB5-B3F75D75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7639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7ECF4F-8CBB-4788-83D1-2AF7EF1B1574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37084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A575D98D-39BF-2C01-2F70-FFC6BD4CD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6"/>
          <a:stretch/>
        </p:blipFill>
        <p:spPr>
          <a:xfrm>
            <a:off x="8423060" y="89449"/>
            <a:ext cx="3505589" cy="957679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EE6F736-2332-47FA-AF36-7D4F27AF74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6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9231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9730"/>
            <a:ext cx="10515600" cy="40015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F5371D-3DA2-4D1F-A4CD-35F8EF06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7639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250403</a:t>
            </a:r>
            <a:endParaRPr lang="en-US" alt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DB0263-3F73-4671-9DDC-DC83930D1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7639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6A02C6-1FEE-41EB-BBB5-B3F75D75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7639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7ECF4F-8CBB-4788-83D1-2AF7EF1B1574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37084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A575D98D-39BF-2C01-2F70-FFC6BD4CD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6"/>
          <a:stretch/>
        </p:blipFill>
        <p:spPr>
          <a:xfrm>
            <a:off x="8423059" y="89448"/>
            <a:ext cx="3505589" cy="957678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EE6F736-2332-47FA-AF36-7D4F27AF74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9230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9730"/>
            <a:ext cx="10515600" cy="40015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F5371D-3DA2-4D1F-A4CD-35F8EF06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7638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251114</a:t>
            </a:r>
            <a:endParaRPr lang="en-US" alt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DB0263-3F73-4671-9DDC-DC83930D1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7638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6A02C6-1FEE-41EB-BBB5-B3F75D75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7638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7ECF4F-8CBB-4788-83D1-2AF7EF1B1574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37084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D7988C70-2A4E-4FD6-AC76-6045A33684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A1EEE8-9008-48A7-960F-1B57FCDCFD2D}"/>
              </a:ext>
            </a:extLst>
          </p:cNvPr>
          <p:cNvSpPr txBox="1">
            <a:spLocks/>
          </p:cNvSpPr>
          <p:nvPr userDrawn="1"/>
        </p:nvSpPr>
        <p:spPr>
          <a:xfrm>
            <a:off x="8610600" y="6497638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BF94C07E-E0E0-4B61-8A64-C0FE66E7787C}" type="slidenum">
              <a:rPr lang="en-US" altLang="sv-SE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altLang="sv-SE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E7AC365-4630-4E3F-8C07-3F40E127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4463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251114</a:t>
            </a:r>
            <a:endParaRPr lang="en-US" altLang="sv-S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BA029D-06E2-4BF9-9228-81497BB99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463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764DDBA-7D02-DCF3-ACC1-D5EA4A1E62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6"/>
          <a:stretch/>
        </p:blipFill>
        <p:spPr>
          <a:xfrm>
            <a:off x="8423059" y="89448"/>
            <a:ext cx="3505589" cy="9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8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01396F63-C937-4B51-B9B6-60592FAF6E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9020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79520"/>
            <a:ext cx="5181600" cy="4001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79520"/>
            <a:ext cx="5181600" cy="4001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605C678-E121-4961-9138-91473A249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0813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251114</a:t>
            </a:r>
            <a:endParaRPr lang="en-US" altLang="sv-SE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5CF7B95-2A97-4688-B2F1-B314605B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813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9237A1D-0FA6-4B23-847F-9D1148FB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0813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E9E81-AAB2-439B-81B3-4389A4505098}" type="slidenum">
              <a:rPr lang="en-US" altLang="sv-SE"/>
              <a:pPr/>
              <a:t>‹#›</a:t>
            </a:fld>
            <a:endParaRPr lang="en-US" alt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492C2E2-1281-378B-8B04-86A223F39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6"/>
          <a:stretch/>
        </p:blipFill>
        <p:spPr>
          <a:xfrm>
            <a:off x="8423059" y="89448"/>
            <a:ext cx="3505589" cy="9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8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B68C178-333F-41DC-9B59-3AEA83FEEA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17668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23370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57618"/>
            <a:ext cx="5157787" cy="32517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233706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57618"/>
            <a:ext cx="5183188" cy="32517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77B68C16-939D-4283-A46F-E15B97A05C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251114</a:t>
            </a:r>
            <a:endParaRPr lang="en-US" altLang="sv-SE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E68E4C58-2D8E-4DAD-A02C-87211CF7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2C232B2-A223-4792-87B8-4CD83E86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29242A-BD81-4A9B-BFF6-0E55C63DF7EA}" type="slidenum">
              <a:rPr lang="en-US" altLang="sv-SE"/>
              <a:pPr/>
              <a:t>‹#›</a:t>
            </a:fld>
            <a:endParaRPr lang="en-US" alt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326396B-971D-A7E9-5255-3766BD051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6"/>
          <a:stretch/>
        </p:blipFill>
        <p:spPr>
          <a:xfrm>
            <a:off x="8423059" y="89448"/>
            <a:ext cx="3505589" cy="9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7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C8CB13D8-873D-4609-9A57-54B1DC0BC9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9269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FFE67C4-269F-4B48-B29E-2E3878BB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251114</a:t>
            </a:r>
            <a:endParaRPr lang="en-US" altLang="sv-SE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8DFF18C-DA4E-4B92-BB12-4D52019E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CFA043D-FC31-4CB7-9587-1C291B52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BBFBD3-A015-490E-A8C5-D9D2F2EA6A75}" type="slidenum">
              <a:rPr lang="en-US" altLang="sv-SE"/>
              <a:pPr/>
              <a:t>‹#›</a:t>
            </a:fld>
            <a:endParaRPr lang="en-US" alt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AAFE074-BA1E-3EA1-7B5D-43700DAF2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6"/>
          <a:stretch/>
        </p:blipFill>
        <p:spPr>
          <a:xfrm>
            <a:off x="8423059" y="89448"/>
            <a:ext cx="3505589" cy="9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ACB04B52-2AC2-470E-B414-5D052FEC85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4EBCF84-EAA3-400C-AF45-505DE05A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7638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251114</a:t>
            </a:r>
            <a:endParaRPr lang="en-US" altLang="sv-SE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ADE41D4-FC75-4A34-B441-A8D9AD2A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7638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53CFDB6-3DC5-4A23-ABFE-366EA62C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7638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B040C7-4B69-4A2A-832C-90A6AA06BEE7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1274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A250EB0F-0B32-4EFB-804A-2198AF45ED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1923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4945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1943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5ED9191-9332-4840-B304-13E44358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7638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251114</a:t>
            </a:r>
            <a:endParaRPr lang="en-US" altLang="sv-SE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7A6CDF0-BE3E-4B1C-A3DB-41E60E99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7638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BC356E1-F9AB-4570-8C07-7B6C1FFD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7638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B10290-3513-4D11-AF72-322FD6955B7C}" type="slidenum">
              <a:rPr lang="en-US" altLang="sv-SE"/>
              <a:pPr/>
              <a:t>‹#›</a:t>
            </a:fld>
            <a:endParaRPr lang="en-US" alt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C190681-1C0F-BD72-ED01-5D5C86EE6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6"/>
          <a:stretch/>
        </p:blipFill>
        <p:spPr>
          <a:xfrm>
            <a:off x="8423059" y="89448"/>
            <a:ext cx="3505589" cy="9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0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D6F7918-7575-4161-B094-8B5644A3CA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5"/>
            <a:ext cx="12192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1923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44945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1943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434C1D5-D7A8-431E-83F0-EA200C65F7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4463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v-SE" altLang="sv-SE"/>
              <a:t>251114</a:t>
            </a:r>
            <a:endParaRPr lang="en-US" altLang="sv-SE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BB489A9-182F-49EC-99D8-CE75B145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463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1D876A6-2437-4A5A-A483-A36A0900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4463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F2E908-CFE7-461D-91AD-D269158E42FF}" type="slidenum">
              <a:rPr lang="en-US" altLang="sv-SE"/>
              <a:pPr/>
              <a:t>‹#›</a:t>
            </a:fld>
            <a:endParaRPr lang="en-US" alt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9FB6192-576B-8AFD-C1D1-950D4EAD6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6"/>
          <a:stretch/>
        </p:blipFill>
        <p:spPr>
          <a:xfrm>
            <a:off x="8423059" y="89448"/>
            <a:ext cx="3505589" cy="9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3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FD77102-D4BD-4984-A804-9B459B820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902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mall för rubrikformat</a:t>
            </a:r>
            <a:endParaRPr lang="en-US" altLang="sv-SE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DCE556-B2CD-4266-9507-62EAEC88B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79520"/>
            <a:ext cx="10515600" cy="38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  <a:endParaRPr lang="en-US" alt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95D9F-FE38-4E6A-9420-0DDDD9EE2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altLang="sv-SE"/>
              <a:t>251114</a:t>
            </a:r>
            <a:endParaRPr lang="en-US" alt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AACC8-75E3-494E-8B14-4B7B915FB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CB2C1-1DCF-4F8E-A2DF-68A18A2B7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365851B-5506-4961-8ECC-AD494B33523D}" type="slidenum">
              <a:rPr lang="en-US" altLang="sv-SE"/>
              <a:pPr/>
              <a:t>‹#›</a:t>
            </a:fld>
            <a:endParaRPr lang="en-US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53" r:id="rId10"/>
    <p:sldLayoutId id="2147483754" r:id="rId11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99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FD77102-D4BD-4984-A804-9B459B820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9021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mall för rubrikformat</a:t>
            </a:r>
            <a:endParaRPr lang="en-US" altLang="sv-SE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DCE556-B2CD-4266-9507-62EAEC88B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79520"/>
            <a:ext cx="10515600" cy="38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  <a:endParaRPr lang="en-US" alt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95D9F-FE38-4E6A-9420-0DDDD9EE2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altLang="sv-SE"/>
              <a:t>251114</a:t>
            </a:r>
            <a:endParaRPr lang="en-US" alt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AACC8-75E3-494E-8B14-4B7B915FB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CB2C1-1DCF-4F8E-A2DF-68A18A2B7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365851B-5506-4961-8ECC-AD494B33523D}" type="slidenum">
              <a:rPr lang="en-US" altLang="sv-SE"/>
              <a:pPr/>
              <a:t>‹#›</a:t>
            </a:fld>
            <a:endParaRPr lang="en-US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FD77102-D4BD-4984-A804-9B459B820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9021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mall för rubrikformat</a:t>
            </a:r>
            <a:endParaRPr lang="en-US" altLang="sv-SE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DCE556-B2CD-4266-9507-62EAEC88B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79520"/>
            <a:ext cx="10515600" cy="38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  <a:endParaRPr lang="en-US" alt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95D9F-FE38-4E6A-9420-0DDDD9EE2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altLang="sv-SE"/>
              <a:t>250403</a:t>
            </a:r>
            <a:endParaRPr lang="en-US" alt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AACC8-75E3-494E-8B14-4B7B915FB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CB2C1-1DCF-4F8E-A2DF-68A18A2B7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365851B-5506-4961-8ECC-AD494B33523D}" type="slidenum">
              <a:rPr lang="en-US" altLang="sv-SE"/>
              <a:pPr/>
              <a:t>‹#›</a:t>
            </a:fld>
            <a:endParaRPr lang="en-US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469AAF7F-6F36-47E2-96A8-0244EFDAF9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7087" y="4077072"/>
            <a:ext cx="11737826" cy="585788"/>
          </a:xfrm>
        </p:spPr>
        <p:txBody>
          <a:bodyPr/>
          <a:lstStyle/>
          <a:p>
            <a:pPr algn="l" eaLnBrk="1" hangingPunct="1"/>
            <a:r>
              <a:rPr lang="sv-SE" alt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Vascular access management after Kidney Transplantation</a:t>
            </a:r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68B78D17-5FF1-4E13-9F27-547A31DC87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50863" y="4773613"/>
            <a:ext cx="9144000" cy="401637"/>
          </a:xfrm>
        </p:spPr>
        <p:txBody>
          <a:bodyPr/>
          <a:lstStyle/>
          <a:p>
            <a:pPr algn="l" eaLnBrk="1" hangingPunct="1"/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Ulrika Hahn Lundström MD, PhD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A3C93-49C7-0E96-CA92-6FBE57825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698EA3-9F80-6B9E-071F-53F604A7236A}"/>
              </a:ext>
            </a:extLst>
          </p:cNvPr>
          <p:cNvSpPr txBox="1">
            <a:spLocks/>
          </p:cNvSpPr>
          <p:nvPr/>
        </p:nvSpPr>
        <p:spPr>
          <a:xfrm>
            <a:off x="288043" y="1192072"/>
            <a:ext cx="11065757" cy="9338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33" b="1" dirty="0">
                <a:latin typeface="Arial"/>
              </a:rPr>
              <a:t>Vascular access management after kidney transplantation </a:t>
            </a:r>
          </a:p>
          <a:p>
            <a:endParaRPr lang="en-US" sz="32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0DA1EA4-9000-F045-E352-7EB43032D2D9}"/>
              </a:ext>
            </a:extLst>
          </p:cNvPr>
          <p:cNvSpPr txBox="1"/>
          <p:nvPr/>
        </p:nvSpPr>
        <p:spPr>
          <a:xfrm>
            <a:off x="493988" y="1799747"/>
            <a:ext cx="106538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Position paper on behalf of the Vascular Access Society and the European Kidney Transplant Association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algn="ctr"/>
            <a:r>
              <a:rPr lang="en-US" sz="14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Barış</a:t>
            </a:r>
            <a:r>
              <a:rPr lang="en-US" sz="14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Akin, Tamara </a:t>
            </a:r>
            <a:r>
              <a:rPr lang="en-US" sz="14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Jemcov</a:t>
            </a:r>
            <a:r>
              <a:rPr lang="en-US" sz="14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, David </a:t>
            </a:r>
            <a:r>
              <a:rPr lang="en-US" sz="14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Cucchiari</a:t>
            </a:r>
            <a:r>
              <a:rPr lang="en-US" sz="14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, Jan Malik, David Shemesh,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Gavin Pettigrew, Ulrika Hahn Lundström, </a:t>
            </a:r>
            <a:r>
              <a:rPr lang="en-US" sz="14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Gianluigi Zaza, Joris I. Rotmans</a:t>
            </a:r>
            <a:endParaRPr lang="en-US" sz="14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3E5074C-829C-A2A5-4776-29C4C3D76E04}"/>
              </a:ext>
            </a:extLst>
          </p:cNvPr>
          <p:cNvSpPr txBox="1"/>
          <p:nvPr/>
        </p:nvSpPr>
        <p:spPr>
          <a:xfrm>
            <a:off x="493988" y="2992199"/>
            <a:ext cx="9561507" cy="340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dirty="0"/>
              <a:t>Benefits of maintaining a functional VA after KTx</a:t>
            </a:r>
          </a:p>
          <a:p>
            <a:endParaRPr lang="en-US" sz="2667" dirty="0"/>
          </a:p>
          <a:p>
            <a:r>
              <a:rPr lang="en-US" sz="2667" dirty="0"/>
              <a:t>Benefits of ligating a functional VA after KTx</a:t>
            </a:r>
          </a:p>
          <a:p>
            <a:endParaRPr lang="en-US" sz="2667" dirty="0"/>
          </a:p>
          <a:p>
            <a:r>
              <a:rPr lang="en-US" sz="2667" dirty="0"/>
              <a:t>Surgical techniques for intervention AV fistulas and grafts</a:t>
            </a:r>
          </a:p>
          <a:p>
            <a:endParaRPr lang="en-US" sz="2667" dirty="0"/>
          </a:p>
          <a:p>
            <a:r>
              <a:rPr lang="en-US" sz="2667" dirty="0"/>
              <a:t>Ligation of VA and reconstruction in future of HD: switch off and on</a:t>
            </a:r>
          </a:p>
          <a:p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255079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60FA4-EE06-57CA-E464-74011F841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C13076-0B20-D9ED-24AC-1E97A5E50883}"/>
              </a:ext>
            </a:extLst>
          </p:cNvPr>
          <p:cNvSpPr txBox="1">
            <a:spLocks/>
          </p:cNvSpPr>
          <p:nvPr/>
        </p:nvSpPr>
        <p:spPr>
          <a:xfrm>
            <a:off x="632254" y="1227408"/>
            <a:ext cx="11240431" cy="9338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33" b="1" dirty="0">
                <a:latin typeface="Arial"/>
              </a:rPr>
              <a:t>Vascular access management after kidney transplantation </a:t>
            </a:r>
          </a:p>
          <a:p>
            <a:endParaRPr lang="en-US" sz="32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21BCFD7-CD26-1FA4-8C85-AA27D39D1680}"/>
              </a:ext>
            </a:extLst>
          </p:cNvPr>
          <p:cNvSpPr txBox="1"/>
          <p:nvPr/>
        </p:nvSpPr>
        <p:spPr>
          <a:xfrm>
            <a:off x="493988" y="1799747"/>
            <a:ext cx="106538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Position paper on behalf of the Vascular Access Society and the European Kidney Transplant Association. </a:t>
            </a:r>
          </a:p>
          <a:p>
            <a:pPr algn="ctr"/>
            <a:r>
              <a:rPr lang="en-US" sz="14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Barış</a:t>
            </a:r>
            <a:r>
              <a:rPr lang="en-US" sz="14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Akin, Tamara </a:t>
            </a:r>
            <a:r>
              <a:rPr lang="en-US" sz="14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Jemcov</a:t>
            </a:r>
            <a:r>
              <a:rPr lang="en-US" sz="14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, David </a:t>
            </a:r>
            <a:r>
              <a:rPr lang="en-US" sz="14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Cucchiari</a:t>
            </a:r>
            <a:r>
              <a:rPr lang="en-US" sz="14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, Jan Malik, David Shemesh,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Gavin Pettigrew, Ulrika Hahn Lundström, </a:t>
            </a:r>
            <a:r>
              <a:rPr lang="en-US" sz="14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Gianluigi Zaza, Joris I. Rotmans</a:t>
            </a:r>
            <a:endParaRPr lang="en-US" sz="14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53D7B27-DF92-CA04-8E38-3B6964836A15}"/>
              </a:ext>
            </a:extLst>
          </p:cNvPr>
          <p:cNvSpPr txBox="1"/>
          <p:nvPr/>
        </p:nvSpPr>
        <p:spPr>
          <a:xfrm>
            <a:off x="1465941" y="2688375"/>
            <a:ext cx="920205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Patient perspective</a:t>
            </a:r>
          </a:p>
          <a:p>
            <a:endParaRPr lang="en-US" sz="3200" dirty="0"/>
          </a:p>
          <a:p>
            <a:r>
              <a:rPr lang="en-US" sz="3200" dirty="0"/>
              <a:t>Current management of VA after KTx</a:t>
            </a:r>
          </a:p>
          <a:p>
            <a:endParaRPr lang="en-US" sz="3200" dirty="0"/>
          </a:p>
          <a:p>
            <a:r>
              <a:rPr lang="en-US" sz="3200" dirty="0"/>
              <a:t>Proposed protocol for management of VA after KTx</a:t>
            </a:r>
          </a:p>
          <a:p>
            <a:endParaRPr lang="en-US" sz="3200" dirty="0"/>
          </a:p>
          <a:p>
            <a:r>
              <a:rPr lang="en-US" sz="3200" dirty="0"/>
              <a:t>Conclusion- </a:t>
            </a:r>
            <a:r>
              <a:rPr lang="sv-SE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proposed</a:t>
            </a:r>
            <a:r>
              <a:rPr lang="sv-SE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surveillance program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540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F45D3D6-85A5-1DAF-4A10-DB84DB8C5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116"/>
            <a:ext cx="12076093" cy="606697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B816B79-92DF-4790-86A7-C0A0E4EC0543}"/>
              </a:ext>
            </a:extLst>
          </p:cNvPr>
          <p:cNvSpPr txBox="1"/>
          <p:nvPr/>
        </p:nvSpPr>
        <p:spPr>
          <a:xfrm>
            <a:off x="9706624" y="5121427"/>
            <a:ext cx="23836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Vascular access management after kidney transplantation; </a:t>
            </a:r>
          </a:p>
          <a:p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Position paper on behalf of the Vascular Access Soc. and the European Kidney Transplant Assoc. </a:t>
            </a:r>
            <a:r>
              <a:rPr lang="en-US" sz="1200" dirty="0">
                <a:latin typeface="Arial Narrow" panose="020B0606020202030204" pitchFamily="34" charset="0"/>
                <a:ea typeface="Calibri" panose="020F0502020204030204" pitchFamily="34" charset="0"/>
              </a:rPr>
              <a:t>B </a:t>
            </a:r>
            <a:r>
              <a:rPr lang="en-US" sz="1200" dirty="0">
                <a:effectLst/>
                <a:highlight>
                  <a:srgbClr val="FFFFFF"/>
                </a:highlight>
                <a:latin typeface="Arial Narrow" panose="020B0606020202030204" pitchFamily="34" charset="0"/>
                <a:ea typeface="Calibri" panose="020F0502020204030204" pitchFamily="34" charset="0"/>
              </a:rPr>
              <a:t>Akin, T </a:t>
            </a:r>
            <a:r>
              <a:rPr lang="en-US" sz="1200" dirty="0" err="1">
                <a:effectLst/>
                <a:highlight>
                  <a:srgbClr val="FFFFFF"/>
                </a:highlight>
                <a:latin typeface="Arial Narrow" panose="020B0606020202030204" pitchFamily="34" charset="0"/>
                <a:ea typeface="Calibri" panose="020F0502020204030204" pitchFamily="34" charset="0"/>
              </a:rPr>
              <a:t>Jemcov</a:t>
            </a:r>
            <a:r>
              <a:rPr lang="en-US" sz="1200" dirty="0">
                <a:effectLst/>
                <a:highlight>
                  <a:srgbClr val="FFFFFF"/>
                </a:highlight>
                <a:latin typeface="Arial Narrow" panose="020B0606020202030204" pitchFamily="34" charset="0"/>
                <a:ea typeface="Calibri" panose="020F0502020204030204" pitchFamily="34" charset="0"/>
              </a:rPr>
              <a:t>, D </a:t>
            </a:r>
            <a:r>
              <a:rPr lang="en-US" sz="1200" dirty="0" err="1">
                <a:effectLst/>
                <a:highlight>
                  <a:srgbClr val="FFFFFF"/>
                </a:highlight>
                <a:latin typeface="Arial Narrow" panose="020B0606020202030204" pitchFamily="34" charset="0"/>
                <a:ea typeface="Calibri" panose="020F0502020204030204" pitchFamily="34" charset="0"/>
              </a:rPr>
              <a:t>Cucchiari</a:t>
            </a:r>
            <a:r>
              <a:rPr lang="en-US" sz="1200" dirty="0">
                <a:effectLst/>
                <a:highlight>
                  <a:srgbClr val="FFFFFF"/>
                </a:highlight>
                <a:latin typeface="Arial Narrow" panose="020B0606020202030204" pitchFamily="34" charset="0"/>
                <a:ea typeface="Calibri" panose="020F0502020204030204" pitchFamily="34" charset="0"/>
              </a:rPr>
              <a:t>, J Malik, D Shemesh, </a:t>
            </a: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G Pettigrew, U Hahn Lundström, </a:t>
            </a:r>
            <a:r>
              <a:rPr lang="en-US" sz="1200" dirty="0">
                <a:effectLst/>
                <a:highlight>
                  <a:srgbClr val="FFFFFF"/>
                </a:highlight>
                <a:latin typeface="Arial Narrow" panose="020B0606020202030204" pitchFamily="34" charset="0"/>
                <a:ea typeface="Calibri" panose="020F0502020204030204" pitchFamily="34" charset="0"/>
              </a:rPr>
              <a:t>G Zaza, J I. Rotmans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FA22964-28AD-C35C-D77C-0FC8695AAE4F}"/>
              </a:ext>
            </a:extLst>
          </p:cNvPr>
          <p:cNvSpPr txBox="1">
            <a:spLocks/>
          </p:cNvSpPr>
          <p:nvPr/>
        </p:nvSpPr>
        <p:spPr>
          <a:xfrm>
            <a:off x="838200" y="649763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12760" rtl="0" eaLnBrk="1" fontAlgn="base" latinLnBrk="0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fontAlgn="base" latinLnBrk="0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fontAlgn="base" latinLnBrk="0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fontAlgn="base" latinLnBrk="0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fontAlgn="base" latinLnBrk="0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altLang="sv-SE" sz="1200">
                <a:latin typeface="Arial" panose="020B0604020202020204" pitchFamily="34" charset="0"/>
                <a:cs typeface="Arial" panose="020B0604020202020204" pitchFamily="34" charset="0"/>
              </a:rPr>
              <a:t>251114</a:t>
            </a:r>
            <a:endParaRPr lang="en-US" alt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5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30BF3-300B-4EA4-C0C3-8AFB382BD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22F9A9-AB59-9D24-22E2-55D9F7F6BB87}"/>
              </a:ext>
            </a:extLst>
          </p:cNvPr>
          <p:cNvSpPr txBox="1">
            <a:spLocks/>
          </p:cNvSpPr>
          <p:nvPr/>
        </p:nvSpPr>
        <p:spPr>
          <a:xfrm>
            <a:off x="632255" y="1227408"/>
            <a:ext cx="10515600" cy="9338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33" dirty="0">
                <a:latin typeface="Arial"/>
              </a:rPr>
              <a:t>Vascular access management after KTx- conclusions</a:t>
            </a:r>
          </a:p>
          <a:p>
            <a:endParaRPr lang="en-US" sz="32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6D1D796-2F61-16B0-AADD-AD095A81C201}"/>
              </a:ext>
            </a:extLst>
          </p:cNvPr>
          <p:cNvSpPr txBox="1"/>
          <p:nvPr/>
        </p:nvSpPr>
        <p:spPr>
          <a:xfrm>
            <a:off x="358731" y="2161257"/>
            <a:ext cx="11866668" cy="4637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dirty="0"/>
              <a:t>VA of KTx recipients is a modifiable factor that significantly impact the heart disease</a:t>
            </a:r>
          </a:p>
          <a:p>
            <a:endParaRPr lang="en-US" sz="2667" dirty="0"/>
          </a:p>
          <a:p>
            <a:r>
              <a:rPr lang="en-US" sz="2667" dirty="0"/>
              <a:t>VA ligation reduces cardiac hypertrophy</a:t>
            </a:r>
          </a:p>
          <a:p>
            <a:endParaRPr lang="en-US" sz="2667" dirty="0"/>
          </a:p>
          <a:p>
            <a:r>
              <a:rPr lang="en-US" sz="2667" dirty="0"/>
              <a:t>Implementing a VA surveillance program is essential to improve KTx care</a:t>
            </a:r>
          </a:p>
          <a:p>
            <a:endParaRPr lang="en-US" sz="2667" dirty="0"/>
          </a:p>
          <a:p>
            <a:r>
              <a:rPr lang="en-US" sz="2667" dirty="0"/>
              <a:t>Favorable prognosis of KTx- AV ligation liberal- when well-functioning grafts</a:t>
            </a:r>
          </a:p>
          <a:p>
            <a:endParaRPr lang="en-US" sz="2667" dirty="0"/>
          </a:p>
          <a:p>
            <a:r>
              <a:rPr lang="en-US" sz="2667" dirty="0"/>
              <a:t>Decision of AV ligation by multi-disciplinary team with active patient participation</a:t>
            </a:r>
          </a:p>
          <a:p>
            <a:endParaRPr lang="en-US" sz="2667" dirty="0"/>
          </a:p>
          <a:p>
            <a:pPr algn="ctr"/>
            <a:r>
              <a:rPr lang="en-US" sz="2667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6993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545" y="3759200"/>
            <a:ext cx="11430000" cy="27216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E5A100"/>
                </a:solidFill>
                <a:latin typeface="Arial"/>
              </a:rPr>
              <a:t>Vascular access management after kidney transplantation</a:t>
            </a:r>
            <a:endParaRPr lang="en-US" sz="3200" dirty="0">
              <a:solidFill>
                <a:schemeClr val="bg1"/>
              </a:solidFill>
              <a:latin typeface="Arial"/>
            </a:endParaRPr>
          </a:p>
          <a:p>
            <a:pPr algn="ctr"/>
            <a:r>
              <a:rPr lang="en-US" sz="2667" dirty="0">
                <a:solidFill>
                  <a:schemeClr val="bg1"/>
                </a:solidFill>
                <a:latin typeface="Arial"/>
              </a:rPr>
              <a:t>Ulrika Hahn Lundström MD, PhD</a:t>
            </a:r>
          </a:p>
          <a:p>
            <a:pPr algn="ctr"/>
            <a:r>
              <a:rPr lang="en-US" sz="2133" dirty="0">
                <a:solidFill>
                  <a:schemeClr val="bg1"/>
                </a:solidFill>
                <a:latin typeface="Arial"/>
              </a:rPr>
              <a:t>Karolinska Institutet and University Hospital, </a:t>
            </a:r>
          </a:p>
          <a:p>
            <a:pPr algn="ctr"/>
            <a:r>
              <a:rPr lang="en-US" sz="2133" dirty="0">
                <a:solidFill>
                  <a:schemeClr val="bg1"/>
                </a:solidFill>
                <a:latin typeface="Arial"/>
              </a:rPr>
              <a:t>Stockholm Sweden</a:t>
            </a:r>
            <a:endParaRPr lang="en-US" sz="3200" dirty="0">
              <a:solidFill>
                <a:srgbClr val="E5A1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D2BFC-947A-20E9-2D49-1A56AF69B2A7}"/>
              </a:ext>
            </a:extLst>
          </p:cNvPr>
          <p:cNvSpPr txBox="1">
            <a:spLocks/>
          </p:cNvSpPr>
          <p:nvPr/>
        </p:nvSpPr>
        <p:spPr>
          <a:xfrm>
            <a:off x="657214" y="1227408"/>
            <a:ext cx="10877573" cy="9338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33" b="1" dirty="0">
                <a:latin typeface="Arial"/>
              </a:rPr>
              <a:t>Vascular access management after kidney transplantation </a:t>
            </a:r>
          </a:p>
          <a:p>
            <a:endParaRPr lang="en-US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4BD8317-D3EA-BDC1-59F6-D2E523135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7" y="2350204"/>
            <a:ext cx="7901109" cy="427549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FB5F0A2-7961-43B8-5CE4-9C3B1DF83D6D}"/>
              </a:ext>
            </a:extLst>
          </p:cNvPr>
          <p:cNvSpPr txBox="1"/>
          <p:nvPr/>
        </p:nvSpPr>
        <p:spPr>
          <a:xfrm>
            <a:off x="493988" y="1799748"/>
            <a:ext cx="10653867" cy="6360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Position paper on behalf of the </a:t>
            </a:r>
            <a:r>
              <a:rPr lang="en-US" sz="2133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Vascular Access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Society and the European Kidney Transplant Association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algn="ctr"/>
            <a:r>
              <a:rPr lang="en-US" sz="14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Barış</a:t>
            </a:r>
            <a:r>
              <a:rPr lang="en-US" sz="14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Akin, Tamara </a:t>
            </a:r>
            <a:r>
              <a:rPr lang="en-US" sz="14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Jemcov</a:t>
            </a:r>
            <a:r>
              <a:rPr lang="en-US" sz="14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, David </a:t>
            </a:r>
            <a:r>
              <a:rPr lang="en-US" sz="14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Cucchiari</a:t>
            </a:r>
            <a:r>
              <a:rPr lang="en-US" sz="14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, Jan Malik, David Shemesh,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Gavin Pettigrew, Ulrika Hahn Lundström, </a:t>
            </a:r>
            <a:r>
              <a:rPr lang="en-US" sz="14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Gianluigi Zaza, Joris I. Rotmans</a:t>
            </a:r>
            <a:endParaRPr lang="en-US" sz="1400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584F4971-AC3D-5F58-C30C-36B5C5A6B7F9}"/>
              </a:ext>
            </a:extLst>
          </p:cNvPr>
          <p:cNvSpPr txBox="1">
            <a:spLocks/>
          </p:cNvSpPr>
          <p:nvPr/>
        </p:nvSpPr>
        <p:spPr>
          <a:xfrm>
            <a:off x="838200" y="649763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12760" rtl="0" eaLnBrk="1" fontAlgn="base" latinLnBrk="0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fontAlgn="base" latinLnBrk="0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fontAlgn="base" latinLnBrk="0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fontAlgn="base" latinLnBrk="0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fontAlgn="base" latinLnBrk="0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altLang="sv-SE" sz="1200">
                <a:latin typeface="Arial" panose="020B0604020202020204" pitchFamily="34" charset="0"/>
                <a:cs typeface="Arial" panose="020B0604020202020204" pitchFamily="34" charset="0"/>
              </a:rPr>
              <a:t>251114</a:t>
            </a:r>
            <a:endParaRPr lang="en-US" alt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4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AA774B-4BE2-CDC3-A0FB-76BC502D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97" y="1112843"/>
            <a:ext cx="11227191" cy="899947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/>
              </a:rPr>
              <a:t>Vascular access management after kidney transplantation </a:t>
            </a:r>
            <a:r>
              <a:rPr 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br>
              <a:rPr 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400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</a:br>
            <a:r>
              <a:rPr lang="sv-SE" sz="2400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br>
              <a:rPr lang="sv-SE" sz="2400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040400-3712-3E36-369D-444F021B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altLang="sv-SE" sz="1200" dirty="0">
                <a:latin typeface="Arial" panose="020B0604020202020204" pitchFamily="34" charset="0"/>
                <a:cs typeface="Arial" panose="020B0604020202020204" pitchFamily="34" charset="0"/>
              </a:rPr>
              <a:t>251114</a:t>
            </a:r>
            <a:endParaRPr lang="en-US" alt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imning vid olympiska sommarspelen 1980 – Wikipedia">
            <a:extLst>
              <a:ext uri="{FF2B5EF4-FFF2-40B4-BE49-F238E27FC236}">
                <a16:creationId xmlns:a16="http://schemas.microsoft.com/office/drawing/2014/main" id="{A0649C3F-46B6-10C0-8AEF-C9B9FBB08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612" y="2436805"/>
            <a:ext cx="3771177" cy="24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2AFBE4A-9443-F1F7-B239-386F65E43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4" y="2370517"/>
            <a:ext cx="3520205" cy="264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3F078E3-7F63-9FB9-B5E7-AAFDED9BD935}"/>
              </a:ext>
            </a:extLst>
          </p:cNvPr>
          <p:cNvSpPr txBox="1"/>
          <p:nvPr/>
        </p:nvSpPr>
        <p:spPr>
          <a:xfrm>
            <a:off x="8167555" y="5143446"/>
            <a:ext cx="3338949" cy="102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dirty="0"/>
              <a:t>1,5 liters/min= </a:t>
            </a:r>
          </a:p>
          <a:p>
            <a:r>
              <a:rPr lang="en-US" sz="1867" dirty="0"/>
              <a:t>1,5x60x24x365x3,17=2500000=</a:t>
            </a:r>
          </a:p>
          <a:p>
            <a:r>
              <a:rPr lang="en-US" sz="2133" b="1" dirty="0"/>
              <a:t>Olympic Pool </a:t>
            </a:r>
            <a:r>
              <a:rPr lang="en-US" sz="2133" b="1" dirty="0" err="1"/>
              <a:t>på</a:t>
            </a:r>
            <a:r>
              <a:rPr lang="en-US" sz="2133" b="1" dirty="0"/>
              <a:t> 3,17 </a:t>
            </a:r>
            <a:r>
              <a:rPr lang="en-US" sz="2133" b="1" dirty="0" err="1"/>
              <a:t>år</a:t>
            </a:r>
            <a:endParaRPr lang="en-US" sz="2133" b="1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220F4D9-3815-AA83-EEA0-484F4F3D3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669" y="2888616"/>
            <a:ext cx="3632060" cy="1976944"/>
          </a:xfrm>
          <a:prstGeom prst="rect">
            <a:avLst/>
          </a:prstGeom>
        </p:spPr>
      </p:pic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3651BE5-7A5E-72A9-5764-33C18F57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CF4F-8CBB-4788-83D1-2AF7EF1B1574}" type="slidenum">
              <a:rPr lang="en-US" altLang="sv-SE" smtClean="0"/>
              <a:pPr/>
              <a:t>4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31222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diagram, linje, Graf&#10;&#10;Automatiskt genererad beskrivning">
            <a:extLst>
              <a:ext uri="{FF2B5EF4-FFF2-40B4-BE49-F238E27FC236}">
                <a16:creationId xmlns:a16="http://schemas.microsoft.com/office/drawing/2014/main" id="{5FAB608B-6CE4-5AB5-9500-6F3F9FBA0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699" y="2974573"/>
            <a:ext cx="4999501" cy="309437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9C411AB-CF8A-7A1E-C8A2-501877EA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3143"/>
            <a:ext cx="10788812" cy="132556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333"/>
              </a:spcAft>
            </a:pPr>
            <a:r>
              <a:rPr lang="en-GB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Kidney transplantation with a functional AV fistula is associated with </a:t>
            </a:r>
            <a:b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Long-term risk of</a:t>
            </a:r>
            <a:r>
              <a:rPr lang="en-GB" sz="2400" b="1" i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de novo</a:t>
            </a:r>
            <a:r>
              <a:rPr lang="en-GB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heart failure and atrial fibrillation </a:t>
            </a:r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91B65E-7165-D992-04EA-70E5CC9E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altLang="sv-SE" sz="1200" dirty="0">
                <a:latin typeface="Arial" panose="020B0604020202020204" pitchFamily="34" charset="0"/>
                <a:cs typeface="Arial" panose="020B0604020202020204" pitchFamily="34" charset="0"/>
              </a:rPr>
              <a:t>251114</a:t>
            </a:r>
            <a:endParaRPr lang="en-US" alt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latshållare för innehåll 5" descr="En bild som visar text, diagram, linje, Graf&#10;&#10;Automatiskt genererad beskrivning">
            <a:extLst>
              <a:ext uri="{FF2B5EF4-FFF2-40B4-BE49-F238E27FC236}">
                <a16:creationId xmlns:a16="http://schemas.microsoft.com/office/drawing/2014/main" id="{4ACF6FA6-F3B1-195C-D54C-744330384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4453" y="2244793"/>
            <a:ext cx="4886947" cy="309437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66D316EF-7BAF-9010-40F1-C9BA3F3A2CCA}"/>
              </a:ext>
            </a:extLst>
          </p:cNvPr>
          <p:cNvSpPr txBox="1"/>
          <p:nvPr/>
        </p:nvSpPr>
        <p:spPr>
          <a:xfrm>
            <a:off x="9373831" y="2208706"/>
            <a:ext cx="2544900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dirty="0"/>
              <a:t>SRR; 2009-20</a:t>
            </a:r>
          </a:p>
          <a:p>
            <a:r>
              <a:rPr lang="en-US" sz="1867" dirty="0"/>
              <a:t>N= 3,361</a:t>
            </a:r>
          </a:p>
          <a:p>
            <a:r>
              <a:rPr lang="en-US" sz="1867" dirty="0"/>
              <a:t>AVF; n= 2236</a:t>
            </a:r>
          </a:p>
          <a:p>
            <a:r>
              <a:rPr lang="en-US" sz="1867" dirty="0"/>
              <a:t>Underarm AVF; n=829</a:t>
            </a:r>
          </a:p>
          <a:p>
            <a:r>
              <a:rPr lang="en-US" sz="1867" dirty="0" err="1"/>
              <a:t>Överarm</a:t>
            </a:r>
            <a:r>
              <a:rPr lang="en-US" sz="1867" dirty="0"/>
              <a:t> AVF; n=296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CC3A27A-CDA3-307A-83BC-F0429E905C4C}"/>
              </a:ext>
            </a:extLst>
          </p:cNvPr>
          <p:cNvSpPr txBox="1"/>
          <p:nvPr/>
        </p:nvSpPr>
        <p:spPr>
          <a:xfrm>
            <a:off x="9373831" y="6141129"/>
            <a:ext cx="225318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 dirty="0"/>
              <a:t>U Hahn Lundstrom, M Evans 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52F101E2-4767-F03D-DBC9-C70877F1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CF4F-8CBB-4788-83D1-2AF7EF1B1574}" type="slidenum">
              <a:rPr lang="en-US" altLang="sv-SE" smtClean="0"/>
              <a:pPr/>
              <a:t>5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97849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DBE3A-BE31-EA42-E5C7-3167B534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72" y="703231"/>
            <a:ext cx="11395841" cy="132556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dirty="0"/>
              <a:t>AVF ligation associated with a significant reduction in LV myocardial mass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BDA037DD-276B-8A08-828B-01C7BC1BE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125" y="1780650"/>
            <a:ext cx="6314675" cy="4369756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E84191-B350-0EFA-D898-5F310A2E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altLang="sv-SE"/>
              <a:t>250403</a:t>
            </a:r>
            <a:endParaRPr lang="en-US" alt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98C9EF8-5B5F-0136-7732-4AD63F0E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7ECF4F-8CBB-4788-83D1-2AF7EF1B1574}" type="slidenum">
              <a:rPr lang="en-US" altLang="sv-SE" smtClean="0"/>
              <a:pPr/>
              <a:t>6</a:t>
            </a:fld>
            <a:endParaRPr lang="en-US" alt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457FDF5-FD9A-2388-577B-345FAEDEBFFD}"/>
              </a:ext>
            </a:extLst>
          </p:cNvPr>
          <p:cNvSpPr txBox="1"/>
          <p:nvPr/>
        </p:nvSpPr>
        <p:spPr>
          <a:xfrm>
            <a:off x="310281" y="6169345"/>
            <a:ext cx="12023835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Rao NN, et al. Effects of Arteriovenous Fistula Ligation on Cardiac Structure and Function in Kidney Transplant Recipients. </a:t>
            </a:r>
            <a:r>
              <a:rPr lang="en-US" sz="1333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Circulation. </a:t>
            </a:r>
            <a:r>
              <a:rPr lang="en-US" sz="1333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2019;139(25):2809-2818.</a:t>
            </a:r>
            <a:endParaRPr lang="en-US" sz="1333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B481807B-0D57-70CE-7C9B-00219D0DD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75148"/>
            <a:ext cx="5460789" cy="263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07B1C4-0FE0-EDEC-50F3-11DB760D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Patency not the same as use of AVA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020561-35EB-AC17-B2E0-4BE33CFB3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829" y="5483893"/>
            <a:ext cx="5489028" cy="566671"/>
          </a:xfrm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33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Vajdic</a:t>
            </a:r>
            <a:r>
              <a:rPr lang="en-US" sz="1333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33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Trampuz</a:t>
            </a:r>
            <a:r>
              <a:rPr lang="en-US" sz="1333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et al. A national cohort study on hemodialysis arteriovenous fistulas after kidney transplantation- long-term patency, use and complications. </a:t>
            </a:r>
            <a:r>
              <a:rPr lang="en-US" sz="1333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BMC nephrology. </a:t>
            </a:r>
            <a:r>
              <a:rPr lang="en-US" sz="1333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2021;22(1):344.</a:t>
            </a:r>
            <a:endParaRPr lang="en-US" sz="16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00E2A2-248A-8AB6-8AD4-42D691924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altLang="sv-SE"/>
              <a:t>250403</a:t>
            </a:r>
            <a:endParaRPr lang="en-US" alt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06811E8-B4BC-FFE4-20C6-0EC20F70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7ECF4F-8CBB-4788-83D1-2AF7EF1B1574}" type="slidenum">
              <a:rPr lang="en-US" altLang="sv-SE" smtClean="0"/>
              <a:pPr/>
              <a:t>7</a:t>
            </a:fld>
            <a:endParaRPr lang="en-US" alt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AC12016-5AEF-D829-3BA5-7637A6968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30638"/>
            <a:ext cx="5433480" cy="30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4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CFA88B-7D43-C41A-6251-9BF629E8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9231"/>
            <a:ext cx="4238296" cy="132556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dirty="0"/>
              <a:t>KFRE in KTx patients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CFD8C6E-329C-6594-4106-388FAA8C5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4113" y="1052736"/>
            <a:ext cx="5667705" cy="1800200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3AB6EC-C879-FC67-B4E3-75AA1DCA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altLang="sv-SE" sz="1200" dirty="0">
                <a:latin typeface="Arial" panose="020B0604020202020204" pitchFamily="34" charset="0"/>
                <a:cs typeface="Arial" panose="020B0604020202020204" pitchFamily="34" charset="0"/>
              </a:rPr>
              <a:t>251114</a:t>
            </a:r>
            <a:endParaRPr lang="en-US" alt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4E6FF46-1EE3-178A-35D7-51E617EF5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2" y="5183619"/>
            <a:ext cx="12064776" cy="100246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B6BABC2-900A-D7A7-0D60-51083D79C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3573017"/>
            <a:ext cx="9937104" cy="1002460"/>
          </a:xfrm>
          <a:prstGeom prst="rect">
            <a:avLst/>
          </a:prstGeom>
        </p:spPr>
      </p:pic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D53AAFF8-424D-4B60-A805-193C1A9C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CF4F-8CBB-4788-83D1-2AF7EF1B1574}" type="slidenum">
              <a:rPr lang="en-US" altLang="sv-SE" smtClean="0"/>
              <a:pPr/>
              <a:t>8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60875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00606-FA61-E330-3D8F-F3BFE02EE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974C08-3BD2-EAD3-BC80-38511999FCBB}"/>
              </a:ext>
            </a:extLst>
          </p:cNvPr>
          <p:cNvSpPr txBox="1">
            <a:spLocks/>
          </p:cNvSpPr>
          <p:nvPr/>
        </p:nvSpPr>
        <p:spPr>
          <a:xfrm>
            <a:off x="288043" y="1040436"/>
            <a:ext cx="11065757" cy="9338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33" b="1" dirty="0">
                <a:latin typeface="Arial"/>
              </a:rPr>
              <a:t>Vascular access management after kidney transplantation </a:t>
            </a:r>
          </a:p>
          <a:p>
            <a:endParaRPr lang="en-US" sz="32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7A2A4D6-D654-63CA-4E91-1AB9FCFB807E}"/>
              </a:ext>
            </a:extLst>
          </p:cNvPr>
          <p:cNvSpPr txBox="1"/>
          <p:nvPr/>
        </p:nvSpPr>
        <p:spPr>
          <a:xfrm>
            <a:off x="493988" y="1594628"/>
            <a:ext cx="106538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Position paper on behalf of the Vascular Access Society and the European Kidney Transplant Association. </a:t>
            </a:r>
          </a:p>
          <a:p>
            <a:pPr algn="ctr"/>
            <a:r>
              <a:rPr lang="en-US" sz="14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Barış</a:t>
            </a:r>
            <a:r>
              <a:rPr lang="en-US" sz="14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Akin, Tamara </a:t>
            </a:r>
            <a:r>
              <a:rPr lang="en-US" sz="14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Jemcov</a:t>
            </a:r>
            <a:r>
              <a:rPr lang="en-US" sz="14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, David </a:t>
            </a:r>
            <a:r>
              <a:rPr lang="en-US" sz="14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Cucchiari</a:t>
            </a:r>
            <a:r>
              <a:rPr lang="en-US" sz="14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, Jan Malik, David Shemesh,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Gavin Pettigrew, Ulrika Hahn Lundström, </a:t>
            </a:r>
            <a:r>
              <a:rPr lang="en-US" sz="14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Gianluigi Zaza, Joris I. Rotmans</a:t>
            </a:r>
            <a:endParaRPr lang="en-US" sz="14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7F62F89-18FA-1C9C-D24D-75FFE40B2AF0}"/>
              </a:ext>
            </a:extLst>
          </p:cNvPr>
          <p:cNvSpPr txBox="1"/>
          <p:nvPr/>
        </p:nvSpPr>
        <p:spPr>
          <a:xfrm>
            <a:off x="769258" y="2384523"/>
            <a:ext cx="9145409" cy="422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dirty="0"/>
              <a:t>Impact of AV access on the heart and circulation</a:t>
            </a:r>
          </a:p>
          <a:p>
            <a:endParaRPr lang="en-US" sz="2667" dirty="0"/>
          </a:p>
          <a:p>
            <a:r>
              <a:rPr lang="en-US" sz="2667" dirty="0"/>
              <a:t>Impact of AV access on Kidney allograft</a:t>
            </a:r>
          </a:p>
          <a:p>
            <a:endParaRPr lang="en-US" sz="2667" dirty="0"/>
          </a:p>
          <a:p>
            <a:r>
              <a:rPr lang="en-US" sz="2667" dirty="0"/>
              <a:t>Allograft Prognosis after KTx</a:t>
            </a:r>
          </a:p>
          <a:p>
            <a:endParaRPr lang="en-US" sz="2667" dirty="0"/>
          </a:p>
          <a:p>
            <a:r>
              <a:rPr lang="en-US" sz="2667" dirty="0"/>
              <a:t>Immunosuppression and VA- related aneurysmal complications</a:t>
            </a:r>
          </a:p>
          <a:p>
            <a:endParaRPr lang="en-US" sz="2667" dirty="0"/>
          </a:p>
          <a:p>
            <a:r>
              <a:rPr lang="en-US" sz="2667" dirty="0"/>
              <a:t>Chance of still having a functional AVF at time of allograft failure</a:t>
            </a:r>
          </a:p>
          <a:p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1546160441"/>
      </p:ext>
    </p:extLst>
  </p:cSld>
  <p:clrMapOvr>
    <a:masterClrMapping/>
  </p:clrMapOvr>
</p:sld>
</file>

<file path=ppt/theme/theme1.xml><?xml version="1.0" encoding="utf-8"?>
<a:theme xmlns:a="http://schemas.openxmlformats.org/drawingml/2006/main" name="KI_DS_POWERPOINTMALL_060828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_karolinska_universitetssjukhuset_sv" id="{3BB682B4-5AAD-43CC-9C6E-88E9160AF5BF}" vid="{F44109A3-632E-44F2-8288-BA3F5E78F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I_DS_POWERPOINTMALL_060828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_karolinska_universitetssjukhuset_sv" id="{3BB682B4-5AAD-43CC-9C6E-88E9160AF5BF}" vid="{F44109A3-632E-44F2-8288-BA3F5E78F206}"/>
    </a:ext>
  </a:extLst>
</a:theme>
</file>

<file path=ppt/theme/theme4.xml><?xml version="1.0" encoding="utf-8"?>
<a:theme xmlns:a="http://schemas.openxmlformats.org/drawingml/2006/main" name="KI_DS_POWERPOINTMALL_060828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_karolinska_universitetssjukhuset_sv" id="{3BB682B4-5AAD-43CC-9C6E-88E9160AF5BF}" vid="{F44109A3-632E-44F2-8288-BA3F5E78F206}"/>
    </a:ext>
  </a:extLst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15BE51D60BA44B86811C5F608C49E" ma:contentTypeVersion="4" ma:contentTypeDescription="Create a new document." ma:contentTypeScope="" ma:versionID="122e2918688ddcbd6b4e51b912b07315">
  <xsd:schema xmlns:xsd="http://www.w3.org/2001/XMLSchema" xmlns:xs="http://www.w3.org/2001/XMLSchema" xmlns:p="http://schemas.microsoft.com/office/2006/metadata/properties" xmlns:ns2="6843b716-3f6d-4983-a753-faa1afd2f446" targetNamespace="http://schemas.microsoft.com/office/2006/metadata/properties" ma:root="true" ma:fieldsID="57f36c3b3137f2eaf3a3987d7786cd93" ns2:_="">
    <xsd:import namespace="6843b716-3f6d-4983-a753-faa1afd2f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3b716-3f6d-4983-a753-faa1afd2f4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6FA749-C065-4E8A-857E-35922157E8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43b716-3f6d-4983-a753-faa1afd2f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EA956A-C533-45D9-AE63-9D3159A3E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BC0F29-2CBE-4850-B301-9806EF0C6ED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6843b716-3f6d-4983-a753-faa1afd2f44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ki-karolinska-universitetssjukhuset-sv</Template>
  <TotalTime>30</TotalTime>
  <Words>1311</Words>
  <Application>Microsoft Office PowerPoint</Application>
  <PresentationFormat>Bredbild</PresentationFormat>
  <Paragraphs>113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13</vt:i4>
      </vt:variant>
    </vt:vector>
  </HeadingPairs>
  <TitlesOfParts>
    <vt:vector size="25" baseType="lpstr">
      <vt:lpstr>Aptos</vt:lpstr>
      <vt:lpstr>Arial</vt:lpstr>
      <vt:lpstr>Arial Narrow</vt:lpstr>
      <vt:lpstr>Calibri</vt:lpstr>
      <vt:lpstr>Calibri Light</vt:lpstr>
      <vt:lpstr>Open Sans</vt:lpstr>
      <vt:lpstr>Tahoma</vt:lpstr>
      <vt:lpstr>Times New Roman</vt:lpstr>
      <vt:lpstr>KI_DS_POWERPOINTMALL_060828</vt:lpstr>
      <vt:lpstr>Office Theme</vt:lpstr>
      <vt:lpstr>KI_DS_POWERPOINTMALL_060828</vt:lpstr>
      <vt:lpstr>KI_DS_POWERPOINTMALL_060828</vt:lpstr>
      <vt:lpstr>Vascular access management after Kidney Transplantation</vt:lpstr>
      <vt:lpstr>PowerPoint-presentation</vt:lpstr>
      <vt:lpstr>PowerPoint-presentation</vt:lpstr>
      <vt:lpstr>  Vascular access management after kidney transplantation risk     </vt:lpstr>
      <vt:lpstr>Kidney transplantation with a functional AV fistula is associated with  Long-term risk of de novo heart failure and atrial fibrillation </vt:lpstr>
      <vt:lpstr>AVF ligation associated with a significant reduction in LV myocardial mass</vt:lpstr>
      <vt:lpstr>Patency not the same as use of AVA</vt:lpstr>
      <vt:lpstr>KFRE in KTx patients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Ulrika Hahn Lundström</dc:creator>
  <cp:lastModifiedBy>Ulrika Hahn Lundström</cp:lastModifiedBy>
  <cp:revision>2</cp:revision>
  <dcterms:created xsi:type="dcterms:W3CDTF">2025-11-09T20:17:59Z</dcterms:created>
  <dcterms:modified xsi:type="dcterms:W3CDTF">2025-11-12T09:16:44Z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0x010100B8615BE51D60BA44B86811C5F608C49E</vt:lpwstr>
  </property>
</Properties>
</file>