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Lst>
  <p:notesMasterIdLst>
    <p:notesMasterId r:id="rId30"/>
  </p:notesMasterIdLst>
  <p:sldIdLst>
    <p:sldId id="491" r:id="rId6"/>
    <p:sldId id="520" r:id="rId7"/>
    <p:sldId id="533" r:id="rId8"/>
    <p:sldId id="521" r:id="rId9"/>
    <p:sldId id="534" r:id="rId10"/>
    <p:sldId id="522" r:id="rId11"/>
    <p:sldId id="540" r:id="rId12"/>
    <p:sldId id="523" r:id="rId13"/>
    <p:sldId id="539" r:id="rId14"/>
    <p:sldId id="524" r:id="rId15"/>
    <p:sldId id="538" r:id="rId16"/>
    <p:sldId id="525" r:id="rId17"/>
    <p:sldId id="537" r:id="rId18"/>
    <p:sldId id="526" r:id="rId19"/>
    <p:sldId id="527" r:id="rId20"/>
    <p:sldId id="535" r:id="rId21"/>
    <p:sldId id="528" r:id="rId22"/>
    <p:sldId id="530" r:id="rId23"/>
    <p:sldId id="529" r:id="rId24"/>
    <p:sldId id="515" r:id="rId25"/>
    <p:sldId id="541" r:id="rId26"/>
    <p:sldId id="531" r:id="rId27"/>
    <p:sldId id="532" r:id="rId28"/>
    <p:sldId id="519" r:id="rId29"/>
  </p:sldIdLst>
  <p:sldSz cx="9144000" cy="6858000" type="screen4x3"/>
  <p:notesSz cx="6797675" cy="9926638"/>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dén Charlotta" initials="U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5AAFD7"/>
    <a:srgbClr val="FDEDBA"/>
    <a:srgbClr val="FFF700"/>
    <a:srgbClr val="FFEC00"/>
    <a:srgbClr val="CAEBEA"/>
    <a:srgbClr val="FDD889"/>
    <a:srgbClr val="CAE5EB"/>
    <a:srgbClr val="FFFF99"/>
    <a:srgbClr val="DA2D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03" autoAdjust="0"/>
    <p:restoredTop sz="59744" autoAdjust="0"/>
  </p:normalViewPr>
  <p:slideViewPr>
    <p:cSldViewPr snapToGrid="0" snapToObjects="1">
      <p:cViewPr varScale="1">
        <p:scale>
          <a:sx n="97" d="100"/>
          <a:sy n="97" d="100"/>
        </p:scale>
        <p:origin x="4074" y="84"/>
      </p:cViewPr>
      <p:guideLst>
        <p:guide orient="horz" pos="2160"/>
        <p:guide pos="2880"/>
      </p:guideLst>
    </p:cSldViewPr>
  </p:slideViewPr>
  <p:outlineViewPr>
    <p:cViewPr>
      <p:scale>
        <a:sx n="33" d="100"/>
        <a:sy n="33" d="100"/>
      </p:scale>
      <p:origin x="0" y="-10182"/>
    </p:cViewPr>
  </p:outlineViewPr>
  <p:notesTextViewPr>
    <p:cViewPr>
      <p:scale>
        <a:sx n="110" d="100"/>
        <a:sy n="11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952ACD2-79BA-4742-9DD3-4A737F5BDDD9}" type="datetimeFigureOut">
              <a:rPr lang="sv-SE" smtClean="0"/>
              <a:t>2024-11-08</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0A8DBE7-90EA-4E87-9FC8-47BB611950AC}" type="slidenum">
              <a:rPr lang="sv-SE" smtClean="0"/>
              <a:t>‹#›</a:t>
            </a:fld>
            <a:endParaRPr lang="sv-SE"/>
          </a:p>
        </p:txBody>
      </p:sp>
    </p:spTree>
    <p:extLst>
      <p:ext uri="{BB962C8B-B14F-4D97-AF65-F5344CB8AC3E}">
        <p14:creationId xmlns:p14="http://schemas.microsoft.com/office/powerpoint/2010/main" val="132756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suntarbetsliv.se/verktyg/osa-kompassen/"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osautbildningen.suntarbetsliv.se/" TargetMode="External"/><Relationship Id="rId4" Type="http://schemas.openxmlformats.org/officeDocument/2006/relationships/hyperlink" Target="https://osakollen.suntarbetsliv.se/"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material är en kort sammanfattning av de riktlinjer som finns kring arbetstidsförläggning</a:t>
            </a:r>
            <a:r>
              <a:rPr lang="sv-SE" baseline="0" dirty="0"/>
              <a:t> för att uppnå så bra förutsättningar som möjligt för hälsa och säkerhet. </a:t>
            </a:r>
          </a:p>
          <a:p>
            <a:endParaRPr lang="sv-SE" baseline="0" dirty="0"/>
          </a:p>
          <a:p>
            <a:r>
              <a:rPr lang="sv-SE" baseline="0" dirty="0"/>
              <a:t>Oftast innebär hälsosamma arbetstider också arbetstider med hög möjlighet för prestation och säkerhet. </a:t>
            </a:r>
          </a:p>
          <a:p>
            <a:endParaRPr lang="sv-SE" baseline="0" dirty="0"/>
          </a:p>
          <a:p>
            <a:r>
              <a:rPr lang="sv-SE" baseline="0" dirty="0"/>
              <a:t>I regel bör man utgå ifrån sin egen verksamhet och analysera hur arbetet och arbetstiderna interagerar med personalens hälsa och prestation och säkerhet (för både personal och brukare/patient/andra). </a:t>
            </a:r>
          </a:p>
          <a:p>
            <a:endParaRPr lang="sv-SE" baseline="0" dirty="0"/>
          </a:p>
          <a:p>
            <a:r>
              <a:rPr lang="sv-SE" dirty="0"/>
              <a:t>Innehållet är baserat på underlag från:</a:t>
            </a:r>
          </a:p>
          <a:p>
            <a:r>
              <a:rPr lang="sv-SE" sz="1200" b="0" i="0" u="none" strike="noStrike" kern="1200" dirty="0">
                <a:solidFill>
                  <a:schemeClr val="tx1"/>
                </a:solidFill>
                <a:effectLst/>
                <a:latin typeface="+mn-lt"/>
                <a:ea typeface="+mn-ea"/>
                <a:cs typeface="+mn-cs"/>
              </a:rPr>
              <a:t>Anna Dahlgren, PhD, Avdelningen för Psykologi, Institutionen för Klinisk Neurovetenskap, Karolinska Institutet. </a:t>
            </a:r>
          </a:p>
          <a:p>
            <a:r>
              <a:rPr lang="sv-SE" sz="1200" b="0" i="0" u="none" strike="noStrike" kern="1200" dirty="0">
                <a:solidFill>
                  <a:schemeClr val="tx1"/>
                </a:solidFill>
                <a:effectLst/>
                <a:latin typeface="+mn-lt"/>
                <a:ea typeface="+mn-ea"/>
                <a:cs typeface="+mn-cs"/>
              </a:rPr>
              <a:t>Göran Kecklund, professor vid Stressforskningsinstitutet, Psykologiska institutionen, Stockholms universitet</a:t>
            </a:r>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1</a:t>
            </a:fld>
            <a:endParaRPr lang="sv-SE"/>
          </a:p>
        </p:txBody>
      </p:sp>
    </p:spTree>
    <p:extLst>
      <p:ext uri="{BB962C8B-B14F-4D97-AF65-F5344CB8AC3E}">
        <p14:creationId xmlns:p14="http://schemas.microsoft.com/office/powerpoint/2010/main" val="3144610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Att</a:t>
            </a:r>
            <a:r>
              <a:rPr lang="sv-SE" baseline="0" dirty="0"/>
              <a:t> ha mindre än 11 timmar mellan arbetspassen har i flera studier visat på att man får en bristfällig återhämtning med kort sömn och trötthet. Man har också visat att risken för olyckor och sjukskrivning ökar med fler korta vilotider i schemat. Återhämtningen vid korta vilotider påverkas på grund av att det finns lite tid över för att hinna med att ta sig till/från jobbet, äta, sköta hygien, eventuellt socialt umgänge (även om detta ofta skalas bort), varva ned och sova. Den korta tid som finns kan bidra till att man inte får till en tillräckligt god nedvarvning innan sömnen för att kunna få en god sömn. Om man dessutom har haft en hög arbetsbelastning och stressigt under kvällsskiftet så kan man behöva ännu mer tid för nedvarvning. Därför är det extra viktigt att arbeta med arbetsmiljön och minska belastning/stress om man har en arbetstidsförläggning som innebär korta vilotider. Det kan t.ex. innebära att man ser till att det finns möjlighet för rast och paus under kvällsskiftet, tid för reflektion, möjlighet att avsluta arbetspasset på ett bra sätt så att man kan koppla bort arbetet när man lämnar (t.ex. bra överlämningar, undvika övertid </a:t>
            </a:r>
            <a:r>
              <a:rPr lang="sv-SE" baseline="0" dirty="0" err="1"/>
              <a:t>etc</a:t>
            </a:r>
            <a:r>
              <a:rPr lang="sv-SE" baseline="0" dirty="0"/>
              <a:t>). </a:t>
            </a:r>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10</a:t>
            </a:fld>
            <a:endParaRPr lang="sv-SE"/>
          </a:p>
        </p:txBody>
      </p:sp>
    </p:spTree>
    <p:extLst>
      <p:ext uri="{BB962C8B-B14F-4D97-AF65-F5344CB8AC3E}">
        <p14:creationId xmlns:p14="http://schemas.microsoft.com/office/powerpoint/2010/main" val="3930736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Att vid enstaka tillfällen förlägga arbetstiderna så att korta vilotider uppstår har sannolikt liten effekt, men att återkommande göra  det utgör en belastning på kroppen och ökar risken för ohälsa och olyckor. Exakt var gränsen går vet man inte men generellt kan man säga att man bör undvika denna typ av arbetstidsförläggning. Ibland förkommer korta vilotider för att kunna hantera hur arbetet är upplagt. Till exempel kanske man har en väldigt stor arbetsbelastning i början av morgonskiftet. Då kan den arbetsbelastningen upplevas mer hanterbar om man har jobbat kvällen innan och är insatt i vad som ska göras på morgonen. Om man ska jobba med att minska korta vilotider i sådana verksamheter så kanske man också behöver se över hur man kan minska arbetsbelastningen i början av morgonskiftet. Vilka arbetsuppgifter kan vänta? Hur kan arbetsuppgifterna underlättas? </a:t>
            </a:r>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11</a:t>
            </a:fld>
            <a:endParaRPr lang="sv-SE"/>
          </a:p>
        </p:txBody>
      </p:sp>
    </p:spTree>
    <p:extLst>
      <p:ext uri="{BB962C8B-B14F-4D97-AF65-F5344CB8AC3E}">
        <p14:creationId xmlns:p14="http://schemas.microsoft.com/office/powerpoint/2010/main" val="2802604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Att</a:t>
            </a:r>
            <a:r>
              <a:rPr lang="sv-SE" baseline="0" dirty="0"/>
              <a:t> börja arbeta riktigt tidigt, innan </a:t>
            </a:r>
            <a:r>
              <a:rPr lang="sv-SE" baseline="0" dirty="0" err="1"/>
              <a:t>kl</a:t>
            </a:r>
            <a:r>
              <a:rPr lang="sv-SE" baseline="0" dirty="0"/>
              <a:t> 06.30 - 07.00, kan också vara förknippat med en förkortad sömn. Detta eftersom det är svårt för oss att gå och lägga oss tidigt och faktiskt kunna somna. Det som ställer till det för oss då är dels dygnsrytmen som fortfarande är inställd på aktivitet snarare än sömn. Men det kan också vara så att vi helt enkelt inte har varit vakna tillräckligt länge då det krävs att vi varit vakna i cirka 16 timmar för att kunna somna. Ibland kan även en oro eller förväntan om att behöva komma upp i tid på morgonen störa sömnen så att det är svårt att somna eller att man inte sover lika djupt och därmed inte får så bra kvalitet på sömnen. </a:t>
            </a:r>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12</a:t>
            </a:fld>
            <a:endParaRPr lang="sv-SE"/>
          </a:p>
        </p:txBody>
      </p:sp>
    </p:spTree>
    <p:extLst>
      <p:ext uri="{BB962C8B-B14F-4D97-AF65-F5344CB8AC3E}">
        <p14:creationId xmlns:p14="http://schemas.microsoft.com/office/powerpoint/2010/main" val="2554274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Man brukar också rekommendera att förlägga arbetstiderna så att skiften roterar framlänges: morgon </a:t>
            </a:r>
            <a:r>
              <a:rPr lang="mr-IN" baseline="0" dirty="0"/>
              <a:t>–</a:t>
            </a:r>
            <a:r>
              <a:rPr lang="sv-SE" baseline="0" dirty="0"/>
              <a:t> eftermiddag </a:t>
            </a:r>
            <a:r>
              <a:rPr lang="mr-IN" baseline="0" dirty="0"/>
              <a:t>–</a:t>
            </a:r>
            <a:r>
              <a:rPr lang="sv-SE" baseline="0" dirty="0"/>
              <a:t> natt. Vid en sådan förläggning av skiften så blir vilotiden alltid minst 11 timmar och man minskar risken för att drabbas av sömnbrist. </a:t>
            </a:r>
          </a:p>
          <a:p>
            <a:endParaRPr lang="sv-SE" i="1" baseline="0"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13</a:t>
            </a:fld>
            <a:endParaRPr lang="sv-SE"/>
          </a:p>
        </p:txBody>
      </p:sp>
    </p:spTree>
    <p:extLst>
      <p:ext uri="{BB962C8B-B14F-4D97-AF65-F5344CB8AC3E}">
        <p14:creationId xmlns:p14="http://schemas.microsoft.com/office/powerpoint/2010/main" val="2523106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dirty="0">
                <a:solidFill>
                  <a:schemeClr val="tx1"/>
                </a:solidFill>
                <a:effectLst/>
                <a:latin typeface="+mn-lt"/>
                <a:ea typeface="+mn-ea"/>
                <a:cs typeface="+mn-cs"/>
              </a:rPr>
              <a:t>Individuell schemaplanering (ISP) kan </a:t>
            </a:r>
            <a:r>
              <a:rPr lang="sv-SE" dirty="0"/>
              <a:t>se väldigt olika ut men ibland innebär det att scheman läggs om ofta vilket gör att det är svårt att förutsäga hur man ska jobba. Detta kan försvåra balansen mellan arbete och fritid.  </a:t>
            </a:r>
          </a:p>
          <a:p>
            <a:pPr marL="0" indent="0">
              <a:buNone/>
            </a:pPr>
            <a:endParaRPr lang="sv-SE" dirty="0"/>
          </a:p>
          <a:p>
            <a:pPr marL="0" indent="0">
              <a:buNone/>
            </a:pPr>
            <a:r>
              <a:rPr lang="sv-SE" dirty="0"/>
              <a:t>Att kunna påverka sina arbetstider är förenat med en bättre balans mellan arbete och fritid. Sambandet med hälsa är dock mindre entydigt (vissa studier visar på förbättrad hälsa medan andra inte hittar något samband) Det är viktigt att samtliga som är involverade i schemaläggningsprocessen har kunskap om hälsosamma och säkra arbetstider. </a:t>
            </a:r>
          </a:p>
          <a:p>
            <a:pPr marL="0" indent="0">
              <a:buNone/>
            </a:pPr>
            <a:r>
              <a:rPr lang="sv-SE" dirty="0"/>
              <a:t>Det finns stor risk att arbetsmiljöansvaret blir otydligt. Ytterst är chefen ansvarig för att arbetstiderna </a:t>
            </a:r>
            <a:r>
              <a:rPr lang="sv-SE" dirty="0">
                <a:solidFill>
                  <a:srgbClr val="000000"/>
                </a:solidFill>
              </a:rPr>
              <a:t>möjliggör tillräcklig återhämtning mellan arbetspassen. </a:t>
            </a:r>
          </a:p>
          <a:p>
            <a:endParaRPr lang="sv-SE" dirty="0"/>
          </a:p>
          <a:p>
            <a:r>
              <a:rPr lang="sv-SE" dirty="0"/>
              <a:t>ISP kan innebära en bättre balans mellan arbete och fritid och därmed minska stressen i vardagslivet. Det är mer osäkert om ISP bidrar till en bättre hälsa i samband med skiftarbete, även om det finns några studier som visat att ISP innebär mindre sjukskrivning, bättre sömn och att man mår bättre. För att få ISP att fungera bra är det viktigt att: </a:t>
            </a:r>
          </a:p>
          <a:p>
            <a:endParaRPr lang="sv-SE" dirty="0"/>
          </a:p>
          <a:p>
            <a:pPr marL="228600" indent="-228600">
              <a:buFont typeface="+mj-lt"/>
              <a:buAutoNum type="arabicPeriod"/>
            </a:pPr>
            <a:r>
              <a:rPr lang="sv-SE" dirty="0"/>
              <a:t>att samtliga som är involverade i schemaläggningsprocessen har tillräckliga kunskaper om hälsosamma och säkra arbetstider, </a:t>
            </a:r>
          </a:p>
          <a:p>
            <a:pPr marL="228600" indent="-228600">
              <a:buFont typeface="+mj-lt"/>
              <a:buAutoNum type="arabicPeriod"/>
            </a:pPr>
            <a:r>
              <a:rPr lang="sv-SE" dirty="0"/>
              <a:t>att det finns ett tydligt arbetsmiljöansvar – även om medarbetarna själva planerar sina arbetstider är det chefen som är ansvarig för att arbetstiderna möjliggör tillräcklig återhämtning och att riktlinjerna för hälsosam arbetstidsförläggning följs, samt </a:t>
            </a:r>
          </a:p>
          <a:p>
            <a:pPr marL="228600" indent="-228600">
              <a:buFont typeface="+mj-lt"/>
              <a:buAutoNum type="arabicPeriod"/>
            </a:pPr>
            <a:r>
              <a:rPr lang="sv-SE" dirty="0"/>
              <a:t>att det är viktigt att det planerade schemat följs och att det inte blir alltför många oförutsägbara förändringar  -  oplanerade förändringar tar bort en av de stora fördelarna med ISP, nämligen en bättre balans mellan arbete och fritid.</a:t>
            </a:r>
          </a:p>
          <a:p>
            <a:pPr marL="228600" indent="-228600">
              <a:buFont typeface="+mj-lt"/>
              <a:buAutoNum type="arabicPeriod"/>
            </a:pPr>
            <a:endParaRPr lang="sv-SE" dirty="0"/>
          </a:p>
          <a:p>
            <a:r>
              <a:rPr lang="sv-SE" b="1" dirty="0"/>
              <a:t>Frågor till personalen om man har ISP:</a:t>
            </a:r>
            <a:endParaRPr lang="sv-SE" dirty="0"/>
          </a:p>
          <a:p>
            <a:r>
              <a:rPr lang="sv-SE" dirty="0"/>
              <a:t>Tycker ni att ni</a:t>
            </a:r>
            <a:r>
              <a:rPr lang="sv-SE" baseline="0" dirty="0"/>
              <a:t> har tillräcklig kunskap om hur man lägger ett bra schema? Är det svårt att prioritera återhämtning vid schemaläggning? Vad fungerar bra/dåligt i schemaläggningsprocessen? </a:t>
            </a:r>
            <a:endParaRPr lang="sv-SE" dirty="0"/>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14</a:t>
            </a:fld>
            <a:endParaRPr lang="sv-SE"/>
          </a:p>
        </p:txBody>
      </p:sp>
    </p:spTree>
    <p:extLst>
      <p:ext uri="{BB962C8B-B14F-4D97-AF65-F5344CB8AC3E}">
        <p14:creationId xmlns:p14="http://schemas.microsoft.com/office/powerpoint/2010/main" val="3084643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Arbetet med arbetstidsförläggningen</a:t>
            </a:r>
            <a:r>
              <a:rPr lang="sv-SE" baseline="0" dirty="0"/>
              <a:t> är ett ständigt pågående arbete som behöver följas upp systematiskt. Det handlar om att att ta reda på om det finns några brister eller risker i arbetstidsförläggningen. Om det finns brister, vad kan man göra för att motverka (eller förbygga) bristerna? </a:t>
            </a:r>
            <a:r>
              <a:rPr lang="sv-SE" i="0" u="none" baseline="0" dirty="0"/>
              <a:t>Följ upp vidtagna åtgärder. </a:t>
            </a:r>
          </a:p>
          <a:p>
            <a:endParaRPr lang="sv-SE" baseline="0" dirty="0"/>
          </a:p>
          <a:p>
            <a:r>
              <a:rPr lang="sv-SE" baseline="0" dirty="0"/>
              <a:t>Några förslag på på hur man konkret kan arbeta med arbetstiderna på arbetsplatsen: hur ser planerade och faktiska arbetstider ut? Är det vanligt med övertidsarbete? </a:t>
            </a:r>
            <a:endParaRPr lang="sv-SE" strike="sngStrike" baseline="0" dirty="0"/>
          </a:p>
          <a:p>
            <a:endParaRPr lang="sv-SE" baseline="0" dirty="0"/>
          </a:p>
          <a:p>
            <a:r>
              <a:rPr lang="sv-SE" baseline="0" dirty="0"/>
              <a:t>När man riskbedömer arbetstiderna är det viktigt att uppmärksamma hälsa och återhämtning: t ex vara observant på om sjukskrivning ökar, återkoppling från hälsokontroller och medarbetarundersökningar (ställ gärna frågor om trötthet och återhämtning i dessa undersökningar). Glöm inte bort att vara observant på indikationer om bristande säkerhet, t ex att utvärdera om arbetstidsförlängning eller trötthet bidragit till incidenter eller olyckor på arbetet (OBS! detta gäller även för resa till och från arbetet).</a:t>
            </a:r>
            <a:endParaRPr lang="sv-SE" dirty="0"/>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15</a:t>
            </a:fld>
            <a:endParaRPr lang="sv-SE"/>
          </a:p>
        </p:txBody>
      </p:sp>
    </p:spTree>
    <p:extLst>
      <p:ext uri="{BB962C8B-B14F-4D97-AF65-F5344CB8AC3E}">
        <p14:creationId xmlns:p14="http://schemas.microsoft.com/office/powerpoint/2010/main" val="3936565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Diskussionsfråga: </a:t>
            </a:r>
            <a:r>
              <a:rPr lang="sv-SE" i="0" u="none" baseline="0" dirty="0"/>
              <a:t>Hur kan vi hitta bättre rutiner för vårt systematiska arbete med arbetsmiljö och arbetstidsförläggning?</a:t>
            </a:r>
          </a:p>
          <a:p>
            <a:endParaRPr lang="sv-SE" baseline="0" dirty="0"/>
          </a:p>
          <a:p>
            <a:endParaRPr lang="sv-SE" dirty="0"/>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16</a:t>
            </a:fld>
            <a:endParaRPr lang="sv-SE"/>
          </a:p>
        </p:txBody>
      </p:sp>
    </p:spTree>
    <p:extLst>
      <p:ext uri="{BB962C8B-B14F-4D97-AF65-F5344CB8AC3E}">
        <p14:creationId xmlns:p14="http://schemas.microsoft.com/office/powerpoint/2010/main" val="4023220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17</a:t>
            </a:fld>
            <a:endParaRPr lang="sv-SE"/>
          </a:p>
        </p:txBody>
      </p:sp>
    </p:spTree>
    <p:extLst>
      <p:ext uri="{BB962C8B-B14F-4D97-AF65-F5344CB8AC3E}">
        <p14:creationId xmlns:p14="http://schemas.microsoft.com/office/powerpoint/2010/main" val="2071095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Sammanfattning av riktlinjerna om skiftarbete och hälsa: 1) Begränsa antalet nattpass i rad till </a:t>
            </a:r>
            <a:r>
              <a:rPr lang="sv-SE" u="sng" dirty="0"/>
              <a:t>max </a:t>
            </a:r>
            <a:r>
              <a:rPr lang="sv-SE" i="1" u="sng" dirty="0"/>
              <a:t>4</a:t>
            </a:r>
            <a:r>
              <a:rPr lang="sv-SE" dirty="0"/>
              <a:t>, 2) minst 48 timmars ledighet efter nattpass, 3) undvik arbetspass som är längre än 12 timmar, helst bör arbetspassen vara maximalt 10 timmar om arbetsbelastningen är hög, 4) undvik kort dygnsvila (det vill säga vilotiden mellan arbetspassen bör vara minst 11 timmar), 5) undvik komprimerade scheman med mycket intensiva arbetstider – sprid istället ut vilodagarna i schemat (men ha gärna två lediga dagar i följd), 6) undvika tidiga morgonpass – börja gärna morgonpasset ungefär </a:t>
            </a:r>
            <a:r>
              <a:rPr lang="sv-SE" dirty="0" err="1"/>
              <a:t>kl</a:t>
            </a:r>
            <a:r>
              <a:rPr lang="sv-SE" dirty="0"/>
              <a:t> 07.00, 7) det är även bra att rotera framlänges, det vill säga morgonpass – kvällspass – nattpass, då slipper man korta vilotider mellan arbetspassen, och 8) det är även bra om medarbetarna kan påverka sina arbetstider, att arbetstiderna är förutsägbara och att det finns framförhållning – detta underlättar planeringen av det sociala livet. </a:t>
            </a:r>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18</a:t>
            </a:fld>
            <a:endParaRPr lang="sv-SE"/>
          </a:p>
        </p:txBody>
      </p:sp>
    </p:spTree>
    <p:extLst>
      <p:ext uri="{BB962C8B-B14F-4D97-AF65-F5344CB8AC3E}">
        <p14:creationId xmlns:p14="http://schemas.microsoft.com/office/powerpoint/2010/main" val="4275284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19</a:t>
            </a:fld>
            <a:endParaRPr lang="sv-SE"/>
          </a:p>
        </p:txBody>
      </p:sp>
    </p:spTree>
    <p:extLst>
      <p:ext uri="{BB962C8B-B14F-4D97-AF65-F5344CB8AC3E}">
        <p14:creationId xmlns:p14="http://schemas.microsoft.com/office/powerpoint/2010/main" val="2061698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noProof="0" dirty="0">
                <a:solidFill>
                  <a:schemeClr val="tx1"/>
                </a:solidFill>
                <a:latin typeface="+mn-lt"/>
                <a:ea typeface="+mn-ea"/>
                <a:cs typeface="+mn-cs"/>
              </a:rPr>
              <a:t>Skiftarbete innebär att arbetstiderna avviker från vanligt dagtidsarbete som utförs på vardagar. För det mesta innebär skiftarbete scheman med varierande arbetstider underdygnet. (Stressforskningsinstitutets </a:t>
            </a:r>
            <a:r>
              <a:rPr lang="sv-SE" sz="1200" b="0" i="0" u="none" strike="noStrike" kern="1200" baseline="0" noProof="0" dirty="0" err="1">
                <a:solidFill>
                  <a:schemeClr val="tx1"/>
                </a:solidFill>
                <a:latin typeface="+mn-lt"/>
                <a:ea typeface="+mn-ea"/>
                <a:cs typeface="+mn-cs"/>
              </a:rPr>
              <a:t>temablad</a:t>
            </a:r>
            <a:r>
              <a:rPr lang="sv-SE" sz="1200" b="0" i="0" u="none" strike="noStrike" kern="1200" baseline="0" noProof="0" dirty="0">
                <a:solidFill>
                  <a:schemeClr val="tx1"/>
                </a:solidFill>
                <a:latin typeface="+mn-lt"/>
                <a:ea typeface="+mn-ea"/>
                <a:cs typeface="+mn-cs"/>
              </a:rPr>
              <a:t> Skiftarbete, hälsa och säkerhet)</a:t>
            </a:r>
          </a:p>
          <a:p>
            <a:endParaRPr lang="sv-SE" sz="1200" b="0" i="0" u="none" strike="noStrike" kern="1200" baseline="0" noProof="0" dirty="0">
              <a:solidFill>
                <a:schemeClr val="tx1"/>
              </a:solidFill>
              <a:latin typeface="+mn-lt"/>
              <a:ea typeface="+mn-ea"/>
              <a:cs typeface="+mn-cs"/>
            </a:endParaRPr>
          </a:p>
          <a:p>
            <a:r>
              <a:rPr lang="sv-SE" sz="1200" b="0" i="0" u="none" strike="noStrike" kern="1200" baseline="0" noProof="0" dirty="0">
                <a:solidFill>
                  <a:schemeClr val="tx1"/>
                </a:solidFill>
                <a:latin typeface="+mn-lt"/>
                <a:ea typeface="+mn-ea"/>
                <a:cs typeface="+mn-cs"/>
              </a:rPr>
              <a:t>Studier har visat att det finns en ökad risk för ohälsa och olyckor </a:t>
            </a:r>
            <a:r>
              <a:rPr lang="sv-SE" sz="1200" b="0" i="0" u="none" strike="noStrike" kern="1200" baseline="0" noProof="0" dirty="0">
                <a:solidFill>
                  <a:srgbClr val="FF0000"/>
                </a:solidFill>
                <a:latin typeface="+mn-lt"/>
                <a:ea typeface="+mn-ea"/>
                <a:cs typeface="+mn-cs"/>
              </a:rPr>
              <a:t>vid skiftarbete </a:t>
            </a:r>
            <a:r>
              <a:rPr lang="sv-SE" sz="1200" b="0" i="0" u="none" strike="noStrike" kern="1200" baseline="0" noProof="0" dirty="0">
                <a:solidFill>
                  <a:schemeClr val="tx1"/>
                </a:solidFill>
                <a:latin typeface="+mn-lt"/>
                <a:ea typeface="+mn-ea"/>
                <a:cs typeface="+mn-cs"/>
              </a:rPr>
              <a:t>(Kecklund &amp; Axelsson, 2016</a:t>
            </a:r>
            <a:r>
              <a:rPr lang="sv-SE" sz="1200" b="0" i="0" u="none" strike="noStrike" kern="1200" baseline="0" noProof="0" dirty="0">
                <a:solidFill>
                  <a:srgbClr val="FF0000"/>
                </a:solidFill>
                <a:latin typeface="+mn-lt"/>
                <a:ea typeface="+mn-ea"/>
                <a:cs typeface="+mn-cs"/>
              </a:rPr>
              <a:t>)</a:t>
            </a:r>
            <a:r>
              <a:rPr lang="sv-SE" sz="1200" b="0" i="0" u="none" strike="noStrike" kern="1200" baseline="0" noProof="0" dirty="0">
                <a:solidFill>
                  <a:schemeClr val="tx1"/>
                </a:solidFill>
                <a:latin typeface="+mn-lt"/>
                <a:ea typeface="+mn-ea"/>
                <a:cs typeface="+mn-cs"/>
              </a:rPr>
              <a:t>.</a:t>
            </a:r>
          </a:p>
          <a:p>
            <a:endParaRPr lang="sv-SE" sz="1200" b="0" i="0" u="none" strike="noStrike" kern="1200" baseline="0" noProof="0" dirty="0">
              <a:solidFill>
                <a:schemeClr val="tx1"/>
              </a:solidFill>
              <a:latin typeface="+mn-lt"/>
              <a:ea typeface="+mn-ea"/>
              <a:cs typeface="+mn-cs"/>
            </a:endParaRPr>
          </a:p>
          <a:p>
            <a:r>
              <a:rPr lang="sv-SE" sz="1200" b="0" i="0" u="none" strike="noStrike" kern="1200" baseline="0" noProof="0" dirty="0">
                <a:solidFill>
                  <a:schemeClr val="tx1"/>
                </a:solidFill>
                <a:latin typeface="+mn-lt"/>
                <a:ea typeface="+mn-ea"/>
                <a:cs typeface="+mn-cs"/>
              </a:rPr>
              <a:t>Vad som ligger bakom denna ökade risk är inte helt fastställt men man tror att det dels kan vara bristande sömn och återhämtning och dels en rubbning i dygnsrytmen. </a:t>
            </a:r>
          </a:p>
          <a:p>
            <a:endParaRPr lang="sv-SE" sz="1200" b="0" i="0" u="none" strike="noStrike" kern="1200" baseline="0" noProof="0" dirty="0">
              <a:solidFill>
                <a:schemeClr val="tx1"/>
              </a:solidFill>
              <a:latin typeface="+mn-lt"/>
              <a:ea typeface="+mn-ea"/>
              <a:cs typeface="+mn-cs"/>
            </a:endParaRPr>
          </a:p>
          <a:p>
            <a:r>
              <a:rPr lang="sv-SE" sz="1200" b="0" i="0" u="none" strike="noStrike" kern="1200" baseline="0" noProof="0" dirty="0">
                <a:solidFill>
                  <a:schemeClr val="tx1"/>
                </a:solidFill>
                <a:latin typeface="+mn-lt"/>
                <a:ea typeface="+mn-ea"/>
                <a:cs typeface="+mn-cs"/>
              </a:rPr>
              <a:t>Det betyder att vi behöver designa scheman som minimerar sömnbrist och dygnsrytmsrubbningar. </a:t>
            </a:r>
          </a:p>
          <a:p>
            <a:pPr marL="228600" indent="-228600">
              <a:buAutoNum type="arabicPeriod"/>
            </a:pPr>
            <a:endParaRPr lang="sv-SE" noProof="0" dirty="0"/>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2</a:t>
            </a:fld>
            <a:endParaRPr lang="sv-SE"/>
          </a:p>
        </p:txBody>
      </p:sp>
    </p:spTree>
    <p:extLst>
      <p:ext uri="{BB962C8B-B14F-4D97-AF65-F5344CB8AC3E}">
        <p14:creationId xmlns:p14="http://schemas.microsoft.com/office/powerpoint/2010/main" val="3785988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Ni kan använda er av denna bild för att diskutera hur arbetstidsförläggningen</a:t>
            </a:r>
            <a:r>
              <a:rPr lang="sv-SE" baseline="0" dirty="0"/>
              <a:t> påverkar andra ”blomblad” i bilden. </a:t>
            </a:r>
          </a:p>
          <a:p>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Vad händer om ni ändrar en del av arbetstidsförläggningen? Hur påverkar det de övriga blombladen? </a:t>
            </a:r>
            <a:r>
              <a:rPr lang="sv-SE" dirty="0"/>
              <a:t>Vad blir konsekvenser på kort och lång sikt?</a:t>
            </a:r>
            <a:endParaRPr lang="sv-SE" baseline="0" dirty="0"/>
          </a:p>
          <a:p>
            <a:endParaRPr lang="sv-SE" baseline="0" dirty="0"/>
          </a:p>
          <a:p>
            <a:r>
              <a:rPr lang="sv-SE" baseline="0" dirty="0"/>
              <a:t>Målet med arbetstidsförläggningen är att alla blombladen ska ”må så bra som möjligt”. Vid en sådan utvärdering bör man försöka tänka både kort och långsiktigt. Ibland kan vi vinna vissa fördelar på kort sikt men på långsikt kan det få stora negativa konsekvenser. </a:t>
            </a:r>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20</a:t>
            </a:fld>
            <a:endParaRPr lang="sv-SE"/>
          </a:p>
        </p:txBody>
      </p:sp>
    </p:spTree>
    <p:extLst>
      <p:ext uri="{BB962C8B-B14F-4D97-AF65-F5344CB8AC3E}">
        <p14:creationId xmlns:p14="http://schemas.microsoft.com/office/powerpoint/2010/main" val="3235128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21</a:t>
            </a:fld>
            <a:endParaRPr lang="sv-SE"/>
          </a:p>
        </p:txBody>
      </p:sp>
    </p:spTree>
    <p:extLst>
      <p:ext uri="{BB962C8B-B14F-4D97-AF65-F5344CB8AC3E}">
        <p14:creationId xmlns:p14="http://schemas.microsoft.com/office/powerpoint/2010/main" val="1831134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OSA-kompassen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hlinkClick r:id="rId3"/>
              </a:rPr>
              <a:t>https://www.suntarbetsliv.se/verktyg/osa-kompassen/</a:t>
            </a:r>
            <a:r>
              <a:rPr lang="sv-SE" dirty="0"/>
              <a:t> </a:t>
            </a:r>
          </a:p>
          <a:p>
            <a:endParaRPr lang="sv-SE" dirty="0"/>
          </a:p>
          <a:p>
            <a:r>
              <a:rPr lang="sv-SE" dirty="0"/>
              <a:t>OSA-kollen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hlinkClick r:id="rId4"/>
              </a:rPr>
              <a:t>https://osakollen.suntarbetsliv.se</a:t>
            </a:r>
            <a:endParaRPr lang="sv-SE" dirty="0"/>
          </a:p>
          <a:p>
            <a:endParaRPr lang="sv-SE" dirty="0"/>
          </a:p>
          <a:p>
            <a:r>
              <a:rPr lang="sv-SE" dirty="0"/>
              <a:t>OSA-utbildningen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hlinkClick r:id="rId5"/>
              </a:rPr>
              <a:t>https://osautbildningen.suntarbetsliv.se</a:t>
            </a:r>
            <a:endParaRPr lang="sv-SE" dirty="0"/>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22</a:t>
            </a:fld>
            <a:endParaRPr lang="sv-SE"/>
          </a:p>
        </p:txBody>
      </p:sp>
    </p:spTree>
    <p:extLst>
      <p:ext uri="{BB962C8B-B14F-4D97-AF65-F5344CB8AC3E}">
        <p14:creationId xmlns:p14="http://schemas.microsoft.com/office/powerpoint/2010/main" val="292989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kommer några lästips ifall någon vill veta mer om hur skiftarbete påverkar hälsa, säkerhet och återhämtning. </a:t>
            </a:r>
          </a:p>
          <a:p>
            <a:endParaRPr lang="sv-SE" dirty="0"/>
          </a:p>
          <a:p>
            <a:r>
              <a:rPr lang="sv-SE" dirty="0"/>
              <a:t>Rapporterna kan laddas ned på </a:t>
            </a:r>
            <a:r>
              <a:rPr lang="sv-SE" dirty="0" err="1"/>
              <a:t>Stressforskningsindstitutets</a:t>
            </a:r>
            <a:r>
              <a:rPr lang="sv-SE" dirty="0"/>
              <a:t> hemsida </a:t>
            </a:r>
          </a:p>
          <a:p>
            <a:endParaRPr lang="sv-SE" dirty="0"/>
          </a:p>
          <a:p>
            <a:r>
              <a:rPr lang="sv-SE" dirty="0" err="1"/>
              <a:t>www.stressforskning.su.se</a:t>
            </a:r>
            <a:r>
              <a:rPr lang="sv-SE" dirty="0"/>
              <a:t>/publikationer/forskningsrapporter</a:t>
            </a:r>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23</a:t>
            </a:fld>
            <a:endParaRPr lang="sv-SE"/>
          </a:p>
        </p:txBody>
      </p:sp>
    </p:spTree>
    <p:extLst>
      <p:ext uri="{BB962C8B-B14F-4D97-AF65-F5344CB8AC3E}">
        <p14:creationId xmlns:p14="http://schemas.microsoft.com/office/powerpoint/2010/main" val="2906535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24</a:t>
            </a:fld>
            <a:endParaRPr lang="sv-SE"/>
          </a:p>
        </p:txBody>
      </p:sp>
    </p:spTree>
    <p:extLst>
      <p:ext uri="{BB962C8B-B14F-4D97-AF65-F5344CB8AC3E}">
        <p14:creationId xmlns:p14="http://schemas.microsoft.com/office/powerpoint/2010/main" val="1487969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noProof="0" dirty="0">
                <a:solidFill>
                  <a:schemeClr val="tx1"/>
                </a:solidFill>
                <a:latin typeface="+mn-lt"/>
                <a:ea typeface="+mn-ea"/>
                <a:cs typeface="+mn-cs"/>
              </a:rPr>
              <a:t>Arbetstiderna kommer att interagera med de faktorer som styr vår sömn och återhämtning. Dessa är:</a:t>
            </a:r>
          </a:p>
          <a:p>
            <a:endParaRPr lang="sv-SE" sz="1200" b="0" i="0" u="none" strike="noStrike" kern="1200" baseline="0" noProof="0" dirty="0">
              <a:solidFill>
                <a:schemeClr val="tx1"/>
              </a:solidFill>
              <a:latin typeface="+mn-lt"/>
              <a:ea typeface="+mn-ea"/>
              <a:cs typeface="+mn-cs"/>
            </a:endParaRPr>
          </a:p>
          <a:p>
            <a:pPr marL="228600" indent="-228600">
              <a:buAutoNum type="arabicPeriod"/>
            </a:pPr>
            <a:r>
              <a:rPr lang="sv-SE" sz="1200" kern="1200" noProof="0" dirty="0">
                <a:solidFill>
                  <a:schemeClr val="tx1"/>
                </a:solidFill>
                <a:effectLst/>
                <a:latin typeface="+mn-lt"/>
                <a:ea typeface="+mn-ea"/>
                <a:cs typeface="+mn-cs"/>
              </a:rPr>
              <a:t>Dygnsrytmen – Vår biologiska dygnsrytm</a:t>
            </a:r>
          </a:p>
          <a:p>
            <a:pPr marL="228600" indent="-228600">
              <a:buAutoNum type="arabicPeriod"/>
            </a:pPr>
            <a:r>
              <a:rPr lang="sv-SE" sz="1200" kern="1200" baseline="0" noProof="0" dirty="0">
                <a:solidFill>
                  <a:schemeClr val="tx1"/>
                </a:solidFill>
                <a:effectLst/>
                <a:latin typeface="+mn-lt"/>
                <a:ea typeface="+mn-ea"/>
                <a:cs typeface="+mn-cs"/>
              </a:rPr>
              <a:t>Tiden vi varit vakna</a:t>
            </a:r>
            <a:r>
              <a:rPr lang="sv-SE" sz="1200" kern="1200" noProof="0" dirty="0">
                <a:solidFill>
                  <a:schemeClr val="tx1"/>
                </a:solidFill>
                <a:effectLst/>
                <a:latin typeface="+mn-lt"/>
                <a:ea typeface="+mn-ea"/>
                <a:cs typeface="+mn-cs"/>
              </a:rPr>
              <a:t>– Ju längre tid vi har varit vakna, ju starkare ”</a:t>
            </a:r>
            <a:r>
              <a:rPr lang="sv-SE" sz="1200" kern="1200" noProof="0" dirty="0" err="1">
                <a:solidFill>
                  <a:schemeClr val="tx1"/>
                </a:solidFill>
                <a:effectLst/>
                <a:latin typeface="+mn-lt"/>
                <a:ea typeface="+mn-ea"/>
                <a:cs typeface="+mn-cs"/>
              </a:rPr>
              <a:t>sömntryck</a:t>
            </a:r>
            <a:r>
              <a:rPr lang="sv-SE" sz="1200" kern="1200" noProof="0" dirty="0">
                <a:solidFill>
                  <a:schemeClr val="tx1"/>
                </a:solidFill>
                <a:effectLst/>
                <a:latin typeface="+mn-lt"/>
                <a:ea typeface="+mn-ea"/>
                <a:cs typeface="+mn-cs"/>
              </a:rPr>
              <a:t>” byggs upp </a:t>
            </a:r>
          </a:p>
          <a:p>
            <a:pPr marL="228600" indent="-228600">
              <a:buAutoNum type="arabicPeriod"/>
            </a:pPr>
            <a:r>
              <a:rPr lang="sv-SE" sz="1200" kern="1200" noProof="0" dirty="0">
                <a:solidFill>
                  <a:schemeClr val="tx1"/>
                </a:solidFill>
                <a:effectLst/>
                <a:latin typeface="+mn-lt"/>
                <a:ea typeface="+mn-ea"/>
                <a:cs typeface="+mn-cs"/>
              </a:rPr>
              <a:t>Stress</a:t>
            </a:r>
            <a:r>
              <a:rPr lang="sv-SE" sz="1200" kern="1200" baseline="0" noProof="0" dirty="0">
                <a:solidFill>
                  <a:schemeClr val="tx1"/>
                </a:solidFill>
                <a:effectLst/>
                <a:latin typeface="+mn-lt"/>
                <a:ea typeface="+mn-ea"/>
                <a:cs typeface="+mn-cs"/>
              </a:rPr>
              <a:t> och arbetsbelastning</a:t>
            </a:r>
            <a:r>
              <a:rPr lang="sv-SE" sz="1200" kern="1200" noProof="0" dirty="0">
                <a:solidFill>
                  <a:schemeClr val="tx1"/>
                </a:solidFill>
                <a:effectLst/>
                <a:latin typeface="+mn-lt"/>
                <a:ea typeface="+mn-ea"/>
                <a:cs typeface="+mn-cs"/>
              </a:rPr>
              <a:t> – Hur stressade</a:t>
            </a:r>
            <a:r>
              <a:rPr lang="sv-SE" sz="1200" kern="1200" baseline="0" noProof="0" dirty="0">
                <a:solidFill>
                  <a:schemeClr val="tx1"/>
                </a:solidFill>
                <a:effectLst/>
                <a:latin typeface="+mn-lt"/>
                <a:ea typeface="+mn-ea"/>
                <a:cs typeface="+mn-cs"/>
              </a:rPr>
              <a:t> eller </a:t>
            </a:r>
            <a:r>
              <a:rPr lang="sv-SE" sz="1200" kern="1200" noProof="0" dirty="0" err="1">
                <a:solidFill>
                  <a:schemeClr val="tx1"/>
                </a:solidFill>
                <a:effectLst/>
                <a:latin typeface="+mn-lt"/>
                <a:ea typeface="+mn-ea"/>
                <a:cs typeface="+mn-cs"/>
              </a:rPr>
              <a:t>uppvarvade</a:t>
            </a:r>
            <a:r>
              <a:rPr lang="sv-SE" sz="1200" kern="1200" noProof="0" dirty="0">
                <a:solidFill>
                  <a:schemeClr val="tx1"/>
                </a:solidFill>
                <a:effectLst/>
                <a:latin typeface="+mn-lt"/>
                <a:ea typeface="+mn-ea"/>
                <a:cs typeface="+mn-cs"/>
              </a:rPr>
              <a:t> vi är </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Man kan se varje komponent som </a:t>
            </a:r>
            <a:r>
              <a:rPr lang="sv-SE" sz="1200" b="1" kern="1200" noProof="0" dirty="0">
                <a:solidFill>
                  <a:schemeClr val="tx1"/>
                </a:solidFill>
                <a:effectLst/>
                <a:latin typeface="+mn-lt"/>
                <a:ea typeface="+mn-ea"/>
                <a:cs typeface="+mn-cs"/>
              </a:rPr>
              <a:t>ett reglage som går att vrida på</a:t>
            </a:r>
            <a:r>
              <a:rPr lang="sv-SE" sz="1200" kern="1200" noProof="0" dirty="0">
                <a:solidFill>
                  <a:schemeClr val="tx1"/>
                </a:solidFill>
                <a:effectLst/>
                <a:latin typeface="+mn-lt"/>
                <a:ea typeface="+mn-ea"/>
                <a:cs typeface="+mn-cs"/>
              </a:rPr>
              <a:t>. Varje reglage har ett optimalt läge, där sömnen har bäst förutsättningar att fungera. </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RYTMEN </a:t>
            </a:r>
            <a:endParaRPr lang="sv-SE" noProof="0" dirty="0"/>
          </a:p>
          <a:p>
            <a:r>
              <a:rPr lang="sv-SE" sz="1200" kern="1200" noProof="0" dirty="0">
                <a:solidFill>
                  <a:schemeClr val="tx1"/>
                </a:solidFill>
                <a:effectLst/>
                <a:latin typeface="+mn-lt"/>
                <a:ea typeface="+mn-ea"/>
                <a:cs typeface="+mn-cs"/>
              </a:rPr>
              <a:t>Vår kropp har en inre dygnsrytm. Den gör att vi är biologiskt ”programmerade” för att vara vakna och aktiva på dagen, och för att vila och sova på</a:t>
            </a:r>
            <a:r>
              <a:rPr lang="sv-SE" sz="1200" kern="1200" baseline="0" noProof="0" dirty="0">
                <a:solidFill>
                  <a:schemeClr val="tx1"/>
                </a:solidFill>
                <a:effectLst/>
                <a:latin typeface="+mn-lt"/>
                <a:ea typeface="+mn-ea"/>
                <a:cs typeface="+mn-cs"/>
              </a:rPr>
              <a:t> </a:t>
            </a:r>
            <a:r>
              <a:rPr lang="sv-SE" sz="1200" kern="1200" noProof="0" dirty="0">
                <a:solidFill>
                  <a:schemeClr val="tx1"/>
                </a:solidFill>
                <a:effectLst/>
                <a:latin typeface="+mn-lt"/>
                <a:ea typeface="+mn-ea"/>
                <a:cs typeface="+mn-cs"/>
              </a:rPr>
              <a:t>natten. Sömnen har bäst förutsättningar att fungera när vår biologiska aktivering sjunker. Om vi är vakna mitt på̊ natten kan vi känna av kroppens biologiska klocka genom att vi blir frusna, illamående eller yra. Mitt på natten har vi också̊ som svårast att hålla oss vakna och svårt att tänka klart. Den viktigaste faktorn som ställer in vår rytm är dagsljuset. Dagsljus stänger av frisättningen av hormonet melatonin och gör oss piggare. Vi mår bra av att vistas i dagsljus en stund varje dag samt att försöka följa vår ”kroppsklocka” i våra dagliga aktiviteter. </a:t>
            </a:r>
          </a:p>
          <a:p>
            <a:endParaRPr lang="sv-SE" noProof="0" dirty="0"/>
          </a:p>
          <a:p>
            <a:r>
              <a:rPr lang="sv-SE" sz="1200" kern="1200" noProof="0" dirty="0">
                <a:solidFill>
                  <a:schemeClr val="tx1"/>
                </a:solidFill>
                <a:effectLst/>
                <a:latin typeface="+mn-lt"/>
                <a:ea typeface="+mn-ea"/>
                <a:cs typeface="+mn-cs"/>
              </a:rPr>
              <a:t>TRYCKET </a:t>
            </a:r>
            <a:endParaRPr lang="sv-SE" noProof="0" dirty="0"/>
          </a:p>
          <a:p>
            <a:r>
              <a:rPr lang="sv-SE" sz="1200" kern="1200" noProof="0" dirty="0">
                <a:solidFill>
                  <a:schemeClr val="tx1"/>
                </a:solidFill>
                <a:effectLst/>
                <a:latin typeface="+mn-lt"/>
                <a:ea typeface="+mn-ea"/>
                <a:cs typeface="+mn-cs"/>
              </a:rPr>
              <a:t>Sömn är kroppens sätt att återställa balansen efter den vakenhet vi haft. Vårt sömnbehov – eller ”sömntrycket” – byggs upp successivt under tiden vi är vakna. Hur länge och hur djupt vi sover beror på̊ hur stort </a:t>
            </a:r>
            <a:r>
              <a:rPr lang="sv-SE" sz="1200" kern="1200" noProof="0" dirty="0" err="1">
                <a:solidFill>
                  <a:schemeClr val="tx1"/>
                </a:solidFill>
                <a:effectLst/>
                <a:latin typeface="+mn-lt"/>
                <a:ea typeface="+mn-ea"/>
                <a:cs typeface="+mn-cs"/>
              </a:rPr>
              <a:t>sömntryck</a:t>
            </a:r>
            <a:r>
              <a:rPr lang="sv-SE" sz="1200" kern="1200" noProof="0" dirty="0">
                <a:solidFill>
                  <a:schemeClr val="tx1"/>
                </a:solidFill>
                <a:effectLst/>
                <a:latin typeface="+mn-lt"/>
                <a:ea typeface="+mn-ea"/>
                <a:cs typeface="+mn-cs"/>
              </a:rPr>
              <a:t> som hunnit byggas upp. Har vi varit vakna väldigt länge ökar behovet av sömn och sömnen blir djupare. Att sömnen blir djupare är kroppens sätt att kompensera för en sömnbrist. Om du istället har sovit en tupplur under dagen kan nattsömnen bli kortare, ytligare eller splittrad av uppvaknanden. Detta på̊ grund av att tuppluren har sänkt ditt sömnbehov inför nästa natt. </a:t>
            </a:r>
          </a:p>
          <a:p>
            <a:endParaRPr lang="sv-SE" noProof="0" dirty="0"/>
          </a:p>
          <a:p>
            <a:r>
              <a:rPr lang="sv-SE" sz="1200" kern="1200" noProof="0" dirty="0">
                <a:solidFill>
                  <a:schemeClr val="tx1"/>
                </a:solidFill>
                <a:effectLst/>
                <a:latin typeface="+mn-lt"/>
                <a:ea typeface="+mn-ea"/>
                <a:cs typeface="+mn-cs"/>
              </a:rPr>
              <a:t>STRESSEN OCH ARBETSBELASTNING</a:t>
            </a:r>
            <a:endParaRPr lang="sv-SE" noProof="0" dirty="0"/>
          </a:p>
          <a:p>
            <a:r>
              <a:rPr lang="sv-SE" sz="1200" kern="1200" noProof="0" dirty="0">
                <a:solidFill>
                  <a:schemeClr val="tx1"/>
                </a:solidFill>
                <a:effectLst/>
                <a:latin typeface="+mn-lt"/>
                <a:ea typeface="+mn-ea"/>
                <a:cs typeface="+mn-cs"/>
              </a:rPr>
              <a:t>Aktivering är sömnens motsats. Om du är mycket aktiverad när du lägger dig kan bli svårt att komma till ro och somna, eller sömnkvaliteten kan bli sämre. Det kan handla om att du tänker på</a:t>
            </a:r>
            <a:r>
              <a:rPr lang="sv-SE" sz="1200" kern="1200" baseline="0" noProof="0" dirty="0">
                <a:solidFill>
                  <a:schemeClr val="tx1"/>
                </a:solidFill>
                <a:effectLst/>
                <a:latin typeface="+mn-lt"/>
                <a:ea typeface="+mn-ea"/>
                <a:cs typeface="+mn-cs"/>
              </a:rPr>
              <a:t> </a:t>
            </a:r>
            <a:r>
              <a:rPr lang="sv-SE" sz="1200" kern="1200" noProof="0" dirty="0">
                <a:solidFill>
                  <a:schemeClr val="tx1"/>
                </a:solidFill>
                <a:effectLst/>
                <a:latin typeface="+mn-lt"/>
                <a:ea typeface="+mn-ea"/>
                <a:cs typeface="+mn-cs"/>
              </a:rPr>
              <a:t>något som du är engagerad i (exempelvis jobbet), att du planerar något som ska hända eller analyserar något som har hänt. Kanske har du någon gång känt att du är väldigt trött när du lägger dig, men det går ändå inte att somna. Då</a:t>
            </a:r>
            <a:r>
              <a:rPr lang="sv-SE" sz="1200" kern="1200" baseline="0" noProof="0" dirty="0">
                <a:solidFill>
                  <a:schemeClr val="tx1"/>
                </a:solidFill>
                <a:effectLst/>
                <a:latin typeface="+mn-lt"/>
                <a:ea typeface="+mn-ea"/>
                <a:cs typeface="+mn-cs"/>
              </a:rPr>
              <a:t> </a:t>
            </a:r>
            <a:r>
              <a:rPr lang="sv-SE" sz="1200" kern="1200" noProof="0" dirty="0">
                <a:solidFill>
                  <a:schemeClr val="tx1"/>
                </a:solidFill>
                <a:effectLst/>
                <a:latin typeface="+mn-lt"/>
                <a:ea typeface="+mn-ea"/>
                <a:cs typeface="+mn-cs"/>
              </a:rPr>
              <a:t>kan det vara på grund av att stressen stör sömntrycket. Att</a:t>
            </a:r>
            <a:r>
              <a:rPr lang="sv-SE" sz="1200" kern="1200" baseline="0" noProof="0" dirty="0">
                <a:solidFill>
                  <a:schemeClr val="tx1"/>
                </a:solidFill>
                <a:effectLst/>
                <a:latin typeface="+mn-lt"/>
                <a:ea typeface="+mn-ea"/>
                <a:cs typeface="+mn-cs"/>
              </a:rPr>
              <a:t> ha en bra arbetsmiljö och arbetsbelastning minskar risken för att stress stör sömnen. På individnivå kan man också pröva olika avslappningstekniker och rutiner vid sänggåendet. </a:t>
            </a:r>
            <a:endParaRPr lang="sv-SE" b="0" noProof="0" dirty="0"/>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3</a:t>
            </a:fld>
            <a:endParaRPr lang="sv-SE"/>
          </a:p>
        </p:txBody>
      </p:sp>
    </p:spTree>
    <p:extLst>
      <p:ext uri="{BB962C8B-B14F-4D97-AF65-F5344CB8AC3E}">
        <p14:creationId xmlns:p14="http://schemas.microsoft.com/office/powerpoint/2010/main" val="1830414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Utmaningen med att hitta</a:t>
            </a:r>
            <a:r>
              <a:rPr lang="sv-SE" baseline="0" dirty="0"/>
              <a:t> en arbetstidsförläggning som minimerar risker för ohälsa och hög nivå av säkerhet är att det inte finns en lösning som passar alla. Det är nämligen en rad olika faktorer som påverkar hur pass ”tuffa” scheman som man klarar. </a:t>
            </a:r>
          </a:p>
          <a:p>
            <a:endParaRPr lang="sv-SE" baseline="0" dirty="0"/>
          </a:p>
          <a:p>
            <a:r>
              <a:rPr lang="sv-SE" baseline="0" dirty="0"/>
              <a:t>Dessa faktorer kan finnas på </a:t>
            </a:r>
            <a:r>
              <a:rPr lang="sv-SE" b="1" baseline="0" dirty="0"/>
              <a:t>individnivå</a:t>
            </a:r>
            <a:r>
              <a:rPr lang="sv-SE" baseline="0" dirty="0"/>
              <a:t>. Nedan listas några exempel. Undersök/diskutera gärna vilka förutsättningar och begränsningar som finns i er verksamhet.  </a:t>
            </a:r>
          </a:p>
          <a:p>
            <a:pPr marL="171450" indent="-171450">
              <a:buFont typeface="Arial"/>
              <a:buChar char="•"/>
            </a:pPr>
            <a:r>
              <a:rPr lang="sv-SE" baseline="0" dirty="0"/>
              <a:t>Ålder: hur åldersfördelningen ser ut i personalgruppen? Äldre personer (40+) kan ha svårare att hantera nattarbete och behöver följas upp mer regelbundet. </a:t>
            </a:r>
          </a:p>
          <a:p>
            <a:pPr marL="171450" indent="-171450">
              <a:buFont typeface="Arial"/>
              <a:buChar char="•"/>
            </a:pPr>
            <a:r>
              <a:rPr lang="sv-SE" baseline="0" dirty="0"/>
              <a:t>Kön: kvinnor har fortfarande inte samma uppbackning hemma vilket kan påverka. </a:t>
            </a:r>
          </a:p>
          <a:p>
            <a:pPr marL="171450" indent="-171450">
              <a:buFont typeface="Arial"/>
              <a:buChar char="•"/>
            </a:pPr>
            <a:r>
              <a:rPr lang="sv-SE" baseline="0" dirty="0"/>
              <a:t>Familjesituation: om man har barn eller äldre anhöriga som behöver tillsyn kan påverka </a:t>
            </a:r>
          </a:p>
          <a:p>
            <a:pPr marL="171450" indent="-171450">
              <a:buFont typeface="Arial"/>
              <a:buChar char="•"/>
            </a:pPr>
            <a:r>
              <a:rPr lang="sv-SE" baseline="0" dirty="0"/>
              <a:t>Pendlingsavstånd: om man bor långt bort så kommer restiden att påverka hur mycket tid man har över för återhämtning samt utgöra en risk för olyckor om man kör bil till/från arbetet. </a:t>
            </a:r>
          </a:p>
          <a:p>
            <a:pPr marL="171450" indent="-171450">
              <a:buFont typeface="Arial"/>
              <a:buChar char="•"/>
            </a:pPr>
            <a:r>
              <a:rPr lang="sv-SE" baseline="0" dirty="0"/>
              <a:t>Annat? Diskutera gärna</a:t>
            </a:r>
          </a:p>
          <a:p>
            <a:endParaRPr lang="sv-SE" baseline="0"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4</a:t>
            </a:fld>
            <a:endParaRPr lang="sv-SE"/>
          </a:p>
        </p:txBody>
      </p:sp>
    </p:spTree>
    <p:extLst>
      <p:ext uri="{BB962C8B-B14F-4D97-AF65-F5344CB8AC3E}">
        <p14:creationId xmlns:p14="http://schemas.microsoft.com/office/powerpoint/2010/main" val="181492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dirty="0"/>
              <a:t>Faktorer på</a:t>
            </a:r>
            <a:r>
              <a:rPr lang="sv-SE" baseline="0" dirty="0"/>
              <a:t> </a:t>
            </a:r>
            <a:r>
              <a:rPr lang="sv-SE" b="1" baseline="0" dirty="0"/>
              <a:t>organisationsnivå</a:t>
            </a:r>
            <a:r>
              <a:rPr lang="sv-SE" baseline="0" dirty="0"/>
              <a:t> skulle kunna vara några av de som listas nedan. Återigen, undersök/diskutera gärna vilka förutsättningar och begränsningar som finns i er verksamhet.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sv-SE" baseline="0" dirty="0"/>
              <a:t>Arbetsbelastning och arbetstempo: en arbetssituation men hög arbetsbelastning och ett högt arbetstempo kommer att göra att man kanske inte klarar lika tuffa scheman som man skulle göra om man har en lägre belastning och ett lugnare tempo.</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sv-SE" baseline="0" dirty="0"/>
              <a:t>Rast och paus: om man har små möjligheter att ta rast och paus så finns det också små möjligheter för personalen att fylla på med energi under arbetet vilket leder till att man kanske inte klarar lika tuffa scheman.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sv-SE" baseline="0" dirty="0"/>
              <a:t>Socialt stöd från medarbetare och chef: kan göra att man kan klara en stressfull situation bättre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sv-SE" baseline="0" dirty="0"/>
              <a:t>Annat? Diskutera era förutsättningar. </a:t>
            </a:r>
          </a:p>
          <a:p>
            <a:pPr marL="0" marR="0" indent="0" algn="l" defTabSz="457200" rtl="0" eaLnBrk="1" fontAlgn="auto" latinLnBrk="0" hangingPunct="1">
              <a:lnSpc>
                <a:spcPct val="100000"/>
              </a:lnSpc>
              <a:spcBef>
                <a:spcPts val="0"/>
              </a:spcBef>
              <a:spcAft>
                <a:spcPts val="0"/>
              </a:spcAft>
              <a:buClrTx/>
              <a:buSzTx/>
              <a:buFontTx/>
              <a:buNone/>
              <a:tabLst/>
              <a:defRPr/>
            </a:pPr>
            <a:endParaRPr lang="sv-SE"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sv-SE" baseline="0" dirty="0"/>
              <a:t>Man bör också utvärdera vilka</a:t>
            </a:r>
            <a:r>
              <a:rPr lang="sv-SE" b="1" baseline="0" dirty="0"/>
              <a:t> risker </a:t>
            </a:r>
            <a:r>
              <a:rPr lang="sv-SE" baseline="0" dirty="0"/>
              <a:t>som finns i arbetet. Här bör man göra riskanalyser. Vilka arbetsuppgifter är säkerhetskritiska? När på dygnet och arbetspasset sker de? Hur skapar vi så bra förutsättningar som möjligt med arbetstidsförläggningen och hur kan man minska trötthet? I de fall då det oavsett kommer att finnas en risk för trötthet (t.ex. nattskift) hur kan man då hantera säkerheten om personalen blir för trött (täcka upp med andra personer, kan man göra arbetsuppgiften i början av nattpasset? </a:t>
            </a:r>
            <a:r>
              <a:rPr lang="sv-SE" baseline="0" dirty="0" err="1"/>
              <a:t>Etc</a:t>
            </a:r>
            <a:r>
              <a:rPr lang="sv-SE" baseline="0" dirty="0"/>
              <a:t>)? Risk och säkerhet bör hela tiden finnas med i diskussionen om arbetstidsförläggningen. </a:t>
            </a:r>
          </a:p>
          <a:p>
            <a:pPr marL="0" marR="0" indent="0" algn="l" defTabSz="457200" rtl="0" eaLnBrk="1" fontAlgn="auto" latinLnBrk="0" hangingPunct="1">
              <a:lnSpc>
                <a:spcPct val="100000"/>
              </a:lnSpc>
              <a:spcBef>
                <a:spcPts val="0"/>
              </a:spcBef>
              <a:spcAft>
                <a:spcPts val="0"/>
              </a:spcAft>
              <a:buClrTx/>
              <a:buSzTx/>
              <a:buFontTx/>
              <a:buNone/>
              <a:tabLst/>
              <a:defRPr/>
            </a:pPr>
            <a:endParaRPr lang="sv-SE"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sv-SE" baseline="0" dirty="0"/>
              <a:t>Att så många olika faktorer påverkar effekten av ett schema, gör att det kan vara svårt att bryta ut enskilda komponenter ur schemat. Man måste se helheten. Att det är många faktorer som påverkar avspeglas även i forskningen där olika studier kan komma fram till olika resultat. Därför måste man utgå ifrån sin egen verksamhet och de förutsättningar som finns där samt se på helheten. </a:t>
            </a:r>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5</a:t>
            </a:fld>
            <a:endParaRPr lang="sv-SE"/>
          </a:p>
        </p:txBody>
      </p:sp>
    </p:spTree>
    <p:extLst>
      <p:ext uri="{BB962C8B-B14F-4D97-AF65-F5344CB8AC3E}">
        <p14:creationId xmlns:p14="http://schemas.microsoft.com/office/powerpoint/2010/main" val="2169170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Vid </a:t>
            </a:r>
            <a:r>
              <a:rPr lang="sv-SE" sz="1200" i="0" u="none" kern="1200" dirty="0">
                <a:solidFill>
                  <a:schemeClr val="tx1"/>
                </a:solidFill>
                <a:effectLst/>
                <a:latin typeface="+mn-lt"/>
                <a:ea typeface="+mn-ea"/>
                <a:cs typeface="+mn-cs"/>
              </a:rPr>
              <a:t>nattpass</a:t>
            </a:r>
            <a:r>
              <a:rPr lang="sv-SE" sz="1200" i="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påverkas sömnen av att man ska sova under dagen då dygnsrytmen är inställd</a:t>
            </a:r>
            <a:r>
              <a:rPr lang="sv-SE" sz="1200" kern="1200" baseline="0" dirty="0">
                <a:solidFill>
                  <a:schemeClr val="tx1"/>
                </a:solidFill>
                <a:effectLst/>
                <a:latin typeface="+mn-lt"/>
                <a:ea typeface="+mn-ea"/>
                <a:cs typeface="+mn-cs"/>
              </a:rPr>
              <a:t> på att vi ska vara aktiva</a:t>
            </a:r>
            <a:r>
              <a:rPr lang="sv-SE" sz="1200" kern="1200" dirty="0">
                <a:solidFill>
                  <a:schemeClr val="tx1"/>
                </a:solidFill>
                <a:effectLst/>
                <a:latin typeface="+mn-lt"/>
                <a:ea typeface="+mn-ea"/>
                <a:cs typeface="+mn-cs"/>
              </a:rPr>
              <a:t>.</a:t>
            </a:r>
            <a:r>
              <a:rPr lang="sv-SE" sz="1200" kern="1200" baseline="0" dirty="0">
                <a:solidFill>
                  <a:schemeClr val="tx1"/>
                </a:solidFill>
                <a:effectLst/>
                <a:latin typeface="+mn-lt"/>
                <a:ea typeface="+mn-ea"/>
                <a:cs typeface="+mn-cs"/>
              </a:rPr>
              <a:t> Det betyder att sömnen kanske inte får lika bra kvalitet som om vi sover på natten och sömnen blir heller inte lika lång. </a:t>
            </a:r>
            <a:r>
              <a:rPr lang="sv-SE" sz="1200" kern="1200" dirty="0">
                <a:solidFill>
                  <a:schemeClr val="tx1"/>
                </a:solidFill>
                <a:effectLst/>
                <a:latin typeface="+mn-lt"/>
                <a:ea typeface="+mn-ea"/>
                <a:cs typeface="+mn-cs"/>
              </a:rPr>
              <a:t>Konsekvensen blir att vi</a:t>
            </a:r>
            <a:r>
              <a:rPr lang="sv-SE" sz="1200" strike="noStrike"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får en</a:t>
            </a:r>
            <a:r>
              <a:rPr lang="sv-SE" sz="1200" kern="1200" baseline="0" dirty="0">
                <a:solidFill>
                  <a:schemeClr val="tx1"/>
                </a:solidFill>
                <a:effectLst/>
                <a:latin typeface="+mn-lt"/>
                <a:ea typeface="+mn-ea"/>
                <a:cs typeface="+mn-cs"/>
              </a:rPr>
              <a:t> försämrad återhämtning mellan arbetspassen vilket leder till ökad trötthet och olycksrisk. Ju fler pass i rad man arbetar desto mer ackumuleras tröttheten och olycksrisken. </a:t>
            </a:r>
            <a:r>
              <a:rPr lang="sv-SE" sz="1200" kern="1200" dirty="0">
                <a:solidFill>
                  <a:schemeClr val="tx1"/>
                </a:solidFill>
                <a:effectLst/>
                <a:latin typeface="+mn-lt"/>
                <a:ea typeface="+mn-ea"/>
                <a:cs typeface="+mn-cs"/>
              </a:rPr>
              <a:t>Även om man arbetar flera nattpass i rad så vänder man aldrig helt på dygnsrytmen.</a:t>
            </a:r>
            <a:r>
              <a:rPr lang="sv-SE" sz="1200" kern="1200" baseline="0" dirty="0">
                <a:solidFill>
                  <a:schemeClr val="tx1"/>
                </a:solidFill>
                <a:effectLst/>
                <a:latin typeface="+mn-lt"/>
                <a:ea typeface="+mn-ea"/>
                <a:cs typeface="+mn-cs"/>
              </a:rPr>
              <a:t> Det beror på att ljuset ställer in dygnsrytmen till aktivitet under dagtid.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Efter </a:t>
            </a:r>
            <a:r>
              <a:rPr lang="sv-SE" sz="1200" i="1" kern="1200" dirty="0">
                <a:solidFill>
                  <a:schemeClr val="tx1"/>
                </a:solidFill>
                <a:effectLst/>
                <a:latin typeface="+mn-lt"/>
                <a:ea typeface="+mn-ea"/>
                <a:cs typeface="+mn-cs"/>
              </a:rPr>
              <a:t>ett </a:t>
            </a:r>
            <a:r>
              <a:rPr lang="sv-SE" sz="1200" kern="1200" dirty="0">
                <a:solidFill>
                  <a:schemeClr val="tx1"/>
                </a:solidFill>
                <a:effectLst/>
                <a:latin typeface="+mn-lt"/>
                <a:ea typeface="+mn-ea"/>
                <a:cs typeface="+mn-cs"/>
              </a:rPr>
              <a:t>eller flera nattpass brukar det behövas två dagars ledighet för att återhämta sig. </a:t>
            </a:r>
          </a:p>
          <a:p>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6</a:t>
            </a:fld>
            <a:endParaRPr lang="sv-SE"/>
          </a:p>
        </p:txBody>
      </p:sp>
    </p:spTree>
    <p:extLst>
      <p:ext uri="{BB962C8B-B14F-4D97-AF65-F5344CB8AC3E}">
        <p14:creationId xmlns:p14="http://schemas.microsoft.com/office/powerpoint/2010/main" val="3905167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dirty="0"/>
              <a:t>Det</a:t>
            </a:r>
            <a:r>
              <a:rPr lang="sv-SE" baseline="0" dirty="0"/>
              <a:t> finns inte någon forskning på vad </a:t>
            </a:r>
            <a:r>
              <a:rPr lang="sv-SE" i="0" u="none" baseline="0" dirty="0"/>
              <a:t>8 vs 10 timmars </a:t>
            </a:r>
            <a:r>
              <a:rPr lang="sv-SE" baseline="0" dirty="0"/>
              <a:t>nattpass innebär för hälsa och säkerhet. I relation till den diskussionen måste man ta hänsyn till hur hela schemat ser ut samt hur andra förutsättningar ser ut, t.ex. hur start och sluttiderna påverkar möjligheten till återhämtning, arbetsmiljö, arbetstempo, möjligheter till rast/paus, säkerhetskritiska aspekter, personalgruppens sammansättning samt risk och säkerhetsaspekter. </a:t>
            </a:r>
          </a:p>
          <a:p>
            <a:endParaRPr lang="sv-SE" sz="1200" kern="1200" dirty="0">
              <a:solidFill>
                <a:schemeClr val="tx1"/>
              </a:solidFill>
              <a:effectLst/>
              <a:latin typeface="+mn-lt"/>
              <a:ea typeface="+mn-ea"/>
              <a:cs typeface="+mn-cs"/>
            </a:endParaRPr>
          </a:p>
          <a:p>
            <a:r>
              <a:rPr lang="sv-SE" sz="1200" b="1" i="1" kern="1200" dirty="0">
                <a:solidFill>
                  <a:schemeClr val="tx1"/>
                </a:solidFill>
                <a:effectLst/>
                <a:latin typeface="+mn-lt"/>
                <a:ea typeface="+mn-ea"/>
                <a:cs typeface="+mn-cs"/>
              </a:rPr>
              <a:t>Vad är då bäst, att arbeta ständig natt eller treskift med framåtrotation?</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Permanent nattarbete passar inte alla men det kan fungera om det är frivilligt och om förutsättningarna är goda (t.ex. att man är kvällsmänniska, har lätt att förskjuta sömnen och har ett socialt liv som möjliggör återhämtning vid nattarbete). Men man bör följa upp hälsa och välmående mer regelbundet vid permanent nattarbete. För de allra flesta är treskift med framåtrotation att föredra utifrån hälsa och säkerhet. </a:t>
            </a:r>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7</a:t>
            </a:fld>
            <a:endParaRPr lang="sv-SE"/>
          </a:p>
        </p:txBody>
      </p:sp>
    </p:spTree>
    <p:extLst>
      <p:ext uri="{BB962C8B-B14F-4D97-AF65-F5344CB8AC3E}">
        <p14:creationId xmlns:p14="http://schemas.microsoft.com/office/powerpoint/2010/main" val="2461469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Exakt hur långa arbetspass</a:t>
            </a:r>
            <a:r>
              <a:rPr lang="sv-SE" baseline="0" dirty="0"/>
              <a:t> som är ok utifrån hälsa och säkerhet kan vi inte säga. Däremot verkar det som om risken för ohälsa och säkerhet ökar någon gång efter 8 timmar. Man brukar säga att man inte ska ha längre pass än 12 timmar men om arbetsbelastningen är hög så bör man inte överstiga 10 timmar. Om arbetet dessutom innebär flera säkerhetskritiska arbetsuppgifter kanske maxlängden för passen till och med är kortare än så. </a:t>
            </a:r>
          </a:p>
          <a:p>
            <a:endParaRPr lang="sv-SE" baseline="0" dirty="0"/>
          </a:p>
          <a:p>
            <a:r>
              <a:rPr lang="sv-SE" baseline="0" dirty="0"/>
              <a:t>Generellt så ökar tröttheten ju längre pass vi arbetar som en funktion av att vi varit vakna längre. Tröttheten kan också öka om vi arbetat med en och samma uppgift under en längre tid. Det gör att ju längre vi arbetar desto mer ökar trötthetsrisken. Därför är det extra viktigt med rast och paus under långa arbetspass. Men långa arbetstider kan också ge oss mindre tid för återhämtning mellan arbetspassen. </a:t>
            </a:r>
          </a:p>
          <a:p>
            <a:endParaRPr lang="sv-SE" baseline="0" dirty="0"/>
          </a:p>
          <a:p>
            <a:endParaRPr lang="sv-SE" dirty="0"/>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8</a:t>
            </a:fld>
            <a:endParaRPr lang="sv-SE"/>
          </a:p>
        </p:txBody>
      </p:sp>
    </p:spTree>
    <p:extLst>
      <p:ext uri="{BB962C8B-B14F-4D97-AF65-F5344CB8AC3E}">
        <p14:creationId xmlns:p14="http://schemas.microsoft.com/office/powerpoint/2010/main" val="2053315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Återigen finns det bara riktlinjer som man kan utgå ifrån men man bör sedan analysera förutsättningarna inom sin egen verksamhet. T.ex. arbetsmiljö i form av tempo, belastning, inflytande, möjligheter till rast och paus, socialt stöd etc. Vad är viktigt i er verksamhet? </a:t>
            </a:r>
            <a:endParaRPr lang="sv-SE" dirty="0"/>
          </a:p>
          <a:p>
            <a:endParaRPr lang="sv-SE" dirty="0"/>
          </a:p>
          <a:p>
            <a:endParaRPr lang="sv-SE" baseline="0" dirty="0"/>
          </a:p>
          <a:p>
            <a:endParaRPr lang="sv-SE" dirty="0"/>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9</a:t>
            </a:fld>
            <a:endParaRPr lang="sv-SE"/>
          </a:p>
        </p:txBody>
      </p:sp>
    </p:spTree>
    <p:extLst>
      <p:ext uri="{BB962C8B-B14F-4D97-AF65-F5344CB8AC3E}">
        <p14:creationId xmlns:p14="http://schemas.microsoft.com/office/powerpoint/2010/main" val="744747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lvl1pPr algn="ctr">
              <a:defRPr/>
            </a:lvl1pPr>
          </a:lstStyle>
          <a:p>
            <a:r>
              <a:rPr lang="sv-SE" dirty="0"/>
              <a:t>Klicka här för att ändra format</a:t>
            </a:r>
          </a:p>
        </p:txBody>
      </p:sp>
      <p:sp>
        <p:nvSpPr>
          <p:cNvPr id="3" name="Underrubrik 2"/>
          <p:cNvSpPr>
            <a:spLocks noGrp="1"/>
          </p:cNvSpPr>
          <p:nvPr>
            <p:ph type="subTitle" idx="1"/>
          </p:nvPr>
        </p:nvSpPr>
        <p:spPr>
          <a:xfrm>
            <a:off x="685800" y="3886200"/>
            <a:ext cx="7772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6" name="Platshållare för bildnummer 5"/>
          <p:cNvSpPr>
            <a:spLocks noGrp="1"/>
          </p:cNvSpPr>
          <p:nvPr>
            <p:ph type="sldNum" sz="quarter" idx="12"/>
          </p:nvPr>
        </p:nvSpPr>
        <p:spPr/>
        <p:txBody>
          <a:bodyPr/>
          <a:lstStyle/>
          <a:p>
            <a:fld id="{962BE873-CF04-E740-87A7-B0DF3B686CE0}" type="slidenum">
              <a:rPr lang="sv-SE" smtClean="0"/>
              <a:t>‹#›</a:t>
            </a:fld>
            <a:endParaRPr lang="sv-SE"/>
          </a:p>
        </p:txBody>
      </p:sp>
    </p:spTree>
    <p:extLst>
      <p:ext uri="{BB962C8B-B14F-4D97-AF65-F5344CB8AC3E}">
        <p14:creationId xmlns:p14="http://schemas.microsoft.com/office/powerpoint/2010/main" val="408483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
        <p:nvSpPr>
          <p:cNvPr id="3" name="Platshållare för innehåll 2"/>
          <p:cNvSpPr>
            <a:spLocks noGrp="1"/>
          </p:cNvSpPr>
          <p:nvPr>
            <p:ph sz="half" idx="1"/>
          </p:nvPr>
        </p:nvSpPr>
        <p:spPr>
          <a:xfrm>
            <a:off x="457200" y="1848677"/>
            <a:ext cx="4038600" cy="4277485"/>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648200" y="1848677"/>
            <a:ext cx="4038600" cy="4277486"/>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p:cNvSpPr>
            <a:spLocks noGrp="1"/>
          </p:cNvSpPr>
          <p:nvPr>
            <p:ph type="sldNum" sz="quarter" idx="12"/>
          </p:nvPr>
        </p:nvSpPr>
        <p:spPr/>
        <p:txBody>
          <a:bodyPr/>
          <a:lstStyle/>
          <a:p>
            <a:fld id="{962BE873-CF04-E740-87A7-B0DF3B686CE0}" type="slidenum">
              <a:rPr lang="sv-SE" smtClean="0"/>
              <a:t>‹#›</a:t>
            </a:fld>
            <a:endParaRPr lang="sv-SE"/>
          </a:p>
        </p:txBody>
      </p:sp>
    </p:spTree>
    <p:extLst>
      <p:ext uri="{BB962C8B-B14F-4D97-AF65-F5344CB8AC3E}">
        <p14:creationId xmlns:p14="http://schemas.microsoft.com/office/powerpoint/2010/main" val="2310457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5" name="Platshållare för bildnummer 4"/>
          <p:cNvSpPr>
            <a:spLocks noGrp="1"/>
          </p:cNvSpPr>
          <p:nvPr>
            <p:ph type="sldNum" sz="quarter" idx="12"/>
          </p:nvPr>
        </p:nvSpPr>
        <p:spPr/>
        <p:txBody>
          <a:bodyPr/>
          <a:lstStyle/>
          <a:p>
            <a:fld id="{962BE873-CF04-E740-87A7-B0DF3B686CE0}" type="slidenum">
              <a:rPr lang="sv-SE" smtClean="0"/>
              <a:t>‹#›</a:t>
            </a:fld>
            <a:endParaRPr lang="sv-SE"/>
          </a:p>
        </p:txBody>
      </p:sp>
    </p:spTree>
    <p:extLst>
      <p:ext uri="{BB962C8B-B14F-4D97-AF65-F5344CB8AC3E}">
        <p14:creationId xmlns:p14="http://schemas.microsoft.com/office/powerpoint/2010/main" val="4183001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962BE873-CF04-E740-87A7-B0DF3B686CE0}" type="slidenum">
              <a:rPr lang="sv-SE" smtClean="0"/>
              <a:t>‹#›</a:t>
            </a:fld>
            <a:endParaRPr lang="sv-SE"/>
          </a:p>
        </p:txBody>
      </p:sp>
    </p:spTree>
    <p:extLst>
      <p:ext uri="{BB962C8B-B14F-4D97-AF65-F5344CB8AC3E}">
        <p14:creationId xmlns:p14="http://schemas.microsoft.com/office/powerpoint/2010/main" val="891513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457200" y="6356350"/>
            <a:ext cx="5212080" cy="365125"/>
          </a:xfrm>
          <a:prstGeom prst="rect">
            <a:avLst/>
          </a:prstGeom>
        </p:spPr>
        <p:txBody>
          <a:bodyPr/>
          <a:lstStyle/>
          <a:p>
            <a:fld id="{9259FC23-6CD0-CE45-B9CB-CBA3DD71B968}" type="datetimeFigureOut">
              <a:rPr lang="sv-SE" smtClean="0"/>
              <a:t>2024-11-08</a:t>
            </a:fld>
            <a:endParaRPr lang="sv-SE"/>
          </a:p>
        </p:txBody>
      </p:sp>
      <p:sp>
        <p:nvSpPr>
          <p:cNvPr id="3" name="Platshållare för sidfot 2"/>
          <p:cNvSpPr>
            <a:spLocks noGrp="1"/>
          </p:cNvSpPr>
          <p:nvPr>
            <p:ph type="ftr" sz="quarter" idx="11"/>
          </p:nvPr>
        </p:nvSpPr>
        <p:spPr>
          <a:xfrm>
            <a:off x="3124200" y="6356350"/>
            <a:ext cx="2895600" cy="365125"/>
          </a:xfrm>
          <a:prstGeom prst="rect">
            <a:avLst/>
          </a:prstGeom>
        </p:spPr>
        <p:txBody>
          <a:bodyPr/>
          <a:lstStyle/>
          <a:p>
            <a:endParaRPr lang="sv-SE"/>
          </a:p>
        </p:txBody>
      </p:sp>
      <p:sp>
        <p:nvSpPr>
          <p:cNvPr id="4" name="Platshållare för bildnummer 3"/>
          <p:cNvSpPr>
            <a:spLocks noGrp="1"/>
          </p:cNvSpPr>
          <p:nvPr>
            <p:ph type="sldNum" sz="quarter" idx="12"/>
          </p:nvPr>
        </p:nvSpPr>
        <p:spPr/>
        <p:txBody>
          <a:bodyPr/>
          <a:lstStyle/>
          <a:p>
            <a:fld id="{962BE873-CF04-E740-87A7-B0DF3B686CE0}" type="slidenum">
              <a:rPr lang="sv-SE" smtClean="0"/>
              <a:t>‹#›</a:t>
            </a:fld>
            <a:endParaRPr lang="sv-SE"/>
          </a:p>
        </p:txBody>
      </p:sp>
      <p:sp>
        <p:nvSpPr>
          <p:cNvPr id="5" name="Rektangel 4">
            <a:extLst>
              <a:ext uri="{FF2B5EF4-FFF2-40B4-BE49-F238E27FC236}">
                <a16:creationId xmlns:a16="http://schemas.microsoft.com/office/drawing/2014/main" id="{F8F9B69F-E8DC-6748-8559-09C08281E846}"/>
              </a:ext>
            </a:extLst>
          </p:cNvPr>
          <p:cNvSpPr/>
          <p:nvPr userDrawn="1"/>
        </p:nvSpPr>
        <p:spPr>
          <a:xfrm>
            <a:off x="0" y="0"/>
            <a:ext cx="9144000" cy="6858000"/>
          </a:xfrm>
          <a:prstGeom prst="rect">
            <a:avLst/>
          </a:prstGeom>
          <a:solidFill>
            <a:srgbClr val="5AAF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7" name="Rubrik 1">
            <a:extLst>
              <a:ext uri="{FF2B5EF4-FFF2-40B4-BE49-F238E27FC236}">
                <a16:creationId xmlns:a16="http://schemas.microsoft.com/office/drawing/2014/main" id="{293F877A-B6B5-8149-A101-3F06E4AC2977}"/>
              </a:ext>
            </a:extLst>
          </p:cNvPr>
          <p:cNvSpPr>
            <a:spLocks noGrp="1"/>
          </p:cNvSpPr>
          <p:nvPr>
            <p:ph type="title" hasCustomPrompt="1"/>
          </p:nvPr>
        </p:nvSpPr>
        <p:spPr>
          <a:xfrm>
            <a:off x="457200" y="586409"/>
            <a:ext cx="8229600" cy="3080308"/>
          </a:xfrm>
        </p:spPr>
        <p:txBody>
          <a:bodyPr anchor="b">
            <a:normAutofit/>
          </a:bodyPr>
          <a:lstStyle>
            <a:lvl1pPr algn="ctr">
              <a:defRPr sz="4800">
                <a:solidFill>
                  <a:schemeClr val="bg1"/>
                </a:solidFill>
              </a:defRPr>
            </a:lvl1pPr>
          </a:lstStyle>
          <a:p>
            <a:r>
              <a:rPr lang="sv-SE" dirty="0"/>
              <a:t>Klicka här för att ändra format</a:t>
            </a:r>
          </a:p>
        </p:txBody>
      </p:sp>
      <p:sp>
        <p:nvSpPr>
          <p:cNvPr id="10" name="Platshållare för innehåll 3">
            <a:extLst>
              <a:ext uri="{FF2B5EF4-FFF2-40B4-BE49-F238E27FC236}">
                <a16:creationId xmlns:a16="http://schemas.microsoft.com/office/drawing/2014/main" id="{C1CE9EF1-43D9-6E49-9548-9A76A3EFEAEC}"/>
              </a:ext>
            </a:extLst>
          </p:cNvPr>
          <p:cNvSpPr>
            <a:spLocks noGrp="1"/>
          </p:cNvSpPr>
          <p:nvPr>
            <p:ph sz="half" idx="2"/>
          </p:nvPr>
        </p:nvSpPr>
        <p:spPr>
          <a:xfrm>
            <a:off x="457200" y="3796747"/>
            <a:ext cx="8229600" cy="2329415"/>
          </a:xfrm>
        </p:spPr>
        <p:txBody>
          <a:bodyPr>
            <a:normAutofit/>
          </a:bodyPr>
          <a:lstStyle>
            <a:lvl1pPr marL="0" indent="0" algn="ctr">
              <a:buNone/>
              <a:defRPr sz="3000">
                <a:solidFill>
                  <a:schemeClr val="bg1"/>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dirty="0"/>
              <a:t>Klicka här för att ändra format på bakgrundstexten</a:t>
            </a:r>
          </a:p>
        </p:txBody>
      </p:sp>
      <p:sp>
        <p:nvSpPr>
          <p:cNvPr id="12" name="Platshållare för datum 3">
            <a:extLst>
              <a:ext uri="{FF2B5EF4-FFF2-40B4-BE49-F238E27FC236}">
                <a16:creationId xmlns:a16="http://schemas.microsoft.com/office/drawing/2014/main" id="{A5AEC461-3C9F-D94C-800E-0DE05FA8F80A}"/>
              </a:ext>
            </a:extLst>
          </p:cNvPr>
          <p:cNvSpPr txBox="1">
            <a:spLocks/>
          </p:cNvSpPr>
          <p:nvPr userDrawn="1"/>
        </p:nvSpPr>
        <p:spPr>
          <a:xfrm>
            <a:off x="179407" y="6400799"/>
            <a:ext cx="5212080" cy="365125"/>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Arial"/>
              <a:buNone/>
              <a:defRPr sz="1200" b="1" i="0" kern="1200">
                <a:solidFill>
                  <a:srgbClr val="5AAFD7"/>
                </a:solidFill>
                <a:latin typeface="Trebuchet MS" panose="020B0703020202090204" pitchFamily="34" charset="0"/>
                <a:ea typeface="+mn-ea"/>
                <a:cs typeface="+mn-cs"/>
              </a:defRPr>
            </a:lvl1pPr>
            <a:lvl2pPr marL="742950" indent="-285750" algn="l" defTabSz="457200" rtl="0" eaLnBrk="1" latinLnBrk="0" hangingPunct="1">
              <a:spcBef>
                <a:spcPct val="20000"/>
              </a:spcBef>
              <a:buFont typeface="Arial"/>
              <a:buChar char="–"/>
              <a:defRPr sz="1800" b="0" i="0" kern="1200">
                <a:solidFill>
                  <a:schemeClr val="tx1"/>
                </a:solidFill>
                <a:latin typeface="Trebuchet MS" panose="020B0703020202090204" pitchFamily="34" charset="0"/>
                <a:ea typeface="+mn-ea"/>
                <a:cs typeface="+mn-cs"/>
              </a:defRPr>
            </a:lvl2pPr>
            <a:lvl3pPr marL="1143000" indent="-228600" algn="l" defTabSz="457200" rtl="0" eaLnBrk="1" latinLnBrk="0" hangingPunct="1">
              <a:spcBef>
                <a:spcPct val="20000"/>
              </a:spcBef>
              <a:buFont typeface="Arial"/>
              <a:buChar char="•"/>
              <a:defRPr sz="1600" b="0" i="0" kern="1200">
                <a:solidFill>
                  <a:schemeClr val="tx1"/>
                </a:solidFill>
                <a:latin typeface="Trebuchet MS" panose="020B0703020202090204" pitchFamily="34" charset="0"/>
                <a:ea typeface="+mn-ea"/>
                <a:cs typeface="+mn-cs"/>
              </a:defRPr>
            </a:lvl3pPr>
            <a:lvl4pPr marL="16002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4pPr>
            <a:lvl5pPr marL="20574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sv-SE" dirty="0">
                <a:solidFill>
                  <a:schemeClr val="bg1"/>
                </a:solidFill>
              </a:rPr>
              <a:t>ARBETSTIDSFÖRLÄGGNING</a:t>
            </a:r>
          </a:p>
        </p:txBody>
      </p:sp>
    </p:spTree>
    <p:extLst>
      <p:ext uri="{BB962C8B-B14F-4D97-AF65-F5344CB8AC3E}">
        <p14:creationId xmlns:p14="http://schemas.microsoft.com/office/powerpoint/2010/main" val="1881406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57200" y="731837"/>
            <a:ext cx="8229600" cy="1143000"/>
          </a:xfrm>
        </p:spPr>
        <p:txBody>
          <a:bodyPr>
            <a:normAutofit/>
          </a:bodyPr>
          <a:lstStyle>
            <a:lvl1pPr>
              <a:defRPr sz="3000" b="1" i="0">
                <a:solidFill>
                  <a:srgbClr val="5AAFD7"/>
                </a:solidFill>
                <a:latin typeface="Trebuchet MS" panose="020B0703020202090204" pitchFamily="34" charset="0"/>
              </a:defRPr>
            </a:lvl1pPr>
          </a:lstStyle>
          <a:p>
            <a:r>
              <a:rPr lang="sv-SE" dirty="0"/>
              <a:t>Klicka här för att ändra format</a:t>
            </a:r>
          </a:p>
        </p:txBody>
      </p:sp>
      <p:sp>
        <p:nvSpPr>
          <p:cNvPr id="3" name="Platshållare för innehåll 2"/>
          <p:cNvSpPr>
            <a:spLocks noGrp="1"/>
          </p:cNvSpPr>
          <p:nvPr>
            <p:ph idx="1"/>
          </p:nvPr>
        </p:nvSpPr>
        <p:spPr>
          <a:xfrm>
            <a:off x="457200" y="1967947"/>
            <a:ext cx="8229600" cy="4158215"/>
          </a:xfrm>
        </p:spPr>
        <p:txBody>
          <a:bodyPr>
            <a:normAutofit/>
          </a:bodyPr>
          <a:lstStyle>
            <a:lvl1pPr>
              <a:defRPr sz="1800" b="0" i="0">
                <a:latin typeface="Trebuchet MS" panose="020B0703020202090204" pitchFamily="34" charset="0"/>
              </a:defRPr>
            </a:lvl1pPr>
            <a:lvl2pPr>
              <a:defRPr sz="1600" b="0" i="0">
                <a:latin typeface="Trebuchet MS" panose="020B0703020202090204" pitchFamily="34" charset="0"/>
              </a:defRPr>
            </a:lvl2pPr>
            <a:lvl3pPr>
              <a:defRPr sz="1400" b="0" i="0">
                <a:latin typeface="Trebuchet MS" panose="020B0703020202090204" pitchFamily="34" charset="0"/>
              </a:defRPr>
            </a:lvl3pPr>
            <a:lvl4pPr>
              <a:defRPr sz="1200" b="0" i="0">
                <a:latin typeface="Trebuchet MS" panose="020B0703020202090204" pitchFamily="34" charset="0"/>
              </a:defRPr>
            </a:lvl4pPr>
            <a:lvl5pPr>
              <a:defRPr sz="1200" b="0" i="0">
                <a:latin typeface="Trebuchet MS" panose="020B070302020209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p:txBody>
          <a:bodyPr/>
          <a:lstStyle/>
          <a:p>
            <a:fld id="{962BE873-CF04-E740-87A7-B0DF3B686CE0}" type="slidenum">
              <a:rPr lang="sv-SE" smtClean="0"/>
              <a:t>‹#›</a:t>
            </a:fld>
            <a:endParaRPr lang="sv-SE"/>
          </a:p>
        </p:txBody>
      </p:sp>
    </p:spTree>
    <p:extLst>
      <p:ext uri="{BB962C8B-B14F-4D97-AF65-F5344CB8AC3E}">
        <p14:creationId xmlns:p14="http://schemas.microsoft.com/office/powerpoint/2010/main" val="3783828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
        <p:nvSpPr>
          <p:cNvPr id="3" name="Platshållare för innehåll 2"/>
          <p:cNvSpPr>
            <a:spLocks noGrp="1"/>
          </p:cNvSpPr>
          <p:nvPr>
            <p:ph sz="half" idx="1"/>
          </p:nvPr>
        </p:nvSpPr>
        <p:spPr>
          <a:xfrm>
            <a:off x="457200" y="1848677"/>
            <a:ext cx="4038600" cy="4277485"/>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648200" y="1848677"/>
            <a:ext cx="4038600" cy="4277486"/>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p:cNvSpPr>
            <a:spLocks noGrp="1"/>
          </p:cNvSpPr>
          <p:nvPr>
            <p:ph type="sldNum" sz="quarter" idx="12"/>
          </p:nvPr>
        </p:nvSpPr>
        <p:spPr/>
        <p:txBody>
          <a:bodyPr/>
          <a:lstStyle/>
          <a:p>
            <a:fld id="{962BE873-CF04-E740-87A7-B0DF3B686CE0}" type="slidenum">
              <a:rPr lang="sv-SE" smtClean="0"/>
              <a:t>‹#›</a:t>
            </a:fld>
            <a:endParaRPr lang="sv-SE"/>
          </a:p>
        </p:txBody>
      </p:sp>
    </p:spTree>
    <p:extLst>
      <p:ext uri="{BB962C8B-B14F-4D97-AF65-F5344CB8AC3E}">
        <p14:creationId xmlns:p14="http://schemas.microsoft.com/office/powerpoint/2010/main" val="869686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5" name="Platshållare för bildnummer 4"/>
          <p:cNvSpPr>
            <a:spLocks noGrp="1"/>
          </p:cNvSpPr>
          <p:nvPr>
            <p:ph type="sldNum" sz="quarter" idx="12"/>
          </p:nvPr>
        </p:nvSpPr>
        <p:spPr/>
        <p:txBody>
          <a:bodyPr/>
          <a:lstStyle/>
          <a:p>
            <a:fld id="{962BE873-CF04-E740-87A7-B0DF3B686CE0}" type="slidenum">
              <a:rPr lang="sv-SE" smtClean="0"/>
              <a:t>‹#›</a:t>
            </a:fld>
            <a:endParaRPr lang="sv-SE"/>
          </a:p>
        </p:txBody>
      </p:sp>
    </p:spTree>
    <p:extLst>
      <p:ext uri="{BB962C8B-B14F-4D97-AF65-F5344CB8AC3E}">
        <p14:creationId xmlns:p14="http://schemas.microsoft.com/office/powerpoint/2010/main" val="2383228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962BE873-CF04-E740-87A7-B0DF3B686CE0}" type="slidenum">
              <a:rPr lang="sv-SE" smtClean="0"/>
              <a:t>‹#›</a:t>
            </a:fld>
            <a:endParaRPr lang="sv-SE"/>
          </a:p>
        </p:txBody>
      </p:sp>
    </p:spTree>
    <p:extLst>
      <p:ext uri="{BB962C8B-B14F-4D97-AF65-F5344CB8AC3E}">
        <p14:creationId xmlns:p14="http://schemas.microsoft.com/office/powerpoint/2010/main" val="2582289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457200" y="6356350"/>
            <a:ext cx="5212080" cy="365125"/>
          </a:xfrm>
          <a:prstGeom prst="rect">
            <a:avLst/>
          </a:prstGeom>
        </p:spPr>
        <p:txBody>
          <a:bodyPr/>
          <a:lstStyle/>
          <a:p>
            <a:fld id="{9259FC23-6CD0-CE45-B9CB-CBA3DD71B968}" type="datetimeFigureOut">
              <a:rPr lang="sv-SE" smtClean="0"/>
              <a:t>2024-11-08</a:t>
            </a:fld>
            <a:endParaRPr lang="sv-SE"/>
          </a:p>
        </p:txBody>
      </p:sp>
      <p:sp>
        <p:nvSpPr>
          <p:cNvPr id="3" name="Platshållare för sidfot 2"/>
          <p:cNvSpPr>
            <a:spLocks noGrp="1"/>
          </p:cNvSpPr>
          <p:nvPr>
            <p:ph type="ftr" sz="quarter" idx="11"/>
          </p:nvPr>
        </p:nvSpPr>
        <p:spPr>
          <a:xfrm>
            <a:off x="3124200" y="6356350"/>
            <a:ext cx="2895600" cy="365125"/>
          </a:xfrm>
          <a:prstGeom prst="rect">
            <a:avLst/>
          </a:prstGeom>
        </p:spPr>
        <p:txBody>
          <a:bodyPr/>
          <a:lstStyle/>
          <a:p>
            <a:endParaRPr lang="sv-SE"/>
          </a:p>
        </p:txBody>
      </p:sp>
      <p:sp>
        <p:nvSpPr>
          <p:cNvPr id="4" name="Platshållare för bildnummer 3"/>
          <p:cNvSpPr>
            <a:spLocks noGrp="1"/>
          </p:cNvSpPr>
          <p:nvPr>
            <p:ph type="sldNum" sz="quarter" idx="12"/>
          </p:nvPr>
        </p:nvSpPr>
        <p:spPr/>
        <p:txBody>
          <a:bodyPr/>
          <a:lstStyle/>
          <a:p>
            <a:fld id="{962BE873-CF04-E740-87A7-B0DF3B686CE0}" type="slidenum">
              <a:rPr lang="sv-SE" smtClean="0"/>
              <a:t>‹#›</a:t>
            </a:fld>
            <a:endParaRPr lang="sv-SE"/>
          </a:p>
        </p:txBody>
      </p:sp>
      <p:sp>
        <p:nvSpPr>
          <p:cNvPr id="5" name="Rektangel 4">
            <a:extLst>
              <a:ext uri="{FF2B5EF4-FFF2-40B4-BE49-F238E27FC236}">
                <a16:creationId xmlns:a16="http://schemas.microsoft.com/office/drawing/2014/main" id="{F8F9B69F-E8DC-6748-8559-09C08281E846}"/>
              </a:ext>
            </a:extLst>
          </p:cNvPr>
          <p:cNvSpPr/>
          <p:nvPr userDrawn="1"/>
        </p:nvSpPr>
        <p:spPr>
          <a:xfrm>
            <a:off x="0" y="0"/>
            <a:ext cx="9144000" cy="6858000"/>
          </a:xfrm>
          <a:prstGeom prst="rect">
            <a:avLst/>
          </a:prstGeom>
          <a:solidFill>
            <a:srgbClr val="CAE5E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7" name="Rubrik 1">
            <a:extLst>
              <a:ext uri="{FF2B5EF4-FFF2-40B4-BE49-F238E27FC236}">
                <a16:creationId xmlns:a16="http://schemas.microsoft.com/office/drawing/2014/main" id="{293F877A-B6B5-8149-A101-3F06E4AC2977}"/>
              </a:ext>
            </a:extLst>
          </p:cNvPr>
          <p:cNvSpPr>
            <a:spLocks noGrp="1"/>
          </p:cNvSpPr>
          <p:nvPr>
            <p:ph type="title" hasCustomPrompt="1"/>
          </p:nvPr>
        </p:nvSpPr>
        <p:spPr>
          <a:xfrm>
            <a:off x="457200" y="586409"/>
            <a:ext cx="8229600" cy="3080308"/>
          </a:xfrm>
        </p:spPr>
        <p:txBody>
          <a:bodyPr anchor="b">
            <a:normAutofit/>
          </a:bodyPr>
          <a:lstStyle>
            <a:lvl1pPr algn="ctr">
              <a:defRPr sz="4800"/>
            </a:lvl1pPr>
          </a:lstStyle>
          <a:p>
            <a:r>
              <a:rPr lang="sv-SE" dirty="0"/>
              <a:t>Klicka här för att ändra format</a:t>
            </a:r>
          </a:p>
        </p:txBody>
      </p:sp>
      <p:sp>
        <p:nvSpPr>
          <p:cNvPr id="10" name="Platshållare för innehåll 3">
            <a:extLst>
              <a:ext uri="{FF2B5EF4-FFF2-40B4-BE49-F238E27FC236}">
                <a16:creationId xmlns:a16="http://schemas.microsoft.com/office/drawing/2014/main" id="{C1CE9EF1-43D9-6E49-9548-9A76A3EFEAEC}"/>
              </a:ext>
            </a:extLst>
          </p:cNvPr>
          <p:cNvSpPr>
            <a:spLocks noGrp="1"/>
          </p:cNvSpPr>
          <p:nvPr>
            <p:ph sz="half" idx="2"/>
          </p:nvPr>
        </p:nvSpPr>
        <p:spPr>
          <a:xfrm>
            <a:off x="457200" y="3796747"/>
            <a:ext cx="8229600" cy="2329415"/>
          </a:xfrm>
        </p:spPr>
        <p:txBody>
          <a:bodyPr>
            <a:normAutofit/>
          </a:bodyPr>
          <a:lstStyle>
            <a:lvl1pPr marL="0" indent="0" algn="ctr">
              <a:buNone/>
              <a:defRPr sz="3000">
                <a:solidFill>
                  <a:schemeClr val="bg1"/>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dirty="0"/>
              <a:t>Klicka här för att ändra format på bakgrundstexten</a:t>
            </a:r>
          </a:p>
        </p:txBody>
      </p:sp>
      <p:sp>
        <p:nvSpPr>
          <p:cNvPr id="12" name="Platshållare för datum 3">
            <a:extLst>
              <a:ext uri="{FF2B5EF4-FFF2-40B4-BE49-F238E27FC236}">
                <a16:creationId xmlns:a16="http://schemas.microsoft.com/office/drawing/2014/main" id="{A5AEC461-3C9F-D94C-800E-0DE05FA8F80A}"/>
              </a:ext>
            </a:extLst>
          </p:cNvPr>
          <p:cNvSpPr txBox="1">
            <a:spLocks/>
          </p:cNvSpPr>
          <p:nvPr userDrawn="1"/>
        </p:nvSpPr>
        <p:spPr>
          <a:xfrm>
            <a:off x="179407" y="6400799"/>
            <a:ext cx="5212080" cy="365125"/>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Arial"/>
              <a:buNone/>
              <a:defRPr sz="1200" b="1" i="0" kern="1200">
                <a:solidFill>
                  <a:srgbClr val="5AAFD7"/>
                </a:solidFill>
                <a:latin typeface="Trebuchet MS" panose="020B0703020202090204" pitchFamily="34" charset="0"/>
                <a:ea typeface="+mn-ea"/>
                <a:cs typeface="+mn-cs"/>
              </a:defRPr>
            </a:lvl1pPr>
            <a:lvl2pPr marL="742950" indent="-285750" algn="l" defTabSz="457200" rtl="0" eaLnBrk="1" latinLnBrk="0" hangingPunct="1">
              <a:spcBef>
                <a:spcPct val="20000"/>
              </a:spcBef>
              <a:buFont typeface="Arial"/>
              <a:buChar char="–"/>
              <a:defRPr sz="1800" b="0" i="0" kern="1200">
                <a:solidFill>
                  <a:schemeClr val="tx1"/>
                </a:solidFill>
                <a:latin typeface="Trebuchet MS" panose="020B0703020202090204" pitchFamily="34" charset="0"/>
                <a:ea typeface="+mn-ea"/>
                <a:cs typeface="+mn-cs"/>
              </a:defRPr>
            </a:lvl2pPr>
            <a:lvl3pPr marL="1143000" indent="-228600" algn="l" defTabSz="457200" rtl="0" eaLnBrk="1" latinLnBrk="0" hangingPunct="1">
              <a:spcBef>
                <a:spcPct val="20000"/>
              </a:spcBef>
              <a:buFont typeface="Arial"/>
              <a:buChar char="•"/>
              <a:defRPr sz="1600" b="0" i="0" kern="1200">
                <a:solidFill>
                  <a:schemeClr val="tx1"/>
                </a:solidFill>
                <a:latin typeface="Trebuchet MS" panose="020B0703020202090204" pitchFamily="34" charset="0"/>
                <a:ea typeface="+mn-ea"/>
                <a:cs typeface="+mn-cs"/>
              </a:defRPr>
            </a:lvl3pPr>
            <a:lvl4pPr marL="16002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4pPr>
            <a:lvl5pPr marL="20574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sv-SE" dirty="0"/>
              <a:t>ARBETSTIDSFÖRLÄGGNING</a:t>
            </a:r>
          </a:p>
        </p:txBody>
      </p:sp>
    </p:spTree>
    <p:extLst>
      <p:ext uri="{BB962C8B-B14F-4D97-AF65-F5344CB8AC3E}">
        <p14:creationId xmlns:p14="http://schemas.microsoft.com/office/powerpoint/2010/main" val="145902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457200" y="6356350"/>
            <a:ext cx="5212080" cy="365125"/>
          </a:xfrm>
          <a:prstGeom prst="rect">
            <a:avLst/>
          </a:prstGeom>
        </p:spPr>
        <p:txBody>
          <a:bodyPr/>
          <a:lstStyle/>
          <a:p>
            <a:fld id="{9259FC23-6CD0-CE45-B9CB-CBA3DD71B968}" type="datetimeFigureOut">
              <a:rPr lang="sv-SE" smtClean="0"/>
              <a:t>2024-11-08</a:t>
            </a:fld>
            <a:endParaRPr lang="sv-SE"/>
          </a:p>
        </p:txBody>
      </p:sp>
      <p:sp>
        <p:nvSpPr>
          <p:cNvPr id="3" name="Platshållare för sidfot 2"/>
          <p:cNvSpPr>
            <a:spLocks noGrp="1"/>
          </p:cNvSpPr>
          <p:nvPr>
            <p:ph type="ftr" sz="quarter" idx="11"/>
          </p:nvPr>
        </p:nvSpPr>
        <p:spPr>
          <a:xfrm>
            <a:off x="3124200" y="6356350"/>
            <a:ext cx="2895600" cy="365125"/>
          </a:xfrm>
          <a:prstGeom prst="rect">
            <a:avLst/>
          </a:prstGeom>
        </p:spPr>
        <p:txBody>
          <a:bodyPr/>
          <a:lstStyle/>
          <a:p>
            <a:endParaRPr lang="sv-SE"/>
          </a:p>
        </p:txBody>
      </p:sp>
      <p:sp>
        <p:nvSpPr>
          <p:cNvPr id="4" name="Platshållare för bildnummer 3"/>
          <p:cNvSpPr>
            <a:spLocks noGrp="1"/>
          </p:cNvSpPr>
          <p:nvPr>
            <p:ph type="sldNum" sz="quarter" idx="12"/>
          </p:nvPr>
        </p:nvSpPr>
        <p:spPr/>
        <p:txBody>
          <a:bodyPr/>
          <a:lstStyle/>
          <a:p>
            <a:fld id="{962BE873-CF04-E740-87A7-B0DF3B686CE0}" type="slidenum">
              <a:rPr lang="sv-SE" smtClean="0"/>
              <a:t>‹#›</a:t>
            </a:fld>
            <a:endParaRPr lang="sv-SE"/>
          </a:p>
        </p:txBody>
      </p:sp>
      <p:sp>
        <p:nvSpPr>
          <p:cNvPr id="5" name="Rektangel 4">
            <a:extLst>
              <a:ext uri="{FF2B5EF4-FFF2-40B4-BE49-F238E27FC236}">
                <a16:creationId xmlns:a16="http://schemas.microsoft.com/office/drawing/2014/main" id="{F8F9B69F-E8DC-6748-8559-09C08281E846}"/>
              </a:ext>
            </a:extLst>
          </p:cNvPr>
          <p:cNvSpPr/>
          <p:nvPr userDrawn="1"/>
        </p:nvSpPr>
        <p:spPr>
          <a:xfrm>
            <a:off x="0" y="0"/>
            <a:ext cx="9144000" cy="6858000"/>
          </a:xfrm>
          <a:prstGeom prst="rect">
            <a:avLst/>
          </a:prstGeom>
          <a:solidFill>
            <a:srgbClr val="5AAF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7" name="Rubrik 1">
            <a:extLst>
              <a:ext uri="{FF2B5EF4-FFF2-40B4-BE49-F238E27FC236}">
                <a16:creationId xmlns:a16="http://schemas.microsoft.com/office/drawing/2014/main" id="{293F877A-B6B5-8149-A101-3F06E4AC2977}"/>
              </a:ext>
            </a:extLst>
          </p:cNvPr>
          <p:cNvSpPr>
            <a:spLocks noGrp="1"/>
          </p:cNvSpPr>
          <p:nvPr>
            <p:ph type="title" hasCustomPrompt="1"/>
          </p:nvPr>
        </p:nvSpPr>
        <p:spPr>
          <a:xfrm>
            <a:off x="457200" y="586409"/>
            <a:ext cx="8229600" cy="3080308"/>
          </a:xfrm>
        </p:spPr>
        <p:txBody>
          <a:bodyPr anchor="b">
            <a:normAutofit/>
          </a:bodyPr>
          <a:lstStyle>
            <a:lvl1pPr algn="ctr">
              <a:defRPr sz="4800">
                <a:solidFill>
                  <a:schemeClr val="bg1"/>
                </a:solidFill>
              </a:defRPr>
            </a:lvl1pPr>
          </a:lstStyle>
          <a:p>
            <a:r>
              <a:rPr lang="sv-SE" dirty="0"/>
              <a:t>Klicka här för att ändra format</a:t>
            </a:r>
          </a:p>
        </p:txBody>
      </p:sp>
      <p:sp>
        <p:nvSpPr>
          <p:cNvPr id="10" name="Platshållare för innehåll 3">
            <a:extLst>
              <a:ext uri="{FF2B5EF4-FFF2-40B4-BE49-F238E27FC236}">
                <a16:creationId xmlns:a16="http://schemas.microsoft.com/office/drawing/2014/main" id="{C1CE9EF1-43D9-6E49-9548-9A76A3EFEAEC}"/>
              </a:ext>
            </a:extLst>
          </p:cNvPr>
          <p:cNvSpPr>
            <a:spLocks noGrp="1"/>
          </p:cNvSpPr>
          <p:nvPr>
            <p:ph sz="half" idx="2"/>
          </p:nvPr>
        </p:nvSpPr>
        <p:spPr>
          <a:xfrm>
            <a:off x="457200" y="3796747"/>
            <a:ext cx="8229600" cy="2329415"/>
          </a:xfrm>
        </p:spPr>
        <p:txBody>
          <a:bodyPr>
            <a:normAutofit/>
          </a:bodyPr>
          <a:lstStyle>
            <a:lvl1pPr marL="0" indent="0" algn="ctr">
              <a:buNone/>
              <a:defRPr sz="3000">
                <a:solidFill>
                  <a:schemeClr val="bg1"/>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dirty="0"/>
              <a:t>Klicka här för att ändra format på bakgrundstexten</a:t>
            </a:r>
          </a:p>
        </p:txBody>
      </p:sp>
      <p:sp>
        <p:nvSpPr>
          <p:cNvPr id="12" name="Platshållare för datum 3">
            <a:extLst>
              <a:ext uri="{FF2B5EF4-FFF2-40B4-BE49-F238E27FC236}">
                <a16:creationId xmlns:a16="http://schemas.microsoft.com/office/drawing/2014/main" id="{A5AEC461-3C9F-D94C-800E-0DE05FA8F80A}"/>
              </a:ext>
            </a:extLst>
          </p:cNvPr>
          <p:cNvSpPr txBox="1">
            <a:spLocks/>
          </p:cNvSpPr>
          <p:nvPr userDrawn="1"/>
        </p:nvSpPr>
        <p:spPr>
          <a:xfrm>
            <a:off x="179407" y="6400799"/>
            <a:ext cx="5212080" cy="365125"/>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Arial"/>
              <a:buNone/>
              <a:defRPr sz="1200" b="1" i="0" kern="1200">
                <a:solidFill>
                  <a:srgbClr val="5AAFD7"/>
                </a:solidFill>
                <a:latin typeface="Trebuchet MS" panose="020B0703020202090204" pitchFamily="34" charset="0"/>
                <a:ea typeface="+mn-ea"/>
                <a:cs typeface="+mn-cs"/>
              </a:defRPr>
            </a:lvl1pPr>
            <a:lvl2pPr marL="742950" indent="-285750" algn="l" defTabSz="457200" rtl="0" eaLnBrk="1" latinLnBrk="0" hangingPunct="1">
              <a:spcBef>
                <a:spcPct val="20000"/>
              </a:spcBef>
              <a:buFont typeface="Arial"/>
              <a:buChar char="–"/>
              <a:defRPr sz="1800" b="0" i="0" kern="1200">
                <a:solidFill>
                  <a:schemeClr val="tx1"/>
                </a:solidFill>
                <a:latin typeface="Trebuchet MS" panose="020B0703020202090204" pitchFamily="34" charset="0"/>
                <a:ea typeface="+mn-ea"/>
                <a:cs typeface="+mn-cs"/>
              </a:defRPr>
            </a:lvl2pPr>
            <a:lvl3pPr marL="1143000" indent="-228600" algn="l" defTabSz="457200" rtl="0" eaLnBrk="1" latinLnBrk="0" hangingPunct="1">
              <a:spcBef>
                <a:spcPct val="20000"/>
              </a:spcBef>
              <a:buFont typeface="Arial"/>
              <a:buChar char="•"/>
              <a:defRPr sz="1600" b="0" i="0" kern="1200">
                <a:solidFill>
                  <a:schemeClr val="tx1"/>
                </a:solidFill>
                <a:latin typeface="Trebuchet MS" panose="020B0703020202090204" pitchFamily="34" charset="0"/>
                <a:ea typeface="+mn-ea"/>
                <a:cs typeface="+mn-cs"/>
              </a:defRPr>
            </a:lvl3pPr>
            <a:lvl4pPr marL="16002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4pPr>
            <a:lvl5pPr marL="20574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sv-SE" dirty="0">
                <a:solidFill>
                  <a:schemeClr val="bg1"/>
                </a:solidFill>
              </a:rPr>
              <a:t>ARBETSTIDSFÖRLÄGGNING</a:t>
            </a:r>
          </a:p>
        </p:txBody>
      </p:sp>
    </p:spTree>
    <p:extLst>
      <p:ext uri="{BB962C8B-B14F-4D97-AF65-F5344CB8AC3E}">
        <p14:creationId xmlns:p14="http://schemas.microsoft.com/office/powerpoint/2010/main" val="41431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lvl1pPr algn="ctr">
              <a:defRPr/>
            </a:lvl1pPr>
          </a:lstStyle>
          <a:p>
            <a:r>
              <a:rPr lang="sv-SE" dirty="0"/>
              <a:t>Klicka här för att ändra format</a:t>
            </a:r>
          </a:p>
        </p:txBody>
      </p:sp>
      <p:sp>
        <p:nvSpPr>
          <p:cNvPr id="3" name="Underrubrik 2"/>
          <p:cNvSpPr>
            <a:spLocks noGrp="1"/>
          </p:cNvSpPr>
          <p:nvPr>
            <p:ph type="subTitle" idx="1"/>
          </p:nvPr>
        </p:nvSpPr>
        <p:spPr>
          <a:xfrm>
            <a:off x="685800" y="3886200"/>
            <a:ext cx="7772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6" name="Platshållare för bildnummer 5"/>
          <p:cNvSpPr>
            <a:spLocks noGrp="1"/>
          </p:cNvSpPr>
          <p:nvPr>
            <p:ph type="sldNum" sz="quarter" idx="12"/>
          </p:nvPr>
        </p:nvSpPr>
        <p:spPr/>
        <p:txBody>
          <a:bodyPr/>
          <a:lstStyle/>
          <a:p>
            <a:fld id="{962BE873-CF04-E740-87A7-B0DF3B686CE0}" type="slidenum">
              <a:rPr lang="sv-SE" smtClean="0"/>
              <a:t>‹#›</a:t>
            </a:fld>
            <a:endParaRPr lang="sv-SE"/>
          </a:p>
        </p:txBody>
      </p:sp>
    </p:spTree>
    <p:extLst>
      <p:ext uri="{BB962C8B-B14F-4D97-AF65-F5344CB8AC3E}">
        <p14:creationId xmlns:p14="http://schemas.microsoft.com/office/powerpoint/2010/main" val="2314198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57200" y="731837"/>
            <a:ext cx="8229600" cy="1143000"/>
          </a:xfrm>
        </p:spPr>
        <p:txBody>
          <a:bodyPr>
            <a:normAutofit/>
          </a:bodyPr>
          <a:lstStyle>
            <a:lvl1pPr>
              <a:defRPr sz="3000" b="1" i="0">
                <a:solidFill>
                  <a:srgbClr val="5AAFD7"/>
                </a:solidFill>
                <a:latin typeface="Trebuchet MS" panose="020B0703020202090204" pitchFamily="34" charset="0"/>
              </a:defRPr>
            </a:lvl1pPr>
          </a:lstStyle>
          <a:p>
            <a:r>
              <a:rPr lang="sv-SE" dirty="0"/>
              <a:t>Klicka här för att ändra format</a:t>
            </a:r>
          </a:p>
        </p:txBody>
      </p:sp>
      <p:sp>
        <p:nvSpPr>
          <p:cNvPr id="3" name="Platshållare för innehåll 2"/>
          <p:cNvSpPr>
            <a:spLocks noGrp="1"/>
          </p:cNvSpPr>
          <p:nvPr>
            <p:ph idx="1"/>
          </p:nvPr>
        </p:nvSpPr>
        <p:spPr>
          <a:xfrm>
            <a:off x="457200" y="1967947"/>
            <a:ext cx="8229600" cy="4158215"/>
          </a:xfrm>
        </p:spPr>
        <p:txBody>
          <a:bodyPr>
            <a:normAutofit/>
          </a:bodyPr>
          <a:lstStyle>
            <a:lvl1pPr>
              <a:defRPr sz="1800" b="0" i="0">
                <a:latin typeface="Trebuchet MS" panose="020B0703020202090204" pitchFamily="34" charset="0"/>
              </a:defRPr>
            </a:lvl1pPr>
            <a:lvl2pPr>
              <a:defRPr sz="1600" b="0" i="0">
                <a:latin typeface="Trebuchet MS" panose="020B0703020202090204" pitchFamily="34" charset="0"/>
              </a:defRPr>
            </a:lvl2pPr>
            <a:lvl3pPr>
              <a:defRPr sz="1400" b="0" i="0">
                <a:latin typeface="Trebuchet MS" panose="020B0703020202090204" pitchFamily="34" charset="0"/>
              </a:defRPr>
            </a:lvl3pPr>
            <a:lvl4pPr>
              <a:defRPr sz="1200" b="0" i="0">
                <a:latin typeface="Trebuchet MS" panose="020B0703020202090204" pitchFamily="34" charset="0"/>
              </a:defRPr>
            </a:lvl4pPr>
            <a:lvl5pPr>
              <a:defRPr sz="1200" b="0" i="0">
                <a:latin typeface="Trebuchet MS" panose="020B070302020209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p:txBody>
          <a:bodyPr/>
          <a:lstStyle/>
          <a:p>
            <a:fld id="{962BE873-CF04-E740-87A7-B0DF3B686CE0}" type="slidenum">
              <a:rPr lang="sv-SE" smtClean="0"/>
              <a:t>‹#›</a:t>
            </a:fld>
            <a:endParaRPr lang="sv-SE"/>
          </a:p>
        </p:txBody>
      </p:sp>
    </p:spTree>
    <p:extLst>
      <p:ext uri="{BB962C8B-B14F-4D97-AF65-F5344CB8AC3E}">
        <p14:creationId xmlns:p14="http://schemas.microsoft.com/office/powerpoint/2010/main" val="3920457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237E5D5-4AA4-9B44-90B7-AA5C0F593E07}"/>
              </a:ext>
            </a:extLst>
          </p:cNvPr>
          <p:cNvSpPr/>
          <p:nvPr userDrawn="1"/>
        </p:nvSpPr>
        <p:spPr>
          <a:xfrm>
            <a:off x="0" y="6284150"/>
            <a:ext cx="9144000" cy="598424"/>
          </a:xfrm>
          <a:prstGeom prst="rect">
            <a:avLst/>
          </a:prstGeom>
          <a:solidFill>
            <a:srgbClr val="CAE5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 name="Platshållare för rubrik 1"/>
          <p:cNvSpPr>
            <a:spLocks noGrp="1"/>
          </p:cNvSpPr>
          <p:nvPr>
            <p:ph type="title"/>
          </p:nvPr>
        </p:nvSpPr>
        <p:spPr>
          <a:xfrm>
            <a:off x="457200" y="645339"/>
            <a:ext cx="8229600" cy="1132734"/>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57200" y="1850273"/>
            <a:ext cx="8229600" cy="427589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546122" y="5788856"/>
            <a:ext cx="429903" cy="365125"/>
          </a:xfrm>
          <a:prstGeom prst="rect">
            <a:avLst/>
          </a:prstGeom>
        </p:spPr>
        <p:txBody>
          <a:bodyPr vert="horz" lIns="91440" tIns="45720" rIns="91440" bIns="45720" rtlCol="0" anchor="ctr"/>
          <a:lstStyle>
            <a:lvl1pPr algn="r">
              <a:defRPr sz="1200" b="0" i="0">
                <a:solidFill>
                  <a:schemeClr val="tx1">
                    <a:tint val="75000"/>
                  </a:schemeClr>
                </a:solidFill>
                <a:latin typeface="Trebuchet MS" panose="020B0703020202090204" pitchFamily="34" charset="0"/>
              </a:defRPr>
            </a:lvl1pPr>
          </a:lstStyle>
          <a:p>
            <a:fld id="{962BE873-CF04-E740-87A7-B0DF3B686CE0}" type="slidenum">
              <a:rPr lang="sv-SE" smtClean="0"/>
              <a:pPr/>
              <a:t>‹#›</a:t>
            </a:fld>
            <a:endParaRPr lang="sv-SE" dirty="0"/>
          </a:p>
        </p:txBody>
      </p:sp>
      <p:sp>
        <p:nvSpPr>
          <p:cNvPr id="11" name="Platshållare för datum 3">
            <a:extLst>
              <a:ext uri="{FF2B5EF4-FFF2-40B4-BE49-F238E27FC236}">
                <a16:creationId xmlns:a16="http://schemas.microsoft.com/office/drawing/2014/main" id="{74286FC5-8066-D249-B430-BC1DCEA9ADF3}"/>
              </a:ext>
            </a:extLst>
          </p:cNvPr>
          <p:cNvSpPr txBox="1">
            <a:spLocks/>
          </p:cNvSpPr>
          <p:nvPr userDrawn="1"/>
        </p:nvSpPr>
        <p:spPr>
          <a:xfrm>
            <a:off x="179407" y="6400799"/>
            <a:ext cx="5212080" cy="365125"/>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Arial"/>
              <a:buNone/>
              <a:defRPr sz="1200" b="1" i="0" kern="1200">
                <a:solidFill>
                  <a:srgbClr val="5AAFD7"/>
                </a:solidFill>
                <a:latin typeface="Trebuchet MS" panose="020B0703020202090204" pitchFamily="34" charset="0"/>
                <a:ea typeface="+mn-ea"/>
                <a:cs typeface="+mn-cs"/>
              </a:defRPr>
            </a:lvl1pPr>
            <a:lvl2pPr marL="742950" indent="-285750" algn="l" defTabSz="457200" rtl="0" eaLnBrk="1" latinLnBrk="0" hangingPunct="1">
              <a:spcBef>
                <a:spcPct val="20000"/>
              </a:spcBef>
              <a:buFont typeface="Arial"/>
              <a:buChar char="–"/>
              <a:defRPr sz="1800" b="0" i="0" kern="1200">
                <a:solidFill>
                  <a:schemeClr val="tx1"/>
                </a:solidFill>
                <a:latin typeface="Trebuchet MS" panose="020B0703020202090204" pitchFamily="34" charset="0"/>
                <a:ea typeface="+mn-ea"/>
                <a:cs typeface="+mn-cs"/>
              </a:defRPr>
            </a:lvl2pPr>
            <a:lvl3pPr marL="1143000" indent="-228600" algn="l" defTabSz="457200" rtl="0" eaLnBrk="1" latinLnBrk="0" hangingPunct="1">
              <a:spcBef>
                <a:spcPct val="20000"/>
              </a:spcBef>
              <a:buFont typeface="Arial"/>
              <a:buChar char="•"/>
              <a:defRPr sz="1600" b="0" i="0" kern="1200">
                <a:solidFill>
                  <a:schemeClr val="tx1"/>
                </a:solidFill>
                <a:latin typeface="Trebuchet MS" panose="020B0703020202090204" pitchFamily="34" charset="0"/>
                <a:ea typeface="+mn-ea"/>
                <a:cs typeface="+mn-cs"/>
              </a:defRPr>
            </a:lvl3pPr>
            <a:lvl4pPr marL="16002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4pPr>
            <a:lvl5pPr marL="20574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sv-SE" dirty="0"/>
              <a:t>ARBETSTIDSFÖRLÄGGNING</a:t>
            </a:r>
          </a:p>
        </p:txBody>
      </p:sp>
      <p:grpSp>
        <p:nvGrpSpPr>
          <p:cNvPr id="13" name="Grupp 12">
            <a:extLst>
              <a:ext uri="{FF2B5EF4-FFF2-40B4-BE49-F238E27FC236}">
                <a16:creationId xmlns:a16="http://schemas.microsoft.com/office/drawing/2014/main" id="{CE216BD2-82B6-9D4C-8D8D-CB8EFC426703}"/>
              </a:ext>
            </a:extLst>
          </p:cNvPr>
          <p:cNvGrpSpPr/>
          <p:nvPr userDrawn="1"/>
        </p:nvGrpSpPr>
        <p:grpSpPr>
          <a:xfrm>
            <a:off x="6842426" y="212616"/>
            <a:ext cx="2054156" cy="360523"/>
            <a:chOff x="6842426" y="212616"/>
            <a:chExt cx="2054156" cy="360523"/>
          </a:xfrm>
        </p:grpSpPr>
        <p:pic>
          <p:nvPicPr>
            <p:cNvPr id="10" name="Bildobjekt 9" descr="logo_rummet_RGB.eps">
              <a:extLst>
                <a:ext uri="{FF2B5EF4-FFF2-40B4-BE49-F238E27FC236}">
                  <a16:creationId xmlns:a16="http://schemas.microsoft.com/office/drawing/2014/main" id="{C773B939-2ECB-7D40-810A-D7A77792934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42426" y="224760"/>
              <a:ext cx="1029990" cy="348379"/>
            </a:xfrm>
            <a:prstGeom prst="rect">
              <a:avLst/>
            </a:prstGeom>
          </p:spPr>
        </p:pic>
        <p:pic>
          <p:nvPicPr>
            <p:cNvPr id="12" name="Bildobjekt 11" descr="En bild som visar ritning, mat&#10;&#10;Automatiskt genererad beskrivning">
              <a:extLst>
                <a:ext uri="{FF2B5EF4-FFF2-40B4-BE49-F238E27FC236}">
                  <a16:creationId xmlns:a16="http://schemas.microsoft.com/office/drawing/2014/main" id="{67A15C82-41A9-934B-97F2-861836DC7583}"/>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031725" y="212616"/>
              <a:ext cx="864857" cy="356753"/>
            </a:xfrm>
            <a:prstGeom prst="rect">
              <a:avLst/>
            </a:prstGeom>
          </p:spPr>
        </p:pic>
      </p:grpSp>
    </p:spTree>
    <p:extLst>
      <p:ext uri="{BB962C8B-B14F-4D97-AF65-F5344CB8AC3E}">
        <p14:creationId xmlns:p14="http://schemas.microsoft.com/office/powerpoint/2010/main" val="1628866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Lst>
  <p:txStyles>
    <p:titleStyle>
      <a:lvl1pPr algn="l" defTabSz="457200" rtl="0" eaLnBrk="1" latinLnBrk="0" hangingPunct="1">
        <a:spcBef>
          <a:spcPct val="0"/>
        </a:spcBef>
        <a:buNone/>
        <a:defRPr sz="3000" b="1" i="0" kern="1200">
          <a:solidFill>
            <a:srgbClr val="5AAFD7"/>
          </a:solidFill>
          <a:latin typeface="Trebuchet MS" panose="020B0703020202090204" pitchFamily="34" charset="0"/>
          <a:ea typeface="+mj-ea"/>
          <a:cs typeface="+mj-cs"/>
        </a:defRPr>
      </a:lvl1pPr>
    </p:titleStyle>
    <p:bodyStyle>
      <a:lvl1pPr marL="342900" indent="-342900" algn="l" defTabSz="457200" rtl="0" eaLnBrk="1" latinLnBrk="0" hangingPunct="1">
        <a:spcBef>
          <a:spcPct val="20000"/>
        </a:spcBef>
        <a:buFont typeface="Arial"/>
        <a:buChar char="•"/>
        <a:defRPr sz="1800" b="0" i="0" kern="1200">
          <a:solidFill>
            <a:schemeClr val="tx1"/>
          </a:solidFill>
          <a:latin typeface="Trebuchet MS" panose="020B0703020202090204" pitchFamily="34" charset="0"/>
          <a:ea typeface="+mn-ea"/>
          <a:cs typeface="+mn-cs"/>
        </a:defRPr>
      </a:lvl1pPr>
      <a:lvl2pPr marL="742950" indent="-285750" algn="l" defTabSz="457200" rtl="0" eaLnBrk="1" latinLnBrk="0" hangingPunct="1">
        <a:spcBef>
          <a:spcPct val="20000"/>
        </a:spcBef>
        <a:buFont typeface="Arial"/>
        <a:buChar char="–"/>
        <a:defRPr sz="1600" b="0" i="0" kern="1200">
          <a:solidFill>
            <a:schemeClr val="tx1"/>
          </a:solidFill>
          <a:latin typeface="Trebuchet MS" panose="020B0703020202090204" pitchFamily="34" charset="0"/>
          <a:ea typeface="+mn-ea"/>
          <a:cs typeface="+mn-cs"/>
        </a:defRPr>
      </a:lvl2pPr>
      <a:lvl3pPr marL="11430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3pPr>
      <a:lvl4pPr marL="1600200" indent="-228600" algn="l" defTabSz="457200" rtl="0" eaLnBrk="1" latinLnBrk="0" hangingPunct="1">
        <a:spcBef>
          <a:spcPct val="20000"/>
        </a:spcBef>
        <a:buFont typeface="Arial"/>
        <a:buChar char="–"/>
        <a:defRPr sz="1200" b="0" i="0" kern="1200">
          <a:solidFill>
            <a:schemeClr val="tx1"/>
          </a:solidFill>
          <a:latin typeface="Trebuchet MS" panose="020B0703020202090204" pitchFamily="34" charset="0"/>
          <a:ea typeface="+mn-ea"/>
          <a:cs typeface="+mn-cs"/>
        </a:defRPr>
      </a:lvl4pPr>
      <a:lvl5pPr marL="2057400" indent="-228600" algn="l" defTabSz="457200" rtl="0" eaLnBrk="1" latinLnBrk="0" hangingPunct="1">
        <a:spcBef>
          <a:spcPct val="20000"/>
        </a:spcBef>
        <a:buFont typeface="Arial"/>
        <a:buChar char="»"/>
        <a:defRPr sz="1200" b="0" i="0" kern="1200">
          <a:solidFill>
            <a:schemeClr val="tx1"/>
          </a:solidFill>
          <a:latin typeface="Trebuchet MS" panose="020B070302020209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237E5D5-4AA4-9B44-90B7-AA5C0F593E07}"/>
              </a:ext>
            </a:extLst>
          </p:cNvPr>
          <p:cNvSpPr/>
          <p:nvPr userDrawn="1"/>
        </p:nvSpPr>
        <p:spPr>
          <a:xfrm>
            <a:off x="0" y="6284150"/>
            <a:ext cx="9144000" cy="598424"/>
          </a:xfrm>
          <a:prstGeom prst="rect">
            <a:avLst/>
          </a:prstGeom>
          <a:solidFill>
            <a:srgbClr val="5A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 name="Platshållare för rubrik 1"/>
          <p:cNvSpPr>
            <a:spLocks noGrp="1"/>
          </p:cNvSpPr>
          <p:nvPr>
            <p:ph type="title"/>
          </p:nvPr>
        </p:nvSpPr>
        <p:spPr>
          <a:xfrm>
            <a:off x="457200" y="645339"/>
            <a:ext cx="8229600" cy="1132734"/>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57200" y="1850273"/>
            <a:ext cx="8229600" cy="427589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546122" y="5788856"/>
            <a:ext cx="429903" cy="365125"/>
          </a:xfrm>
          <a:prstGeom prst="rect">
            <a:avLst/>
          </a:prstGeom>
        </p:spPr>
        <p:txBody>
          <a:bodyPr vert="horz" lIns="91440" tIns="45720" rIns="91440" bIns="45720" rtlCol="0" anchor="ctr"/>
          <a:lstStyle>
            <a:lvl1pPr algn="r">
              <a:defRPr sz="1200" b="0" i="0">
                <a:solidFill>
                  <a:schemeClr val="tx1">
                    <a:tint val="75000"/>
                  </a:schemeClr>
                </a:solidFill>
                <a:latin typeface="Trebuchet MS" panose="020B0703020202090204" pitchFamily="34" charset="0"/>
              </a:defRPr>
            </a:lvl1pPr>
          </a:lstStyle>
          <a:p>
            <a:fld id="{962BE873-CF04-E740-87A7-B0DF3B686CE0}" type="slidenum">
              <a:rPr lang="sv-SE" smtClean="0"/>
              <a:pPr/>
              <a:t>‹#›</a:t>
            </a:fld>
            <a:endParaRPr lang="sv-SE" dirty="0"/>
          </a:p>
        </p:txBody>
      </p:sp>
      <p:sp>
        <p:nvSpPr>
          <p:cNvPr id="11" name="Platshållare för datum 3">
            <a:extLst>
              <a:ext uri="{FF2B5EF4-FFF2-40B4-BE49-F238E27FC236}">
                <a16:creationId xmlns:a16="http://schemas.microsoft.com/office/drawing/2014/main" id="{74286FC5-8066-D249-B430-BC1DCEA9ADF3}"/>
              </a:ext>
            </a:extLst>
          </p:cNvPr>
          <p:cNvSpPr txBox="1">
            <a:spLocks/>
          </p:cNvSpPr>
          <p:nvPr userDrawn="1"/>
        </p:nvSpPr>
        <p:spPr>
          <a:xfrm>
            <a:off x="179407" y="6400799"/>
            <a:ext cx="5212080" cy="365125"/>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Arial"/>
              <a:buNone/>
              <a:defRPr sz="1200" b="1" i="0" kern="1200">
                <a:solidFill>
                  <a:srgbClr val="5AAFD7"/>
                </a:solidFill>
                <a:latin typeface="Trebuchet MS" panose="020B0703020202090204" pitchFamily="34" charset="0"/>
                <a:ea typeface="+mn-ea"/>
                <a:cs typeface="+mn-cs"/>
              </a:defRPr>
            </a:lvl1pPr>
            <a:lvl2pPr marL="742950" indent="-285750" algn="l" defTabSz="457200" rtl="0" eaLnBrk="1" latinLnBrk="0" hangingPunct="1">
              <a:spcBef>
                <a:spcPct val="20000"/>
              </a:spcBef>
              <a:buFont typeface="Arial"/>
              <a:buChar char="–"/>
              <a:defRPr sz="1800" b="0" i="0" kern="1200">
                <a:solidFill>
                  <a:schemeClr val="tx1"/>
                </a:solidFill>
                <a:latin typeface="Trebuchet MS" panose="020B0703020202090204" pitchFamily="34" charset="0"/>
                <a:ea typeface="+mn-ea"/>
                <a:cs typeface="+mn-cs"/>
              </a:defRPr>
            </a:lvl2pPr>
            <a:lvl3pPr marL="1143000" indent="-228600" algn="l" defTabSz="457200" rtl="0" eaLnBrk="1" latinLnBrk="0" hangingPunct="1">
              <a:spcBef>
                <a:spcPct val="20000"/>
              </a:spcBef>
              <a:buFont typeface="Arial"/>
              <a:buChar char="•"/>
              <a:defRPr sz="1600" b="0" i="0" kern="1200">
                <a:solidFill>
                  <a:schemeClr val="tx1"/>
                </a:solidFill>
                <a:latin typeface="Trebuchet MS" panose="020B0703020202090204" pitchFamily="34" charset="0"/>
                <a:ea typeface="+mn-ea"/>
                <a:cs typeface="+mn-cs"/>
              </a:defRPr>
            </a:lvl3pPr>
            <a:lvl4pPr marL="16002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4pPr>
            <a:lvl5pPr marL="20574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sv-SE" dirty="0">
                <a:solidFill>
                  <a:schemeClr val="bg1"/>
                </a:solidFill>
              </a:rPr>
              <a:t>ARBETSTIDSFÖRLÄGGNING</a:t>
            </a:r>
          </a:p>
        </p:txBody>
      </p:sp>
      <p:grpSp>
        <p:nvGrpSpPr>
          <p:cNvPr id="12" name="Grupp 11">
            <a:extLst>
              <a:ext uri="{FF2B5EF4-FFF2-40B4-BE49-F238E27FC236}">
                <a16:creationId xmlns:a16="http://schemas.microsoft.com/office/drawing/2014/main" id="{D86861E3-5837-7A4A-BF25-41011FF9BB83}"/>
              </a:ext>
            </a:extLst>
          </p:cNvPr>
          <p:cNvGrpSpPr/>
          <p:nvPr userDrawn="1"/>
        </p:nvGrpSpPr>
        <p:grpSpPr>
          <a:xfrm>
            <a:off x="6842426" y="212616"/>
            <a:ext cx="2054156" cy="360523"/>
            <a:chOff x="6842426" y="212616"/>
            <a:chExt cx="2054156" cy="360523"/>
          </a:xfrm>
        </p:grpSpPr>
        <p:pic>
          <p:nvPicPr>
            <p:cNvPr id="13" name="Bildobjekt 12" descr="logo_rummet_RGB.eps">
              <a:extLst>
                <a:ext uri="{FF2B5EF4-FFF2-40B4-BE49-F238E27FC236}">
                  <a16:creationId xmlns:a16="http://schemas.microsoft.com/office/drawing/2014/main" id="{7EBCBFE8-A156-0544-BABA-A6A82FC1EFC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42426" y="224760"/>
              <a:ext cx="1029990" cy="348379"/>
            </a:xfrm>
            <a:prstGeom prst="rect">
              <a:avLst/>
            </a:prstGeom>
          </p:spPr>
        </p:pic>
        <p:pic>
          <p:nvPicPr>
            <p:cNvPr id="14" name="Bildobjekt 13" descr="En bild som visar ritning, mat&#10;&#10;Automatiskt genererad beskrivning">
              <a:extLst>
                <a:ext uri="{FF2B5EF4-FFF2-40B4-BE49-F238E27FC236}">
                  <a16:creationId xmlns:a16="http://schemas.microsoft.com/office/drawing/2014/main" id="{5A59A632-0270-5647-9A26-6B3EE039E97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8031725" y="212616"/>
              <a:ext cx="864857" cy="356753"/>
            </a:xfrm>
            <a:prstGeom prst="rect">
              <a:avLst/>
            </a:prstGeom>
          </p:spPr>
        </p:pic>
      </p:grpSp>
    </p:spTree>
    <p:extLst>
      <p:ext uri="{BB962C8B-B14F-4D97-AF65-F5344CB8AC3E}">
        <p14:creationId xmlns:p14="http://schemas.microsoft.com/office/powerpoint/2010/main" val="36442552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5" r:id="rId6"/>
  </p:sldLayoutIdLst>
  <p:txStyles>
    <p:titleStyle>
      <a:lvl1pPr algn="l" defTabSz="457200" rtl="0" eaLnBrk="1" latinLnBrk="0" hangingPunct="1">
        <a:spcBef>
          <a:spcPct val="0"/>
        </a:spcBef>
        <a:buNone/>
        <a:defRPr sz="3000" b="1" i="0" kern="1200">
          <a:solidFill>
            <a:srgbClr val="5AAFD7"/>
          </a:solidFill>
          <a:latin typeface="Trebuchet MS" panose="020B0703020202090204" pitchFamily="34" charset="0"/>
          <a:ea typeface="+mj-ea"/>
          <a:cs typeface="+mj-cs"/>
        </a:defRPr>
      </a:lvl1pPr>
    </p:titleStyle>
    <p:bodyStyle>
      <a:lvl1pPr marL="342900" indent="-342900" algn="l" defTabSz="457200" rtl="0" eaLnBrk="1" latinLnBrk="0" hangingPunct="1">
        <a:spcBef>
          <a:spcPct val="20000"/>
        </a:spcBef>
        <a:buFont typeface="Arial"/>
        <a:buChar char="•"/>
        <a:defRPr sz="1800" b="0" i="0" kern="1200">
          <a:solidFill>
            <a:schemeClr val="tx1"/>
          </a:solidFill>
          <a:latin typeface="Trebuchet MS" panose="020B0703020202090204" pitchFamily="34" charset="0"/>
          <a:ea typeface="+mn-ea"/>
          <a:cs typeface="+mn-cs"/>
        </a:defRPr>
      </a:lvl1pPr>
      <a:lvl2pPr marL="742950" indent="-285750" algn="l" defTabSz="457200" rtl="0" eaLnBrk="1" latinLnBrk="0" hangingPunct="1">
        <a:spcBef>
          <a:spcPct val="20000"/>
        </a:spcBef>
        <a:buFont typeface="Arial"/>
        <a:buChar char="–"/>
        <a:defRPr sz="1600" b="0" i="0" kern="1200">
          <a:solidFill>
            <a:schemeClr val="tx1"/>
          </a:solidFill>
          <a:latin typeface="Trebuchet MS" panose="020B0703020202090204" pitchFamily="34" charset="0"/>
          <a:ea typeface="+mn-ea"/>
          <a:cs typeface="+mn-cs"/>
        </a:defRPr>
      </a:lvl2pPr>
      <a:lvl3pPr marL="11430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3pPr>
      <a:lvl4pPr marL="1600200" indent="-228600" algn="l" defTabSz="457200" rtl="0" eaLnBrk="1" latinLnBrk="0" hangingPunct="1">
        <a:spcBef>
          <a:spcPct val="20000"/>
        </a:spcBef>
        <a:buFont typeface="Arial"/>
        <a:buChar char="–"/>
        <a:defRPr sz="1200" b="0" i="0" kern="1200">
          <a:solidFill>
            <a:schemeClr val="tx1"/>
          </a:solidFill>
          <a:latin typeface="Trebuchet MS" panose="020B0703020202090204" pitchFamily="34" charset="0"/>
          <a:ea typeface="+mn-ea"/>
          <a:cs typeface="+mn-cs"/>
        </a:defRPr>
      </a:lvl4pPr>
      <a:lvl5pPr marL="2057400" indent="-228600" algn="l" defTabSz="457200" rtl="0" eaLnBrk="1" latinLnBrk="0" hangingPunct="1">
        <a:spcBef>
          <a:spcPct val="20000"/>
        </a:spcBef>
        <a:buFont typeface="Arial"/>
        <a:buChar char="»"/>
        <a:defRPr sz="1200" b="0" i="0" kern="1200">
          <a:solidFill>
            <a:schemeClr val="tx1"/>
          </a:solidFill>
          <a:latin typeface="Trebuchet MS" panose="020B070302020209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suntarbetsliv.se/verktyg/osa-kompasse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osautbildningen.suntarbetsliv.se/" TargetMode="External"/><Relationship Id="rId4" Type="http://schemas.openxmlformats.org/officeDocument/2006/relationships/hyperlink" Target="https://osakollen.suntarbetsliv.se/arbetstidens-forlaggni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stressforskning.su.se/publikationer/forskningsrapporter" TargetMode="Externa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B22104-923C-DC42-A48B-DBF84CB5D3B4}"/>
              </a:ext>
            </a:extLst>
          </p:cNvPr>
          <p:cNvSpPr>
            <a:spLocks noGrp="1"/>
          </p:cNvSpPr>
          <p:nvPr>
            <p:ph type="title"/>
          </p:nvPr>
        </p:nvSpPr>
        <p:spPr>
          <a:xfrm>
            <a:off x="457200" y="586410"/>
            <a:ext cx="8229600" cy="3173828"/>
          </a:xfrm>
        </p:spPr>
        <p:txBody>
          <a:bodyPr>
            <a:normAutofit/>
          </a:bodyPr>
          <a:lstStyle/>
          <a:p>
            <a:r>
              <a:rPr lang="sv-SE" dirty="0"/>
              <a:t>Arbetstidsförläggning utifrån hälsa och säkerhet</a:t>
            </a:r>
          </a:p>
        </p:txBody>
      </p:sp>
      <p:sp>
        <p:nvSpPr>
          <p:cNvPr id="5" name="Platshållare för innehåll 4">
            <a:extLst>
              <a:ext uri="{FF2B5EF4-FFF2-40B4-BE49-F238E27FC236}">
                <a16:creationId xmlns:a16="http://schemas.microsoft.com/office/drawing/2014/main" id="{98FCE19A-D200-1747-BDBD-D5BC2E3229B3}"/>
              </a:ext>
            </a:extLst>
          </p:cNvPr>
          <p:cNvSpPr>
            <a:spLocks noGrp="1"/>
          </p:cNvSpPr>
          <p:nvPr>
            <p:ph sz="half" idx="2"/>
          </p:nvPr>
        </p:nvSpPr>
        <p:spPr>
          <a:xfrm>
            <a:off x="457200" y="3909527"/>
            <a:ext cx="8229600" cy="473287"/>
          </a:xfrm>
        </p:spPr>
        <p:txBody>
          <a:bodyPr>
            <a:normAutofit/>
          </a:bodyPr>
          <a:lstStyle/>
          <a:p>
            <a:r>
              <a:rPr lang="sv-SE" sz="2000" dirty="0">
                <a:solidFill>
                  <a:schemeClr val="tx1">
                    <a:lumMod val="65000"/>
                    <a:lumOff val="35000"/>
                  </a:schemeClr>
                </a:solidFill>
              </a:rPr>
              <a:t>Informationsmaterial inför arbetsplatsträff</a:t>
            </a:r>
          </a:p>
          <a:p>
            <a:endParaRPr lang="sv-SE" sz="2000" dirty="0">
              <a:solidFill>
                <a:schemeClr val="tx1">
                  <a:lumMod val="65000"/>
                  <a:lumOff val="35000"/>
                </a:schemeClr>
              </a:solidFill>
            </a:endParaRPr>
          </a:p>
          <a:p>
            <a:endParaRPr lang="sv-SE" sz="2800" dirty="0">
              <a:solidFill>
                <a:schemeClr val="bg1">
                  <a:lumMod val="50000"/>
                </a:schemeClr>
              </a:solidFill>
            </a:endParaRPr>
          </a:p>
        </p:txBody>
      </p:sp>
      <p:sp>
        <p:nvSpPr>
          <p:cNvPr id="3" name="textruta 2">
            <a:extLst>
              <a:ext uri="{FF2B5EF4-FFF2-40B4-BE49-F238E27FC236}">
                <a16:creationId xmlns:a16="http://schemas.microsoft.com/office/drawing/2014/main" id="{2F1FDA30-930B-9B4D-BE28-42BE362E7E2F}"/>
              </a:ext>
            </a:extLst>
          </p:cNvPr>
          <p:cNvSpPr txBox="1"/>
          <p:nvPr/>
        </p:nvSpPr>
        <p:spPr>
          <a:xfrm>
            <a:off x="457200" y="5538952"/>
            <a:ext cx="8229600" cy="923330"/>
          </a:xfrm>
          <a:prstGeom prst="rect">
            <a:avLst/>
          </a:prstGeom>
          <a:noFill/>
        </p:spPr>
        <p:txBody>
          <a:bodyPr wrap="square" rtlCol="0">
            <a:spAutoFit/>
          </a:bodyPr>
          <a:lstStyle/>
          <a:p>
            <a:pPr algn="ctr"/>
            <a:r>
              <a:rPr lang="sv-SE" sz="1200" dirty="0">
                <a:latin typeface="Trebuchet MS" panose="020B0703020202090204" pitchFamily="34" charset="0"/>
              </a:rPr>
              <a:t>UTIFRÅN UNDERLAG FRÅN</a:t>
            </a:r>
          </a:p>
          <a:p>
            <a:pPr algn="ctr"/>
            <a:r>
              <a:rPr lang="sv-SE" sz="1200" b="1" dirty="0">
                <a:latin typeface="Trebuchet MS" panose="020B0703020202090204" pitchFamily="34" charset="0"/>
              </a:rPr>
              <a:t>ANNA DAHLGREN.  </a:t>
            </a:r>
            <a:r>
              <a:rPr lang="sv-SE" sz="1200" dirty="0">
                <a:latin typeface="Trebuchet MS" panose="020B0703020202090204" pitchFamily="34" charset="0"/>
              </a:rPr>
              <a:t>PhD, Avdelningen för Psykologi, Institutionen för Klinisk Neurovetenskap, Karolinska Institutet. </a:t>
            </a:r>
          </a:p>
          <a:p>
            <a:pPr algn="ctr"/>
            <a:r>
              <a:rPr lang="sv-SE" sz="1200" b="1" dirty="0">
                <a:latin typeface="Trebuchet MS" panose="020B0703020202090204" pitchFamily="34" charset="0"/>
              </a:rPr>
              <a:t>GÖRAN KECKLUND</a:t>
            </a:r>
            <a:r>
              <a:rPr lang="sv-SE" sz="1200" dirty="0">
                <a:latin typeface="Trebuchet MS" panose="020B0703020202090204" pitchFamily="34" charset="0"/>
              </a:rPr>
              <a:t>. Professor vid Stressforskningsinstitutet, Psykologiska institution</a:t>
            </a:r>
            <a:r>
              <a:rPr lang="sv-SE" sz="1200" dirty="0">
                <a:solidFill>
                  <a:schemeClr val="tx1">
                    <a:lumMod val="65000"/>
                    <a:lumOff val="35000"/>
                  </a:schemeClr>
                </a:solidFill>
                <a:latin typeface="Trebuchet MS" panose="020B0703020202090204" pitchFamily="34" charset="0"/>
              </a:rPr>
              <a:t>en</a:t>
            </a:r>
            <a:r>
              <a:rPr lang="sv-SE" sz="1200" dirty="0">
                <a:latin typeface="Trebuchet MS" panose="020B0703020202090204" pitchFamily="34" charset="0"/>
              </a:rPr>
              <a:t>, Stockholms universitet</a:t>
            </a:r>
          </a:p>
          <a:p>
            <a:endParaRPr lang="sv-SE" dirty="0"/>
          </a:p>
        </p:txBody>
      </p:sp>
    </p:spTree>
    <p:extLst>
      <p:ext uri="{BB962C8B-B14F-4D97-AF65-F5344CB8AC3E}">
        <p14:creationId xmlns:p14="http://schemas.microsoft.com/office/powerpoint/2010/main" val="3732817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B99A15-C52B-C842-ACB3-7A4922B6AB2F}"/>
              </a:ext>
            </a:extLst>
          </p:cNvPr>
          <p:cNvSpPr>
            <a:spLocks noGrp="1"/>
          </p:cNvSpPr>
          <p:nvPr>
            <p:ph type="title"/>
          </p:nvPr>
        </p:nvSpPr>
        <p:spPr>
          <a:xfrm>
            <a:off x="457200" y="959187"/>
            <a:ext cx="8229600" cy="1143000"/>
          </a:xfrm>
        </p:spPr>
        <p:txBody>
          <a:bodyPr/>
          <a:lstStyle/>
          <a:p>
            <a:r>
              <a:rPr lang="sv-SE" sz="3200" dirty="0"/>
              <a:t>Undvik korta vilotider (&lt;11 </a:t>
            </a:r>
            <a:r>
              <a:rPr lang="sv-SE" sz="3200" dirty="0" err="1"/>
              <a:t>tim</a:t>
            </a:r>
            <a:r>
              <a:rPr lang="sv-SE" sz="3200" dirty="0"/>
              <a:t>) </a:t>
            </a:r>
            <a:br>
              <a:rPr lang="sv-SE" sz="3200" dirty="0"/>
            </a:br>
            <a:r>
              <a:rPr lang="sv-SE" sz="3200" dirty="0"/>
              <a:t>mellan arbetspassen </a:t>
            </a:r>
          </a:p>
        </p:txBody>
      </p:sp>
      <p:sp>
        <p:nvSpPr>
          <p:cNvPr id="3" name="Platshållare för innehåll 2">
            <a:extLst>
              <a:ext uri="{FF2B5EF4-FFF2-40B4-BE49-F238E27FC236}">
                <a16:creationId xmlns:a16="http://schemas.microsoft.com/office/drawing/2014/main" id="{6FC615A7-2090-6D40-96DE-4EF2AA55D7E9}"/>
              </a:ext>
            </a:extLst>
          </p:cNvPr>
          <p:cNvSpPr>
            <a:spLocks noGrp="1"/>
          </p:cNvSpPr>
          <p:nvPr>
            <p:ph idx="1"/>
          </p:nvPr>
        </p:nvSpPr>
        <p:spPr>
          <a:xfrm>
            <a:off x="457200" y="2197717"/>
            <a:ext cx="8229600" cy="3928445"/>
          </a:xfrm>
        </p:spPr>
        <p:txBody>
          <a:bodyPr>
            <a:normAutofit/>
          </a:bodyPr>
          <a:lstStyle/>
          <a:p>
            <a:pPr marL="0" indent="0">
              <a:buNone/>
            </a:pPr>
            <a:r>
              <a:rPr lang="sv-SE" dirty="0"/>
              <a:t>Att ha mindre än 11 timmar mellan </a:t>
            </a:r>
            <a:r>
              <a:rPr lang="sv-SE" dirty="0">
                <a:solidFill>
                  <a:srgbClr val="000000"/>
                </a:solidFill>
              </a:rPr>
              <a:t>arbetspassen är </a:t>
            </a:r>
            <a:r>
              <a:rPr lang="sv-SE" dirty="0"/>
              <a:t>mer problematiskt än nattarbete.</a:t>
            </a:r>
          </a:p>
          <a:p>
            <a:pPr marL="0" indent="0">
              <a:buNone/>
            </a:pPr>
            <a:r>
              <a:rPr lang="sv-SE" dirty="0">
                <a:solidFill>
                  <a:srgbClr val="000000"/>
                </a:solidFill>
              </a:rPr>
              <a:t>Korta vilotider mellan arbetspassen har visat på problem med att varva ner, kort sömn och trötthet samt ökad risk för olyckor och sjukskrivning. </a:t>
            </a:r>
          </a:p>
          <a:p>
            <a:endParaRPr lang="sv-SE" dirty="0"/>
          </a:p>
        </p:txBody>
      </p:sp>
      <p:grpSp>
        <p:nvGrpSpPr>
          <p:cNvPr id="9" name="Grupp 8">
            <a:extLst>
              <a:ext uri="{FF2B5EF4-FFF2-40B4-BE49-F238E27FC236}">
                <a16:creationId xmlns:a16="http://schemas.microsoft.com/office/drawing/2014/main" id="{147C8678-DD4F-B543-80CE-3BA5DB56A569}"/>
              </a:ext>
            </a:extLst>
          </p:cNvPr>
          <p:cNvGrpSpPr/>
          <p:nvPr/>
        </p:nvGrpSpPr>
        <p:grpSpPr>
          <a:xfrm>
            <a:off x="457200" y="347765"/>
            <a:ext cx="1492581" cy="515892"/>
            <a:chOff x="502170" y="271037"/>
            <a:chExt cx="1492581" cy="515892"/>
          </a:xfrm>
        </p:grpSpPr>
        <p:sp>
          <p:nvSpPr>
            <p:cNvPr id="10" name="Rektangel 9">
              <a:extLst>
                <a:ext uri="{FF2B5EF4-FFF2-40B4-BE49-F238E27FC236}">
                  <a16:creationId xmlns:a16="http://schemas.microsoft.com/office/drawing/2014/main" id="{77B359EC-632E-2D44-8F6C-C9420961DF47}"/>
                </a:ext>
              </a:extLst>
            </p:cNvPr>
            <p:cNvSpPr/>
            <p:nvPr/>
          </p:nvSpPr>
          <p:spPr>
            <a:xfrm>
              <a:off x="586596" y="684675"/>
              <a:ext cx="1157989" cy="102254"/>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1" name="textruta 10">
              <a:extLst>
                <a:ext uri="{FF2B5EF4-FFF2-40B4-BE49-F238E27FC236}">
                  <a16:creationId xmlns:a16="http://schemas.microsoft.com/office/drawing/2014/main" id="{0C20414C-D268-B54D-83FF-76B86401B736}"/>
                </a:ext>
              </a:extLst>
            </p:cNvPr>
            <p:cNvSpPr txBox="1"/>
            <p:nvPr/>
          </p:nvSpPr>
          <p:spPr>
            <a:xfrm>
              <a:off x="502170" y="271037"/>
              <a:ext cx="1492581" cy="369332"/>
            </a:xfrm>
            <a:prstGeom prst="rect">
              <a:avLst/>
            </a:prstGeom>
            <a:noFill/>
          </p:spPr>
          <p:txBody>
            <a:bodyPr wrap="square" rtlCol="0">
              <a:spAutoFit/>
            </a:bodyPr>
            <a:lstStyle/>
            <a:p>
              <a:r>
                <a:rPr lang="sv-SE" b="1" dirty="0">
                  <a:solidFill>
                    <a:srgbClr val="C00000"/>
                  </a:solidFill>
                  <a:latin typeface="Trebuchet MS" panose="020B0703020202090204" pitchFamily="34" charset="0"/>
                </a:rPr>
                <a:t>Riktlinje 5</a:t>
              </a:r>
            </a:p>
          </p:txBody>
        </p:sp>
      </p:grpSp>
      <p:pic>
        <p:nvPicPr>
          <p:cNvPr id="13" name="Bildobjekt 12">
            <a:extLst>
              <a:ext uri="{FF2B5EF4-FFF2-40B4-BE49-F238E27FC236}">
                <a16:creationId xmlns:a16="http://schemas.microsoft.com/office/drawing/2014/main" id="{5FAFDB7B-EA4E-B942-A7D3-BA4564CBE72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47392" y="3737432"/>
            <a:ext cx="2585155" cy="2352766"/>
          </a:xfrm>
          <a:prstGeom prst="rect">
            <a:avLst/>
          </a:prstGeom>
        </p:spPr>
      </p:pic>
    </p:spTree>
    <p:extLst>
      <p:ext uri="{BB962C8B-B14F-4D97-AF65-F5344CB8AC3E}">
        <p14:creationId xmlns:p14="http://schemas.microsoft.com/office/powerpoint/2010/main" val="933516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B99A15-C52B-C842-ACB3-7A4922B6AB2F}"/>
              </a:ext>
            </a:extLst>
          </p:cNvPr>
          <p:cNvSpPr>
            <a:spLocks noGrp="1"/>
          </p:cNvSpPr>
          <p:nvPr>
            <p:ph type="title"/>
          </p:nvPr>
        </p:nvSpPr>
        <p:spPr>
          <a:xfrm>
            <a:off x="457200" y="955424"/>
            <a:ext cx="6770077" cy="1143000"/>
          </a:xfrm>
        </p:spPr>
        <p:txBody>
          <a:bodyPr/>
          <a:lstStyle/>
          <a:p>
            <a:r>
              <a:rPr lang="sv-SE" sz="3200" dirty="0"/>
              <a:t>Undvik komprimerade scheman och sprid ut vilodagarna</a:t>
            </a:r>
          </a:p>
        </p:txBody>
      </p:sp>
      <p:sp>
        <p:nvSpPr>
          <p:cNvPr id="3" name="Platshållare för innehåll 2">
            <a:extLst>
              <a:ext uri="{FF2B5EF4-FFF2-40B4-BE49-F238E27FC236}">
                <a16:creationId xmlns:a16="http://schemas.microsoft.com/office/drawing/2014/main" id="{6FC615A7-2090-6D40-96DE-4EF2AA55D7E9}"/>
              </a:ext>
            </a:extLst>
          </p:cNvPr>
          <p:cNvSpPr>
            <a:spLocks noGrp="1"/>
          </p:cNvSpPr>
          <p:nvPr>
            <p:ph idx="1"/>
          </p:nvPr>
        </p:nvSpPr>
        <p:spPr>
          <a:xfrm>
            <a:off x="457200" y="2785241"/>
            <a:ext cx="8229600" cy="4015367"/>
          </a:xfrm>
        </p:spPr>
        <p:txBody>
          <a:bodyPr>
            <a:normAutofit/>
          </a:bodyPr>
          <a:lstStyle/>
          <a:p>
            <a:pPr marL="0" indent="0">
              <a:buNone/>
            </a:pPr>
            <a:r>
              <a:rPr lang="sv-SE" dirty="0"/>
              <a:t>Att komprimera sitt schema för att få längre ledighet kan vara populärt. Dock utgör komprimerade scheman en risk för hälsa och säkerhet då återkommande tuffa arbetspass med bristande återhämtning utgör en belastning på kroppen. </a:t>
            </a:r>
          </a:p>
          <a:p>
            <a:pPr marL="457200" lvl="1" indent="0">
              <a:buNone/>
            </a:pPr>
            <a:endParaRPr lang="sv-SE" sz="1800" dirty="0"/>
          </a:p>
          <a:p>
            <a:endParaRPr lang="sv-SE" dirty="0"/>
          </a:p>
        </p:txBody>
      </p:sp>
      <p:sp>
        <p:nvSpPr>
          <p:cNvPr id="4" name="textruta 3">
            <a:extLst>
              <a:ext uri="{FF2B5EF4-FFF2-40B4-BE49-F238E27FC236}">
                <a16:creationId xmlns:a16="http://schemas.microsoft.com/office/drawing/2014/main" id="{BC637DAC-0FCA-C049-B5FC-367310702426}"/>
              </a:ext>
            </a:extLst>
          </p:cNvPr>
          <p:cNvSpPr txBox="1"/>
          <p:nvPr/>
        </p:nvSpPr>
        <p:spPr>
          <a:xfrm>
            <a:off x="457200" y="2211642"/>
            <a:ext cx="4316980" cy="369332"/>
          </a:xfrm>
          <a:prstGeom prst="rect">
            <a:avLst/>
          </a:prstGeom>
          <a:noFill/>
        </p:spPr>
        <p:txBody>
          <a:bodyPr wrap="square" rtlCol="0">
            <a:spAutoFit/>
          </a:bodyPr>
          <a:lstStyle/>
          <a:p>
            <a:r>
              <a:rPr lang="sv-SE" b="1" dirty="0">
                <a:latin typeface="Trebuchet MS" panose="020B0703020202090204" pitchFamily="34" charset="0"/>
              </a:rPr>
              <a:t>Två vilodagar i rad</a:t>
            </a:r>
            <a:endParaRPr lang="sv-SE" b="1" dirty="0"/>
          </a:p>
        </p:txBody>
      </p:sp>
      <p:grpSp>
        <p:nvGrpSpPr>
          <p:cNvPr id="10" name="Grupp 9">
            <a:extLst>
              <a:ext uri="{FF2B5EF4-FFF2-40B4-BE49-F238E27FC236}">
                <a16:creationId xmlns:a16="http://schemas.microsoft.com/office/drawing/2014/main" id="{F1B27B3B-E2AE-5042-B795-5FBE19C95CE0}"/>
              </a:ext>
            </a:extLst>
          </p:cNvPr>
          <p:cNvGrpSpPr/>
          <p:nvPr/>
        </p:nvGrpSpPr>
        <p:grpSpPr>
          <a:xfrm>
            <a:off x="457200" y="347765"/>
            <a:ext cx="1492581" cy="515892"/>
            <a:chOff x="502170" y="271037"/>
            <a:chExt cx="1492581" cy="515892"/>
          </a:xfrm>
        </p:grpSpPr>
        <p:sp>
          <p:nvSpPr>
            <p:cNvPr id="11" name="Rektangel 10">
              <a:extLst>
                <a:ext uri="{FF2B5EF4-FFF2-40B4-BE49-F238E27FC236}">
                  <a16:creationId xmlns:a16="http://schemas.microsoft.com/office/drawing/2014/main" id="{84AFEC6F-B940-B040-85F6-FF73C63356AB}"/>
                </a:ext>
              </a:extLst>
            </p:cNvPr>
            <p:cNvSpPr/>
            <p:nvPr/>
          </p:nvSpPr>
          <p:spPr>
            <a:xfrm>
              <a:off x="586596" y="684675"/>
              <a:ext cx="1157989" cy="102254"/>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2" name="textruta 11">
              <a:extLst>
                <a:ext uri="{FF2B5EF4-FFF2-40B4-BE49-F238E27FC236}">
                  <a16:creationId xmlns:a16="http://schemas.microsoft.com/office/drawing/2014/main" id="{DB758206-9C7A-174E-8CC4-6DC832F8D699}"/>
                </a:ext>
              </a:extLst>
            </p:cNvPr>
            <p:cNvSpPr txBox="1"/>
            <p:nvPr/>
          </p:nvSpPr>
          <p:spPr>
            <a:xfrm>
              <a:off x="502170" y="271037"/>
              <a:ext cx="1492581" cy="369332"/>
            </a:xfrm>
            <a:prstGeom prst="rect">
              <a:avLst/>
            </a:prstGeom>
            <a:noFill/>
          </p:spPr>
          <p:txBody>
            <a:bodyPr wrap="square" rtlCol="0">
              <a:spAutoFit/>
            </a:bodyPr>
            <a:lstStyle/>
            <a:p>
              <a:r>
                <a:rPr lang="sv-SE" b="1" dirty="0">
                  <a:solidFill>
                    <a:srgbClr val="C00000"/>
                  </a:solidFill>
                  <a:latin typeface="Trebuchet MS" panose="020B0703020202090204" pitchFamily="34" charset="0"/>
                </a:rPr>
                <a:t>Riktlinje 6</a:t>
              </a:r>
            </a:p>
          </p:txBody>
        </p:sp>
      </p:grpSp>
      <p:pic>
        <p:nvPicPr>
          <p:cNvPr id="13" name="Bildobjekt 12">
            <a:extLst>
              <a:ext uri="{FF2B5EF4-FFF2-40B4-BE49-F238E27FC236}">
                <a16:creationId xmlns:a16="http://schemas.microsoft.com/office/drawing/2014/main" id="{2BF0C7CF-035F-4E49-8764-3CC2492F39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33325" y="3701468"/>
            <a:ext cx="2585155" cy="2352766"/>
          </a:xfrm>
          <a:prstGeom prst="rect">
            <a:avLst/>
          </a:prstGeom>
        </p:spPr>
      </p:pic>
    </p:spTree>
    <p:extLst>
      <p:ext uri="{BB962C8B-B14F-4D97-AF65-F5344CB8AC3E}">
        <p14:creationId xmlns:p14="http://schemas.microsoft.com/office/powerpoint/2010/main" val="1056550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869BBE-C177-E14D-A9E0-E55CF9FAD8DB}"/>
              </a:ext>
            </a:extLst>
          </p:cNvPr>
          <p:cNvSpPr>
            <a:spLocks noGrp="1"/>
          </p:cNvSpPr>
          <p:nvPr>
            <p:ph type="title"/>
          </p:nvPr>
        </p:nvSpPr>
        <p:spPr>
          <a:xfrm>
            <a:off x="457200" y="1000988"/>
            <a:ext cx="8229600" cy="1143000"/>
          </a:xfrm>
        </p:spPr>
        <p:txBody>
          <a:bodyPr/>
          <a:lstStyle/>
          <a:p>
            <a:r>
              <a:rPr lang="sv-SE" sz="3200" dirty="0"/>
              <a:t>Undvik tidiga morgonskift </a:t>
            </a:r>
            <a:br>
              <a:rPr lang="sv-SE" sz="3200" dirty="0"/>
            </a:br>
            <a:r>
              <a:rPr lang="sv-SE" sz="3200" dirty="0"/>
              <a:t>starta helst efter kl. 7</a:t>
            </a:r>
            <a:endParaRPr lang="sv-SE" sz="3600" dirty="0"/>
          </a:p>
        </p:txBody>
      </p:sp>
      <p:sp>
        <p:nvSpPr>
          <p:cNvPr id="3" name="Platshållare för innehåll 2">
            <a:extLst>
              <a:ext uri="{FF2B5EF4-FFF2-40B4-BE49-F238E27FC236}">
                <a16:creationId xmlns:a16="http://schemas.microsoft.com/office/drawing/2014/main" id="{EB4F7345-418D-3443-8D4B-D5D2BBC019DC}"/>
              </a:ext>
            </a:extLst>
          </p:cNvPr>
          <p:cNvSpPr>
            <a:spLocks noGrp="1"/>
          </p:cNvSpPr>
          <p:nvPr>
            <p:ph idx="1"/>
          </p:nvPr>
        </p:nvSpPr>
        <p:spPr>
          <a:xfrm>
            <a:off x="457201" y="2138334"/>
            <a:ext cx="8229600" cy="1634344"/>
          </a:xfrm>
        </p:spPr>
        <p:txBody>
          <a:bodyPr>
            <a:normAutofit/>
          </a:bodyPr>
          <a:lstStyle/>
          <a:p>
            <a:pPr marL="0" indent="0">
              <a:buNone/>
            </a:pPr>
            <a:r>
              <a:rPr lang="sv-SE" dirty="0"/>
              <a:t>Vid tidiga morgonpass finns det risk för att sömnen blir kort. Det beror ofta på att vi har svårt att gå och lägga oss tidigare då vår dygnsrytm fortfarande är inställd på att vi ska vara aktiva. Ibland kan oro inför ett tidigt uppvaknande också störa sömnen och ge sämre sömnkvalitet. </a:t>
            </a:r>
          </a:p>
        </p:txBody>
      </p:sp>
      <p:grpSp>
        <p:nvGrpSpPr>
          <p:cNvPr id="9" name="Grupp 8">
            <a:extLst>
              <a:ext uri="{FF2B5EF4-FFF2-40B4-BE49-F238E27FC236}">
                <a16:creationId xmlns:a16="http://schemas.microsoft.com/office/drawing/2014/main" id="{E462EE3E-606A-434E-9F4A-649623F171AC}"/>
              </a:ext>
            </a:extLst>
          </p:cNvPr>
          <p:cNvGrpSpPr/>
          <p:nvPr/>
        </p:nvGrpSpPr>
        <p:grpSpPr>
          <a:xfrm>
            <a:off x="457200" y="347765"/>
            <a:ext cx="1492581" cy="515892"/>
            <a:chOff x="502170" y="271037"/>
            <a:chExt cx="1492581" cy="515892"/>
          </a:xfrm>
        </p:grpSpPr>
        <p:sp>
          <p:nvSpPr>
            <p:cNvPr id="10" name="Rektangel 9">
              <a:extLst>
                <a:ext uri="{FF2B5EF4-FFF2-40B4-BE49-F238E27FC236}">
                  <a16:creationId xmlns:a16="http://schemas.microsoft.com/office/drawing/2014/main" id="{5FA392BC-51DB-4B4E-96B1-5B795BF7A767}"/>
                </a:ext>
              </a:extLst>
            </p:cNvPr>
            <p:cNvSpPr/>
            <p:nvPr/>
          </p:nvSpPr>
          <p:spPr>
            <a:xfrm>
              <a:off x="586596" y="684675"/>
              <a:ext cx="1157989" cy="102254"/>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1" name="textruta 10">
              <a:extLst>
                <a:ext uri="{FF2B5EF4-FFF2-40B4-BE49-F238E27FC236}">
                  <a16:creationId xmlns:a16="http://schemas.microsoft.com/office/drawing/2014/main" id="{2C4A6664-72B0-4B4D-B300-64618473CA8D}"/>
                </a:ext>
              </a:extLst>
            </p:cNvPr>
            <p:cNvSpPr txBox="1"/>
            <p:nvPr/>
          </p:nvSpPr>
          <p:spPr>
            <a:xfrm>
              <a:off x="502170" y="271037"/>
              <a:ext cx="1492581" cy="369332"/>
            </a:xfrm>
            <a:prstGeom prst="rect">
              <a:avLst/>
            </a:prstGeom>
            <a:noFill/>
          </p:spPr>
          <p:txBody>
            <a:bodyPr wrap="square" rtlCol="0">
              <a:spAutoFit/>
            </a:bodyPr>
            <a:lstStyle/>
            <a:p>
              <a:r>
                <a:rPr lang="sv-SE" b="1" dirty="0">
                  <a:solidFill>
                    <a:srgbClr val="C00000"/>
                  </a:solidFill>
                  <a:latin typeface="Trebuchet MS" panose="020B0703020202090204" pitchFamily="34" charset="0"/>
                </a:rPr>
                <a:t>Riktlinje 7</a:t>
              </a:r>
            </a:p>
          </p:txBody>
        </p:sp>
      </p:grpSp>
      <p:pic>
        <p:nvPicPr>
          <p:cNvPr id="15" name="Bildobjekt 14">
            <a:extLst>
              <a:ext uri="{FF2B5EF4-FFF2-40B4-BE49-F238E27FC236}">
                <a16:creationId xmlns:a16="http://schemas.microsoft.com/office/drawing/2014/main" id="{BEA00C95-7E15-424B-96ED-2107EBA915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45949" y="3762870"/>
            <a:ext cx="2585155" cy="2352766"/>
          </a:xfrm>
          <a:prstGeom prst="rect">
            <a:avLst/>
          </a:prstGeom>
        </p:spPr>
      </p:pic>
    </p:spTree>
    <p:extLst>
      <p:ext uri="{BB962C8B-B14F-4D97-AF65-F5344CB8AC3E}">
        <p14:creationId xmlns:p14="http://schemas.microsoft.com/office/powerpoint/2010/main" val="613622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869BBE-C177-E14D-A9E0-E55CF9FAD8DB}"/>
              </a:ext>
            </a:extLst>
          </p:cNvPr>
          <p:cNvSpPr>
            <a:spLocks noGrp="1"/>
          </p:cNvSpPr>
          <p:nvPr>
            <p:ph type="title"/>
          </p:nvPr>
        </p:nvSpPr>
        <p:spPr>
          <a:xfrm>
            <a:off x="457200" y="1024951"/>
            <a:ext cx="8229600" cy="1111548"/>
          </a:xfrm>
        </p:spPr>
        <p:txBody>
          <a:bodyPr>
            <a:normAutofit/>
          </a:bodyPr>
          <a:lstStyle/>
          <a:p>
            <a:r>
              <a:rPr lang="sv-SE" sz="3200" dirty="0"/>
              <a:t>Rotera framlänges. </a:t>
            </a:r>
            <a:br>
              <a:rPr lang="sv-SE" sz="3200" dirty="0"/>
            </a:br>
            <a:r>
              <a:rPr lang="sv-SE" sz="3200" dirty="0"/>
              <a:t>Morgon – eftermiddag - natt</a:t>
            </a:r>
          </a:p>
        </p:txBody>
      </p:sp>
      <p:sp>
        <p:nvSpPr>
          <p:cNvPr id="3" name="Platshållare för innehåll 2">
            <a:extLst>
              <a:ext uri="{FF2B5EF4-FFF2-40B4-BE49-F238E27FC236}">
                <a16:creationId xmlns:a16="http://schemas.microsoft.com/office/drawing/2014/main" id="{EB4F7345-418D-3443-8D4B-D5D2BBC019DC}"/>
              </a:ext>
            </a:extLst>
          </p:cNvPr>
          <p:cNvSpPr>
            <a:spLocks noGrp="1"/>
          </p:cNvSpPr>
          <p:nvPr>
            <p:ph idx="1"/>
          </p:nvPr>
        </p:nvSpPr>
        <p:spPr>
          <a:xfrm>
            <a:off x="457200" y="2297793"/>
            <a:ext cx="8229600" cy="3828369"/>
          </a:xfrm>
        </p:spPr>
        <p:txBody>
          <a:bodyPr>
            <a:normAutofit/>
          </a:bodyPr>
          <a:lstStyle/>
          <a:p>
            <a:pPr marL="0" indent="0">
              <a:buNone/>
            </a:pPr>
            <a:r>
              <a:rPr lang="sv-SE" dirty="0">
                <a:solidFill>
                  <a:srgbClr val="000000"/>
                </a:solidFill>
              </a:rPr>
              <a:t>Framlänges rotation innebär att växlingsmönstret mellan olika skift succesivt skjuts framåt; t ex morgonskift, kvällsskift och nattskift. </a:t>
            </a:r>
          </a:p>
          <a:p>
            <a:pPr marL="0" indent="0">
              <a:buNone/>
            </a:pPr>
            <a:r>
              <a:rPr lang="sv-SE" dirty="0">
                <a:solidFill>
                  <a:srgbClr val="000000"/>
                </a:solidFill>
              </a:rPr>
              <a:t>Framlänges rotation innebär att vilotiden mellan skiften alltid är minst 11 timmar och minskar risken att drabbas av sömnbrist. </a:t>
            </a:r>
          </a:p>
        </p:txBody>
      </p:sp>
      <p:grpSp>
        <p:nvGrpSpPr>
          <p:cNvPr id="10" name="Grupp 9">
            <a:extLst>
              <a:ext uri="{FF2B5EF4-FFF2-40B4-BE49-F238E27FC236}">
                <a16:creationId xmlns:a16="http://schemas.microsoft.com/office/drawing/2014/main" id="{C5F64FCC-8511-6646-90B5-D64C4576E15F}"/>
              </a:ext>
            </a:extLst>
          </p:cNvPr>
          <p:cNvGrpSpPr/>
          <p:nvPr/>
        </p:nvGrpSpPr>
        <p:grpSpPr>
          <a:xfrm>
            <a:off x="457200" y="347765"/>
            <a:ext cx="1492581" cy="515892"/>
            <a:chOff x="502170" y="271037"/>
            <a:chExt cx="1492581" cy="515892"/>
          </a:xfrm>
        </p:grpSpPr>
        <p:sp>
          <p:nvSpPr>
            <p:cNvPr id="11" name="Rektangel 10">
              <a:extLst>
                <a:ext uri="{FF2B5EF4-FFF2-40B4-BE49-F238E27FC236}">
                  <a16:creationId xmlns:a16="http://schemas.microsoft.com/office/drawing/2014/main" id="{F1D59934-D718-844A-BEB1-BA604FF6610C}"/>
                </a:ext>
              </a:extLst>
            </p:cNvPr>
            <p:cNvSpPr/>
            <p:nvPr/>
          </p:nvSpPr>
          <p:spPr>
            <a:xfrm>
              <a:off x="586596" y="684675"/>
              <a:ext cx="1157989" cy="102254"/>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2" name="textruta 11">
              <a:extLst>
                <a:ext uri="{FF2B5EF4-FFF2-40B4-BE49-F238E27FC236}">
                  <a16:creationId xmlns:a16="http://schemas.microsoft.com/office/drawing/2014/main" id="{BF2864ED-160C-5D48-8E4B-122B59527993}"/>
                </a:ext>
              </a:extLst>
            </p:cNvPr>
            <p:cNvSpPr txBox="1"/>
            <p:nvPr/>
          </p:nvSpPr>
          <p:spPr>
            <a:xfrm>
              <a:off x="502170" y="271037"/>
              <a:ext cx="1492581" cy="369332"/>
            </a:xfrm>
            <a:prstGeom prst="rect">
              <a:avLst/>
            </a:prstGeom>
            <a:noFill/>
          </p:spPr>
          <p:txBody>
            <a:bodyPr wrap="square" rtlCol="0">
              <a:spAutoFit/>
            </a:bodyPr>
            <a:lstStyle/>
            <a:p>
              <a:r>
                <a:rPr lang="sv-SE" b="1" dirty="0">
                  <a:solidFill>
                    <a:srgbClr val="C00000"/>
                  </a:solidFill>
                  <a:latin typeface="Trebuchet MS" panose="020B0703020202090204" pitchFamily="34" charset="0"/>
                </a:rPr>
                <a:t>Riktlinje 8</a:t>
              </a:r>
            </a:p>
          </p:txBody>
        </p:sp>
      </p:grpSp>
      <p:pic>
        <p:nvPicPr>
          <p:cNvPr id="14" name="Bildobjekt 13" descr="En bild som visar fotboll, boll, full av färg, vatten&#10;&#10;Automatiskt genererad beskrivning">
            <a:extLst>
              <a:ext uri="{FF2B5EF4-FFF2-40B4-BE49-F238E27FC236}">
                <a16:creationId xmlns:a16="http://schemas.microsoft.com/office/drawing/2014/main" id="{99BB0656-14C5-974E-BA7C-F6D45CC546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83331" y="3777165"/>
            <a:ext cx="1980526" cy="1944407"/>
          </a:xfrm>
          <a:prstGeom prst="rect">
            <a:avLst/>
          </a:prstGeom>
        </p:spPr>
      </p:pic>
    </p:spTree>
    <p:extLst>
      <p:ext uri="{BB962C8B-B14F-4D97-AF65-F5344CB8AC3E}">
        <p14:creationId xmlns:p14="http://schemas.microsoft.com/office/powerpoint/2010/main" val="474066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127A0F-128C-5744-9546-60261C98FD95}"/>
              </a:ext>
            </a:extLst>
          </p:cNvPr>
          <p:cNvSpPr>
            <a:spLocks noGrp="1"/>
          </p:cNvSpPr>
          <p:nvPr>
            <p:ph type="title"/>
          </p:nvPr>
        </p:nvSpPr>
        <p:spPr>
          <a:xfrm>
            <a:off x="457200" y="971507"/>
            <a:ext cx="8229600" cy="1143000"/>
          </a:xfrm>
        </p:spPr>
        <p:txBody>
          <a:bodyPr/>
          <a:lstStyle/>
          <a:p>
            <a:r>
              <a:rPr lang="sv-SE" sz="3200" dirty="0"/>
              <a:t>Använd förutsägbara arbetstider och möjlighet att påverka</a:t>
            </a:r>
          </a:p>
        </p:txBody>
      </p:sp>
      <p:sp>
        <p:nvSpPr>
          <p:cNvPr id="3" name="Platshållare för innehåll 2">
            <a:extLst>
              <a:ext uri="{FF2B5EF4-FFF2-40B4-BE49-F238E27FC236}">
                <a16:creationId xmlns:a16="http://schemas.microsoft.com/office/drawing/2014/main" id="{3F8F245A-69BE-C342-951F-50BE05422ACC}"/>
              </a:ext>
            </a:extLst>
          </p:cNvPr>
          <p:cNvSpPr>
            <a:spLocks noGrp="1"/>
          </p:cNvSpPr>
          <p:nvPr>
            <p:ph idx="1"/>
          </p:nvPr>
        </p:nvSpPr>
        <p:spPr>
          <a:xfrm>
            <a:off x="457200" y="2222357"/>
            <a:ext cx="8229600" cy="4158215"/>
          </a:xfrm>
        </p:spPr>
        <p:txBody>
          <a:bodyPr>
            <a:normAutofit/>
          </a:bodyPr>
          <a:lstStyle/>
          <a:p>
            <a:pPr marL="0" indent="0">
              <a:buNone/>
            </a:pPr>
            <a:r>
              <a:rPr lang="sv-SE" dirty="0"/>
              <a:t>Att kunna påverka sina arbetstider är förenat med en bättre balans mellan arbete och fritid. </a:t>
            </a:r>
          </a:p>
          <a:p>
            <a:r>
              <a:rPr lang="sv-SE" dirty="0"/>
              <a:t>Tycker ni att ni har tillräcklig kunskap om hur man lägger ett bra schema? </a:t>
            </a:r>
          </a:p>
          <a:p>
            <a:r>
              <a:rPr lang="sv-SE" dirty="0"/>
              <a:t>Är det svårt att prioritera återhämtning vid schemaläggning? </a:t>
            </a:r>
          </a:p>
          <a:p>
            <a:r>
              <a:rPr lang="sv-SE" dirty="0"/>
              <a:t>Vad fungerar bra/dåligt i schemaläggningsprocessen? </a:t>
            </a:r>
          </a:p>
          <a:p>
            <a:pPr marL="0" indent="0">
              <a:buNone/>
            </a:pPr>
            <a:endParaRPr lang="sv-SE" dirty="0"/>
          </a:p>
          <a:p>
            <a:endParaRPr lang="sv-SE" dirty="0"/>
          </a:p>
        </p:txBody>
      </p:sp>
      <p:grpSp>
        <p:nvGrpSpPr>
          <p:cNvPr id="9" name="Grupp 8">
            <a:extLst>
              <a:ext uri="{FF2B5EF4-FFF2-40B4-BE49-F238E27FC236}">
                <a16:creationId xmlns:a16="http://schemas.microsoft.com/office/drawing/2014/main" id="{5C3E482B-B787-B04D-ACED-28734A1AB9E5}"/>
              </a:ext>
            </a:extLst>
          </p:cNvPr>
          <p:cNvGrpSpPr/>
          <p:nvPr/>
        </p:nvGrpSpPr>
        <p:grpSpPr>
          <a:xfrm>
            <a:off x="457200" y="347765"/>
            <a:ext cx="1492581" cy="515892"/>
            <a:chOff x="502170" y="271037"/>
            <a:chExt cx="1492581" cy="515892"/>
          </a:xfrm>
        </p:grpSpPr>
        <p:sp>
          <p:nvSpPr>
            <p:cNvPr id="10" name="Rektangel 9">
              <a:extLst>
                <a:ext uri="{FF2B5EF4-FFF2-40B4-BE49-F238E27FC236}">
                  <a16:creationId xmlns:a16="http://schemas.microsoft.com/office/drawing/2014/main" id="{42C65BBC-FA33-C941-B0F1-D0A54EBE1384}"/>
                </a:ext>
              </a:extLst>
            </p:cNvPr>
            <p:cNvSpPr/>
            <p:nvPr/>
          </p:nvSpPr>
          <p:spPr>
            <a:xfrm>
              <a:off x="586596" y="684675"/>
              <a:ext cx="1157989" cy="102254"/>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1" name="textruta 10">
              <a:extLst>
                <a:ext uri="{FF2B5EF4-FFF2-40B4-BE49-F238E27FC236}">
                  <a16:creationId xmlns:a16="http://schemas.microsoft.com/office/drawing/2014/main" id="{468DAC99-7679-7B45-8E6A-4F86AB9A5B0C}"/>
                </a:ext>
              </a:extLst>
            </p:cNvPr>
            <p:cNvSpPr txBox="1"/>
            <p:nvPr/>
          </p:nvSpPr>
          <p:spPr>
            <a:xfrm>
              <a:off x="502170" y="271037"/>
              <a:ext cx="1492581" cy="369332"/>
            </a:xfrm>
            <a:prstGeom prst="rect">
              <a:avLst/>
            </a:prstGeom>
            <a:noFill/>
          </p:spPr>
          <p:txBody>
            <a:bodyPr wrap="square" rtlCol="0">
              <a:spAutoFit/>
            </a:bodyPr>
            <a:lstStyle/>
            <a:p>
              <a:r>
                <a:rPr lang="sv-SE" b="1" dirty="0">
                  <a:solidFill>
                    <a:srgbClr val="C00000"/>
                  </a:solidFill>
                  <a:latin typeface="Trebuchet MS" panose="020B0703020202090204" pitchFamily="34" charset="0"/>
                </a:rPr>
                <a:t>Riktlinje 9</a:t>
              </a:r>
            </a:p>
          </p:txBody>
        </p:sp>
      </p:grpSp>
      <p:pic>
        <p:nvPicPr>
          <p:cNvPr id="8" name="Bildobjekt 7" descr="En bild som visar fotboll, boll, full av färg, vatten&#10;&#10;Automatiskt genererad beskrivning">
            <a:extLst>
              <a:ext uri="{FF2B5EF4-FFF2-40B4-BE49-F238E27FC236}">
                <a16:creationId xmlns:a16="http://schemas.microsoft.com/office/drawing/2014/main" id="{2934838A-9693-9241-A201-51F5EE1953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75516" y="3753720"/>
            <a:ext cx="1980526" cy="1944407"/>
          </a:xfrm>
          <a:prstGeom prst="rect">
            <a:avLst/>
          </a:prstGeom>
        </p:spPr>
      </p:pic>
    </p:spTree>
    <p:extLst>
      <p:ext uri="{BB962C8B-B14F-4D97-AF65-F5344CB8AC3E}">
        <p14:creationId xmlns:p14="http://schemas.microsoft.com/office/powerpoint/2010/main" val="2435430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47FA5A-2257-1942-A5E1-87DFBE9423E1}"/>
              </a:ext>
            </a:extLst>
          </p:cNvPr>
          <p:cNvSpPr>
            <a:spLocks noGrp="1"/>
          </p:cNvSpPr>
          <p:nvPr>
            <p:ph type="title"/>
          </p:nvPr>
        </p:nvSpPr>
        <p:spPr/>
        <p:txBody>
          <a:bodyPr/>
          <a:lstStyle/>
          <a:p>
            <a:r>
              <a:rPr lang="sv-SE" dirty="0"/>
              <a:t>Följ upp arbetstidsförläggningen systematiskt</a:t>
            </a:r>
          </a:p>
        </p:txBody>
      </p:sp>
      <p:sp>
        <p:nvSpPr>
          <p:cNvPr id="3" name="Platshållare för innehåll 2">
            <a:extLst>
              <a:ext uri="{FF2B5EF4-FFF2-40B4-BE49-F238E27FC236}">
                <a16:creationId xmlns:a16="http://schemas.microsoft.com/office/drawing/2014/main" id="{0DABEF01-4F33-1344-BE94-6294636F16F9}"/>
              </a:ext>
            </a:extLst>
          </p:cNvPr>
          <p:cNvSpPr>
            <a:spLocks noGrp="1"/>
          </p:cNvSpPr>
          <p:nvPr>
            <p:ph idx="1"/>
          </p:nvPr>
        </p:nvSpPr>
        <p:spPr/>
        <p:txBody>
          <a:bodyPr>
            <a:normAutofit/>
          </a:bodyPr>
          <a:lstStyle/>
          <a:p>
            <a:pPr>
              <a:buFont typeface="Wingdings" pitchFamily="2" charset="2"/>
              <a:buChar char="q"/>
            </a:pPr>
            <a:r>
              <a:rPr lang="sv-SE" dirty="0">
                <a:solidFill>
                  <a:srgbClr val="000000"/>
                </a:solidFill>
              </a:rPr>
              <a:t>Viktigt att följa upp och systematiskt arbeta med arbetstidsförläggningen som en del av det systematiska arbetsmiljöarbetet. </a:t>
            </a:r>
          </a:p>
          <a:p>
            <a:pPr>
              <a:buFont typeface="Wingdings" pitchFamily="2" charset="2"/>
              <a:buChar char="q"/>
            </a:pPr>
            <a:r>
              <a:rPr lang="sv-SE" dirty="0"/>
              <a:t>Förutsättningarna kan ändras och anpassningar behöva göras.</a:t>
            </a:r>
          </a:p>
          <a:p>
            <a:pPr>
              <a:buFont typeface="Wingdings" pitchFamily="2" charset="2"/>
              <a:buChar char="q"/>
            </a:pPr>
            <a:r>
              <a:rPr lang="sv-SE" dirty="0"/>
              <a:t>Utvärdera vid förändring.</a:t>
            </a:r>
          </a:p>
          <a:p>
            <a:endParaRPr lang="sv-SE" dirty="0"/>
          </a:p>
        </p:txBody>
      </p:sp>
      <p:pic>
        <p:nvPicPr>
          <p:cNvPr id="6" name="Bildobjekt 5" descr="En bild som visar boll, sitter, mörk, svart&#10;&#10;Automatiskt genererad beskrivning">
            <a:extLst>
              <a:ext uri="{FF2B5EF4-FFF2-40B4-BE49-F238E27FC236}">
                <a16:creationId xmlns:a16="http://schemas.microsoft.com/office/drawing/2014/main" id="{27B70575-323B-3A40-8C62-D2B53F6909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10524" y="3506120"/>
            <a:ext cx="2494626" cy="2328588"/>
          </a:xfrm>
          <a:prstGeom prst="rect">
            <a:avLst/>
          </a:prstGeom>
        </p:spPr>
      </p:pic>
    </p:spTree>
    <p:extLst>
      <p:ext uri="{BB962C8B-B14F-4D97-AF65-F5344CB8AC3E}">
        <p14:creationId xmlns:p14="http://schemas.microsoft.com/office/powerpoint/2010/main" val="863003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boll, sitter, mörk, svart&#10;&#10;Automatiskt genererad beskrivning">
            <a:extLst>
              <a:ext uri="{FF2B5EF4-FFF2-40B4-BE49-F238E27FC236}">
                <a16:creationId xmlns:a16="http://schemas.microsoft.com/office/drawing/2014/main" id="{34EA4AE9-CFCC-C743-BD14-7198413EA3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92174" y="3528424"/>
            <a:ext cx="2494626" cy="2328588"/>
          </a:xfrm>
          <a:prstGeom prst="rect">
            <a:avLst/>
          </a:prstGeom>
        </p:spPr>
      </p:pic>
      <p:sp>
        <p:nvSpPr>
          <p:cNvPr id="2" name="Rubrik 1">
            <a:extLst>
              <a:ext uri="{FF2B5EF4-FFF2-40B4-BE49-F238E27FC236}">
                <a16:creationId xmlns:a16="http://schemas.microsoft.com/office/drawing/2014/main" id="{B247FA5A-2257-1942-A5E1-87DFBE9423E1}"/>
              </a:ext>
            </a:extLst>
          </p:cNvPr>
          <p:cNvSpPr>
            <a:spLocks noGrp="1"/>
          </p:cNvSpPr>
          <p:nvPr>
            <p:ph type="title"/>
          </p:nvPr>
        </p:nvSpPr>
        <p:spPr/>
        <p:txBody>
          <a:bodyPr/>
          <a:lstStyle/>
          <a:p>
            <a:r>
              <a:rPr lang="sv-SE" sz="3200" dirty="0"/>
              <a:t>Förslag på arbetssätt </a:t>
            </a:r>
          </a:p>
        </p:txBody>
      </p:sp>
      <p:sp>
        <p:nvSpPr>
          <p:cNvPr id="3" name="Platshållare för innehåll 2">
            <a:extLst>
              <a:ext uri="{FF2B5EF4-FFF2-40B4-BE49-F238E27FC236}">
                <a16:creationId xmlns:a16="http://schemas.microsoft.com/office/drawing/2014/main" id="{0DABEF01-4F33-1344-BE94-6294636F16F9}"/>
              </a:ext>
            </a:extLst>
          </p:cNvPr>
          <p:cNvSpPr>
            <a:spLocks noGrp="1"/>
          </p:cNvSpPr>
          <p:nvPr>
            <p:ph idx="1"/>
          </p:nvPr>
        </p:nvSpPr>
        <p:spPr>
          <a:xfrm>
            <a:off x="457200" y="1967947"/>
            <a:ext cx="6059010" cy="4158215"/>
          </a:xfrm>
        </p:spPr>
        <p:txBody>
          <a:bodyPr>
            <a:normAutofit/>
          </a:bodyPr>
          <a:lstStyle/>
          <a:p>
            <a:pPr>
              <a:buFont typeface="Wingdings" pitchFamily="2" charset="2"/>
              <a:buChar char="q"/>
            </a:pPr>
            <a:r>
              <a:rPr lang="sv-SE" dirty="0"/>
              <a:t>Utvärdera planerade och faktiska scheman</a:t>
            </a:r>
          </a:p>
          <a:p>
            <a:pPr>
              <a:buFont typeface="Wingdings" pitchFamily="2" charset="2"/>
              <a:buChar char="q"/>
            </a:pPr>
            <a:r>
              <a:rPr lang="sv-SE" dirty="0"/>
              <a:t>Ha uppsikt över övertidsarbete</a:t>
            </a:r>
          </a:p>
          <a:p>
            <a:pPr>
              <a:buFont typeface="Wingdings" pitchFamily="2" charset="2"/>
              <a:buChar char="q"/>
            </a:pPr>
            <a:r>
              <a:rPr lang="sv-SE" dirty="0">
                <a:solidFill>
                  <a:srgbClr val="000000"/>
                </a:solidFill>
              </a:rPr>
              <a:t>Belöna hälsosam arbetstidsförläggning </a:t>
            </a:r>
          </a:p>
          <a:p>
            <a:pPr>
              <a:buFont typeface="Wingdings" pitchFamily="2" charset="2"/>
              <a:buChar char="q"/>
            </a:pPr>
            <a:r>
              <a:rPr lang="sv-SE" dirty="0"/>
              <a:t>Var observant på indikationer på ohälsa </a:t>
            </a:r>
          </a:p>
          <a:p>
            <a:pPr lvl="1"/>
            <a:r>
              <a:rPr lang="sv-SE" sz="1400" dirty="0"/>
              <a:t>Bevaka sjukfrånvaron</a:t>
            </a:r>
          </a:p>
          <a:p>
            <a:pPr lvl="1"/>
            <a:r>
              <a:rPr lang="sv-SE" sz="1400" dirty="0"/>
              <a:t>Genomföra regelbundna hälsokontroller </a:t>
            </a:r>
          </a:p>
          <a:p>
            <a:pPr lvl="1"/>
            <a:r>
              <a:rPr lang="sv-SE" sz="1400" dirty="0"/>
              <a:t>Samla in information om trötthet</a:t>
            </a:r>
            <a:r>
              <a:rPr lang="sv-SE" sz="1400" dirty="0">
                <a:solidFill>
                  <a:srgbClr val="FF0000"/>
                </a:solidFill>
              </a:rPr>
              <a:t> </a:t>
            </a:r>
            <a:endParaRPr lang="sv-SE" sz="1800" dirty="0">
              <a:solidFill>
                <a:srgbClr val="FF0000"/>
              </a:solidFill>
            </a:endParaRPr>
          </a:p>
          <a:p>
            <a:pPr>
              <a:buFont typeface="Wingdings" pitchFamily="2" charset="2"/>
              <a:buChar char="q"/>
            </a:pPr>
            <a:r>
              <a:rPr lang="sv-SE" dirty="0"/>
              <a:t>Var observant på indikationer på bristande säkerhet</a:t>
            </a:r>
          </a:p>
          <a:p>
            <a:pPr lvl="1"/>
            <a:r>
              <a:rPr lang="sv-SE" sz="1400" dirty="0"/>
              <a:t>Vid  incidenter eller olyckor utvärdera hur arbetstidsförläggningen sett ut och om trötthet varit en bidragande faktor. </a:t>
            </a:r>
          </a:p>
          <a:p>
            <a:pPr lvl="1"/>
            <a:endParaRPr lang="sv-SE" sz="1800" dirty="0"/>
          </a:p>
          <a:p>
            <a:endParaRPr lang="sv-SE" sz="1400" dirty="0"/>
          </a:p>
        </p:txBody>
      </p:sp>
    </p:spTree>
    <p:extLst>
      <p:ext uri="{BB962C8B-B14F-4D97-AF65-F5344CB8AC3E}">
        <p14:creationId xmlns:p14="http://schemas.microsoft.com/office/powerpoint/2010/main" val="2692240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43359E-8124-FA4A-B636-1078C08E6B13}"/>
              </a:ext>
            </a:extLst>
          </p:cNvPr>
          <p:cNvSpPr>
            <a:spLocks noGrp="1"/>
          </p:cNvSpPr>
          <p:nvPr>
            <p:ph type="title"/>
          </p:nvPr>
        </p:nvSpPr>
        <p:spPr/>
        <p:txBody>
          <a:bodyPr/>
          <a:lstStyle/>
          <a:p>
            <a:r>
              <a:rPr lang="sv-SE" dirty="0"/>
              <a:t>Sammanfattning</a:t>
            </a:r>
          </a:p>
        </p:txBody>
      </p:sp>
      <p:sp>
        <p:nvSpPr>
          <p:cNvPr id="3" name="Platshållare för innehåll 2">
            <a:extLst>
              <a:ext uri="{FF2B5EF4-FFF2-40B4-BE49-F238E27FC236}">
                <a16:creationId xmlns:a16="http://schemas.microsoft.com/office/drawing/2014/main" id="{59E6B528-1F1B-2848-942F-B2945E5C5FBA}"/>
              </a:ext>
            </a:extLst>
          </p:cNvPr>
          <p:cNvSpPr>
            <a:spLocks noGrp="1"/>
          </p:cNvSpPr>
          <p:nvPr>
            <p:ph idx="1"/>
          </p:nvPr>
        </p:nvSpPr>
        <p:spPr/>
        <p:txBody>
          <a:bodyPr/>
          <a:lstStyle/>
          <a:p>
            <a:pPr>
              <a:buFont typeface="Wingdings" pitchFamily="2" charset="2"/>
              <a:buChar char="q"/>
            </a:pPr>
            <a:r>
              <a:rPr lang="sv-SE" dirty="0"/>
              <a:t>Följ riktlinjerna </a:t>
            </a:r>
          </a:p>
          <a:p>
            <a:pPr>
              <a:buFont typeface="Wingdings" pitchFamily="2" charset="2"/>
              <a:buChar char="q"/>
            </a:pPr>
            <a:r>
              <a:rPr lang="sv-SE" dirty="0"/>
              <a:t>Utvärdera förutsättningar och risker </a:t>
            </a:r>
          </a:p>
          <a:p>
            <a:pPr>
              <a:buFont typeface="Wingdings" pitchFamily="2" charset="2"/>
              <a:buChar char="q"/>
            </a:pPr>
            <a:r>
              <a:rPr lang="sv-SE" dirty="0"/>
              <a:t>Arbeta systematiskt med hållbara arbetstider</a:t>
            </a:r>
            <a:endParaRPr lang="sv-SE" strike="sngStrike" dirty="0"/>
          </a:p>
        </p:txBody>
      </p:sp>
      <p:pic>
        <p:nvPicPr>
          <p:cNvPr id="10" name="Bildobjekt 9">
            <a:extLst>
              <a:ext uri="{FF2B5EF4-FFF2-40B4-BE49-F238E27FC236}">
                <a16:creationId xmlns:a16="http://schemas.microsoft.com/office/drawing/2014/main" id="{3D053D27-7076-BB42-8080-20BD3743A1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5523" y="3635677"/>
            <a:ext cx="2585155" cy="2352766"/>
          </a:xfrm>
          <a:prstGeom prst="rect">
            <a:avLst/>
          </a:prstGeom>
        </p:spPr>
      </p:pic>
      <p:pic>
        <p:nvPicPr>
          <p:cNvPr id="11" name="Bildobjekt 10" descr="En bild som visar boll, fotboll, kontroll, svart&#10;&#10;Automatiskt genererad beskrivning">
            <a:extLst>
              <a:ext uri="{FF2B5EF4-FFF2-40B4-BE49-F238E27FC236}">
                <a16:creationId xmlns:a16="http://schemas.microsoft.com/office/drawing/2014/main" id="{BB0ABCA9-6D39-924C-8278-4C28DFE7EEF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03578" y="3753720"/>
            <a:ext cx="1936844" cy="1893412"/>
          </a:xfrm>
          <a:prstGeom prst="rect">
            <a:avLst/>
          </a:prstGeom>
        </p:spPr>
      </p:pic>
      <p:pic>
        <p:nvPicPr>
          <p:cNvPr id="12" name="Bildobjekt 11" descr="En bild som visar fotboll, boll, full av färg, vatten&#10;&#10;Automatiskt genererad beskrivning">
            <a:extLst>
              <a:ext uri="{FF2B5EF4-FFF2-40B4-BE49-F238E27FC236}">
                <a16:creationId xmlns:a16="http://schemas.microsoft.com/office/drawing/2014/main" id="{C648F5A0-F601-DC40-A935-E9A00D80F6D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73201" y="3753720"/>
            <a:ext cx="1980526" cy="1944407"/>
          </a:xfrm>
          <a:prstGeom prst="rect">
            <a:avLst/>
          </a:prstGeom>
        </p:spPr>
      </p:pic>
    </p:spTree>
    <p:extLst>
      <p:ext uri="{BB962C8B-B14F-4D97-AF65-F5344CB8AC3E}">
        <p14:creationId xmlns:p14="http://schemas.microsoft.com/office/powerpoint/2010/main" val="3430477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71DDCD-066E-7D41-825B-B5603A0D1B14}"/>
              </a:ext>
            </a:extLst>
          </p:cNvPr>
          <p:cNvSpPr>
            <a:spLocks noGrp="1"/>
          </p:cNvSpPr>
          <p:nvPr>
            <p:ph type="title"/>
          </p:nvPr>
        </p:nvSpPr>
        <p:spPr/>
        <p:txBody>
          <a:bodyPr/>
          <a:lstStyle/>
          <a:p>
            <a:r>
              <a:rPr lang="sv-SE" dirty="0"/>
              <a:t>Sammanfattning </a:t>
            </a:r>
            <a:br>
              <a:rPr lang="sv-SE" dirty="0"/>
            </a:br>
            <a:r>
              <a:rPr lang="sv-SE" dirty="0"/>
              <a:t>Riktlinjer arbetstidsförläggning</a:t>
            </a:r>
          </a:p>
        </p:txBody>
      </p:sp>
      <p:sp>
        <p:nvSpPr>
          <p:cNvPr id="3" name="Platshållare för innehåll 2">
            <a:extLst>
              <a:ext uri="{FF2B5EF4-FFF2-40B4-BE49-F238E27FC236}">
                <a16:creationId xmlns:a16="http://schemas.microsoft.com/office/drawing/2014/main" id="{6197D334-AB62-BE4E-BD72-FE6C566D8D77}"/>
              </a:ext>
            </a:extLst>
          </p:cNvPr>
          <p:cNvSpPr>
            <a:spLocks noGrp="1"/>
          </p:cNvSpPr>
          <p:nvPr>
            <p:ph idx="1"/>
          </p:nvPr>
        </p:nvSpPr>
        <p:spPr/>
        <p:txBody>
          <a:bodyPr/>
          <a:lstStyle/>
          <a:p>
            <a:pPr>
              <a:buFont typeface="+mj-lt"/>
              <a:buAutoNum type="arabicPeriod"/>
            </a:pPr>
            <a:r>
              <a:rPr lang="sv-SE" dirty="0">
                <a:solidFill>
                  <a:srgbClr val="000000"/>
                </a:solidFill>
              </a:rPr>
              <a:t>Begränsa antalet nattpass i rad</a:t>
            </a:r>
          </a:p>
          <a:p>
            <a:pPr>
              <a:buFont typeface="+mj-lt"/>
              <a:buAutoNum type="arabicPeriod"/>
            </a:pPr>
            <a:r>
              <a:rPr lang="sv-SE" dirty="0"/>
              <a:t>48 timmars ledighet efter nattpass</a:t>
            </a:r>
          </a:p>
          <a:p>
            <a:pPr>
              <a:buFont typeface="+mj-lt"/>
              <a:buAutoNum type="arabicPeriod"/>
            </a:pPr>
            <a:r>
              <a:rPr lang="sv-SE" dirty="0">
                <a:solidFill>
                  <a:srgbClr val="000000"/>
                </a:solidFill>
              </a:rPr>
              <a:t>Undvik långa arbetspass (&gt;12 tim.). Helst inte längre än 10 timmar om arbetsbelastningen är hög.</a:t>
            </a:r>
          </a:p>
          <a:p>
            <a:pPr>
              <a:buFont typeface="+mj-lt"/>
              <a:buAutoNum type="arabicPeriod"/>
            </a:pPr>
            <a:r>
              <a:rPr lang="sv-SE" dirty="0">
                <a:solidFill>
                  <a:srgbClr val="000000"/>
                </a:solidFill>
              </a:rPr>
              <a:t>Undvik långa arbetsveckor (&gt;48 tim.)</a:t>
            </a:r>
          </a:p>
          <a:p>
            <a:pPr>
              <a:buFont typeface="+mj-lt"/>
              <a:buAutoNum type="arabicPeriod"/>
            </a:pPr>
            <a:r>
              <a:rPr lang="sv-SE" dirty="0">
                <a:solidFill>
                  <a:srgbClr val="000000"/>
                </a:solidFill>
              </a:rPr>
              <a:t>Undvik korta vilotider (&lt;11 tim.) mellan arbetspassen</a:t>
            </a:r>
          </a:p>
          <a:p>
            <a:pPr>
              <a:buFont typeface="+mj-lt"/>
              <a:buAutoNum type="arabicPeriod"/>
            </a:pPr>
            <a:r>
              <a:rPr lang="sv-SE" dirty="0">
                <a:solidFill>
                  <a:srgbClr val="000000"/>
                </a:solidFill>
              </a:rPr>
              <a:t>Undvik komprimerade scheman och sprid ut vilodagarna (gärna 2 dagar i rad om det går)</a:t>
            </a:r>
          </a:p>
          <a:p>
            <a:pPr>
              <a:buFont typeface="+mj-lt"/>
              <a:buAutoNum type="arabicPeriod"/>
            </a:pPr>
            <a:r>
              <a:rPr lang="sv-SE" dirty="0">
                <a:solidFill>
                  <a:srgbClr val="000000"/>
                </a:solidFill>
              </a:rPr>
              <a:t>Undvik tidiga morgon skift (start helst efter kl. 7)</a:t>
            </a:r>
          </a:p>
          <a:p>
            <a:pPr>
              <a:buFont typeface="+mj-lt"/>
              <a:buAutoNum type="arabicPeriod"/>
            </a:pPr>
            <a:r>
              <a:rPr lang="sv-SE" dirty="0">
                <a:solidFill>
                  <a:srgbClr val="000000"/>
                </a:solidFill>
              </a:rPr>
              <a:t>Framlänges rotering (morgon </a:t>
            </a:r>
            <a:r>
              <a:rPr lang="mr-IN" dirty="0">
                <a:solidFill>
                  <a:srgbClr val="000000"/>
                </a:solidFill>
              </a:rPr>
              <a:t>–</a:t>
            </a:r>
            <a:r>
              <a:rPr lang="sv-SE" dirty="0">
                <a:solidFill>
                  <a:srgbClr val="000000"/>
                </a:solidFill>
              </a:rPr>
              <a:t> eftermiddag - natt)</a:t>
            </a:r>
          </a:p>
          <a:p>
            <a:pPr>
              <a:buFont typeface="+mj-lt"/>
              <a:buAutoNum type="arabicPeriod"/>
            </a:pPr>
            <a:r>
              <a:rPr lang="sv-SE" dirty="0">
                <a:solidFill>
                  <a:srgbClr val="000000"/>
                </a:solidFill>
              </a:rPr>
              <a:t>Använd förutsägbara arbetstider och möjlighet att påverka</a:t>
            </a:r>
          </a:p>
          <a:p>
            <a:pPr>
              <a:buFont typeface="+mj-lt"/>
              <a:buAutoNum type="arabicPeriod"/>
            </a:pPr>
            <a:endParaRPr lang="sv-SE" dirty="0">
              <a:solidFill>
                <a:srgbClr val="000000"/>
              </a:solidFill>
            </a:endParaRPr>
          </a:p>
          <a:p>
            <a:endParaRPr lang="sv-SE" dirty="0"/>
          </a:p>
        </p:txBody>
      </p:sp>
    </p:spTree>
    <p:extLst>
      <p:ext uri="{BB962C8B-B14F-4D97-AF65-F5344CB8AC3E}">
        <p14:creationId xmlns:p14="http://schemas.microsoft.com/office/powerpoint/2010/main" val="1606623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B22104-923C-DC42-A48B-DBF84CB5D3B4}"/>
              </a:ext>
            </a:extLst>
          </p:cNvPr>
          <p:cNvSpPr>
            <a:spLocks noGrp="1"/>
          </p:cNvSpPr>
          <p:nvPr>
            <p:ph type="title"/>
          </p:nvPr>
        </p:nvSpPr>
        <p:spPr>
          <a:xfrm>
            <a:off x="538843" y="105883"/>
            <a:ext cx="8066314" cy="3173828"/>
          </a:xfrm>
        </p:spPr>
        <p:txBody>
          <a:bodyPr>
            <a:normAutofit/>
          </a:bodyPr>
          <a:lstStyle/>
          <a:p>
            <a:r>
              <a:rPr lang="sv-SE" dirty="0"/>
              <a:t>Diskutera</a:t>
            </a:r>
          </a:p>
        </p:txBody>
      </p:sp>
      <p:sp>
        <p:nvSpPr>
          <p:cNvPr id="5" name="Platshållare för innehåll 4">
            <a:extLst>
              <a:ext uri="{FF2B5EF4-FFF2-40B4-BE49-F238E27FC236}">
                <a16:creationId xmlns:a16="http://schemas.microsoft.com/office/drawing/2014/main" id="{98FCE19A-D200-1747-BDBD-D5BC2E3229B3}"/>
              </a:ext>
            </a:extLst>
          </p:cNvPr>
          <p:cNvSpPr>
            <a:spLocks noGrp="1"/>
          </p:cNvSpPr>
          <p:nvPr>
            <p:ph sz="half" idx="2"/>
          </p:nvPr>
        </p:nvSpPr>
        <p:spPr>
          <a:xfrm>
            <a:off x="538843" y="3429000"/>
            <a:ext cx="8066314" cy="2216635"/>
          </a:xfrm>
        </p:spPr>
        <p:txBody>
          <a:bodyPr>
            <a:normAutofit/>
          </a:bodyPr>
          <a:lstStyle/>
          <a:p>
            <a:r>
              <a:rPr lang="sv-SE" sz="2000" dirty="0">
                <a:solidFill>
                  <a:schemeClr val="bg1">
                    <a:lumMod val="50000"/>
                  </a:schemeClr>
                </a:solidFill>
              </a:rPr>
              <a:t>Arbetstidsförläggning utifrån hälsa och säkerhet</a:t>
            </a:r>
          </a:p>
          <a:p>
            <a:endParaRPr lang="sv-SE" sz="2800" dirty="0">
              <a:solidFill>
                <a:schemeClr val="bg1">
                  <a:lumMod val="50000"/>
                </a:schemeClr>
              </a:solidFill>
            </a:endParaRPr>
          </a:p>
        </p:txBody>
      </p:sp>
    </p:spTree>
    <p:extLst>
      <p:ext uri="{BB962C8B-B14F-4D97-AF65-F5344CB8AC3E}">
        <p14:creationId xmlns:p14="http://schemas.microsoft.com/office/powerpoint/2010/main" val="2549792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F55903-A5AF-084A-B363-570B69711E4A}"/>
              </a:ext>
            </a:extLst>
          </p:cNvPr>
          <p:cNvSpPr>
            <a:spLocks noGrp="1"/>
          </p:cNvSpPr>
          <p:nvPr>
            <p:ph type="title"/>
          </p:nvPr>
        </p:nvSpPr>
        <p:spPr/>
        <p:txBody>
          <a:bodyPr/>
          <a:lstStyle/>
          <a:p>
            <a:r>
              <a:rPr lang="sv-SE" dirty="0"/>
              <a:t>Skiftarbete och risk</a:t>
            </a:r>
          </a:p>
        </p:txBody>
      </p:sp>
      <p:sp>
        <p:nvSpPr>
          <p:cNvPr id="3" name="Platshållare för innehåll 2">
            <a:extLst>
              <a:ext uri="{FF2B5EF4-FFF2-40B4-BE49-F238E27FC236}">
                <a16:creationId xmlns:a16="http://schemas.microsoft.com/office/drawing/2014/main" id="{80506EE3-0E6A-744B-8CEF-455C55C92C29}"/>
              </a:ext>
            </a:extLst>
          </p:cNvPr>
          <p:cNvSpPr>
            <a:spLocks noGrp="1"/>
          </p:cNvSpPr>
          <p:nvPr>
            <p:ph idx="1"/>
          </p:nvPr>
        </p:nvSpPr>
        <p:spPr>
          <a:xfrm>
            <a:off x="457200" y="1967948"/>
            <a:ext cx="8229600" cy="2277482"/>
          </a:xfrm>
        </p:spPr>
        <p:txBody>
          <a:bodyPr/>
          <a:lstStyle/>
          <a:p>
            <a:pPr marL="0" indent="0">
              <a:buNone/>
            </a:pPr>
            <a:r>
              <a:rPr lang="sv-SE" dirty="0"/>
              <a:t>Skiftarbete är förenat med en ökad risk för ohälsa och olyckor, bland annat på grund av sömnbrist och rubbningar i dygnsrytmen. Arbetstidsförläggningen interagerar med faktorer (dygnsrytm, tid man varit vaken och stress/arbetsbelastning) som styr återhämtning: </a:t>
            </a:r>
          </a:p>
          <a:p>
            <a:pPr marL="0" indent="0">
              <a:buNone/>
            </a:pPr>
            <a:endParaRPr lang="sv-SE" dirty="0"/>
          </a:p>
        </p:txBody>
      </p:sp>
      <p:pic>
        <p:nvPicPr>
          <p:cNvPr id="25" name="Bildobjekt 24" descr="En bild som visar objekt, klocka&#10;&#10;Automatiskt genererad beskrivning">
            <a:extLst>
              <a:ext uri="{FF2B5EF4-FFF2-40B4-BE49-F238E27FC236}">
                <a16:creationId xmlns:a16="http://schemas.microsoft.com/office/drawing/2014/main" id="{15D85CD3-4E1B-6A40-ABA9-4ABCDAA7722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9016"/>
          <a:stretch/>
        </p:blipFill>
        <p:spPr>
          <a:xfrm>
            <a:off x="1529255" y="3199850"/>
            <a:ext cx="6085490" cy="2926313"/>
          </a:xfrm>
          <a:prstGeom prst="rect">
            <a:avLst/>
          </a:prstGeom>
        </p:spPr>
      </p:pic>
    </p:spTree>
    <p:extLst>
      <p:ext uri="{BB962C8B-B14F-4D97-AF65-F5344CB8AC3E}">
        <p14:creationId xmlns:p14="http://schemas.microsoft.com/office/powerpoint/2010/main" val="3398288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Bildobjekt 23">
            <a:extLst>
              <a:ext uri="{FF2B5EF4-FFF2-40B4-BE49-F238E27FC236}">
                <a16:creationId xmlns:a16="http://schemas.microsoft.com/office/drawing/2014/main" id="{48F1CC00-18F2-2D47-A439-D68B652533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3021" y="1674662"/>
            <a:ext cx="7077955" cy="4451501"/>
          </a:xfrm>
          <a:prstGeom prst="rect">
            <a:avLst/>
          </a:prstGeom>
        </p:spPr>
      </p:pic>
      <p:sp>
        <p:nvSpPr>
          <p:cNvPr id="2" name="Rubrik 1">
            <a:extLst>
              <a:ext uri="{FF2B5EF4-FFF2-40B4-BE49-F238E27FC236}">
                <a16:creationId xmlns:a16="http://schemas.microsoft.com/office/drawing/2014/main" id="{59BB623E-C054-3340-A243-9EAD225200C9}"/>
              </a:ext>
            </a:extLst>
          </p:cNvPr>
          <p:cNvSpPr>
            <a:spLocks noGrp="1"/>
          </p:cNvSpPr>
          <p:nvPr>
            <p:ph type="title"/>
          </p:nvPr>
        </p:nvSpPr>
        <p:spPr/>
        <p:txBody>
          <a:bodyPr/>
          <a:lstStyle/>
          <a:p>
            <a:r>
              <a:rPr lang="sv-SE" dirty="0"/>
              <a:t>”Arbetstidsblomman”</a:t>
            </a:r>
          </a:p>
        </p:txBody>
      </p:sp>
      <p:sp>
        <p:nvSpPr>
          <p:cNvPr id="4" name="Oval pratbubbla 3">
            <a:extLst>
              <a:ext uri="{FF2B5EF4-FFF2-40B4-BE49-F238E27FC236}">
                <a16:creationId xmlns:a16="http://schemas.microsoft.com/office/drawing/2014/main" id="{2E38A847-E322-7E41-B771-A8C44CF1EC41}"/>
              </a:ext>
            </a:extLst>
          </p:cNvPr>
          <p:cNvSpPr/>
          <p:nvPr/>
        </p:nvSpPr>
        <p:spPr>
          <a:xfrm>
            <a:off x="7315109" y="1229633"/>
            <a:ext cx="1591733" cy="1588029"/>
          </a:xfrm>
          <a:prstGeom prst="wedgeEllipseCallout">
            <a:avLst>
              <a:gd name="adj1" fmla="val -50620"/>
              <a:gd name="adj2" fmla="val 54680"/>
            </a:avLst>
          </a:prstGeom>
          <a:solidFill>
            <a:srgbClr val="FDD88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600" dirty="0">
                <a:solidFill>
                  <a:sysClr val="windowText" lastClr="000000"/>
                </a:solidFill>
                <a:latin typeface="Trebuchet MS" panose="020B0703020202090204" pitchFamily="34" charset="0"/>
              </a:rPr>
              <a:t>Diskutera i grupp</a:t>
            </a:r>
          </a:p>
        </p:txBody>
      </p:sp>
    </p:spTree>
    <p:extLst>
      <p:ext uri="{BB962C8B-B14F-4D97-AF65-F5344CB8AC3E}">
        <p14:creationId xmlns:p14="http://schemas.microsoft.com/office/powerpoint/2010/main" val="4256833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B22104-923C-DC42-A48B-DBF84CB5D3B4}"/>
              </a:ext>
            </a:extLst>
          </p:cNvPr>
          <p:cNvSpPr>
            <a:spLocks noGrp="1"/>
          </p:cNvSpPr>
          <p:nvPr>
            <p:ph type="title"/>
          </p:nvPr>
        </p:nvSpPr>
        <p:spPr>
          <a:xfrm>
            <a:off x="538843" y="105883"/>
            <a:ext cx="8066314" cy="3173828"/>
          </a:xfrm>
        </p:spPr>
        <p:txBody>
          <a:bodyPr>
            <a:normAutofit/>
          </a:bodyPr>
          <a:lstStyle/>
          <a:p>
            <a:r>
              <a:rPr lang="sv-SE" dirty="0"/>
              <a:t>Läs och lär mer</a:t>
            </a:r>
          </a:p>
        </p:txBody>
      </p:sp>
      <p:sp>
        <p:nvSpPr>
          <p:cNvPr id="5" name="Platshållare för innehåll 4">
            <a:extLst>
              <a:ext uri="{FF2B5EF4-FFF2-40B4-BE49-F238E27FC236}">
                <a16:creationId xmlns:a16="http://schemas.microsoft.com/office/drawing/2014/main" id="{98FCE19A-D200-1747-BDBD-D5BC2E3229B3}"/>
              </a:ext>
            </a:extLst>
          </p:cNvPr>
          <p:cNvSpPr>
            <a:spLocks noGrp="1"/>
          </p:cNvSpPr>
          <p:nvPr>
            <p:ph sz="half" idx="2"/>
          </p:nvPr>
        </p:nvSpPr>
        <p:spPr>
          <a:xfrm>
            <a:off x="538843" y="3429000"/>
            <a:ext cx="8066314" cy="2216635"/>
          </a:xfrm>
        </p:spPr>
        <p:txBody>
          <a:bodyPr>
            <a:normAutofit/>
          </a:bodyPr>
          <a:lstStyle/>
          <a:p>
            <a:r>
              <a:rPr lang="sv-SE" sz="2000" dirty="0">
                <a:solidFill>
                  <a:schemeClr val="bg1">
                    <a:lumMod val="50000"/>
                  </a:schemeClr>
                </a:solidFill>
              </a:rPr>
              <a:t>Arbetstidsförläggning utifrån hälsa och säkerhet</a:t>
            </a:r>
          </a:p>
          <a:p>
            <a:endParaRPr lang="sv-SE" sz="2800" dirty="0">
              <a:solidFill>
                <a:schemeClr val="bg1">
                  <a:lumMod val="50000"/>
                </a:schemeClr>
              </a:solidFill>
            </a:endParaRPr>
          </a:p>
        </p:txBody>
      </p:sp>
    </p:spTree>
    <p:extLst>
      <p:ext uri="{BB962C8B-B14F-4D97-AF65-F5344CB8AC3E}">
        <p14:creationId xmlns:p14="http://schemas.microsoft.com/office/powerpoint/2010/main" val="3121461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B35984-1BFC-234E-900B-21DC2262C34F}"/>
              </a:ext>
            </a:extLst>
          </p:cNvPr>
          <p:cNvSpPr>
            <a:spLocks noGrp="1"/>
          </p:cNvSpPr>
          <p:nvPr>
            <p:ph type="title"/>
          </p:nvPr>
        </p:nvSpPr>
        <p:spPr/>
        <p:txBody>
          <a:bodyPr/>
          <a:lstStyle/>
          <a:p>
            <a:r>
              <a:rPr lang="sv-SE" dirty="0"/>
              <a:t>Läs mer</a:t>
            </a:r>
          </a:p>
        </p:txBody>
      </p:sp>
      <p:sp>
        <p:nvSpPr>
          <p:cNvPr id="3" name="Platshållare för innehåll 2">
            <a:extLst>
              <a:ext uri="{FF2B5EF4-FFF2-40B4-BE49-F238E27FC236}">
                <a16:creationId xmlns:a16="http://schemas.microsoft.com/office/drawing/2014/main" id="{9A502399-61E2-C646-A33A-11DF196E0AE2}"/>
              </a:ext>
            </a:extLst>
          </p:cNvPr>
          <p:cNvSpPr>
            <a:spLocks noGrp="1"/>
          </p:cNvSpPr>
          <p:nvPr>
            <p:ph idx="1"/>
          </p:nvPr>
        </p:nvSpPr>
        <p:spPr/>
        <p:txBody>
          <a:bodyPr>
            <a:normAutofit/>
          </a:bodyPr>
          <a:lstStyle/>
          <a:p>
            <a:pPr marL="0" indent="0">
              <a:buNone/>
            </a:pPr>
            <a:r>
              <a:rPr lang="sv-SE" b="1" dirty="0"/>
              <a:t>Sunt arbetslivs digitala verktyg </a:t>
            </a:r>
            <a:r>
              <a:rPr lang="sv-SE" dirty="0"/>
              <a:t>inom OSA där arbetstidens förläggning ingår: </a:t>
            </a:r>
          </a:p>
          <a:p>
            <a:pPr marL="0" indent="0">
              <a:buNone/>
            </a:pPr>
            <a:endParaRPr lang="sv-SE" dirty="0"/>
          </a:p>
          <a:p>
            <a:pPr marL="0" indent="0">
              <a:buNone/>
            </a:pPr>
            <a:r>
              <a:rPr lang="sv-SE" dirty="0">
                <a:hlinkClick r:id="rId3"/>
              </a:rPr>
              <a:t>OSA-kompassen</a:t>
            </a:r>
            <a:endParaRPr lang="sv-SE" dirty="0"/>
          </a:p>
          <a:p>
            <a:pPr marL="0" indent="0">
              <a:buNone/>
            </a:pPr>
            <a:endParaRPr lang="sv-SE" dirty="0"/>
          </a:p>
          <a:p>
            <a:pPr marL="0" indent="0">
              <a:buNone/>
            </a:pPr>
            <a:r>
              <a:rPr lang="sv-SE" dirty="0">
                <a:hlinkClick r:id="rId4"/>
              </a:rPr>
              <a:t>OSA-kollen </a:t>
            </a:r>
            <a:endParaRPr lang="sv-SE" dirty="0"/>
          </a:p>
          <a:p>
            <a:pPr marL="0" indent="0">
              <a:buNone/>
            </a:pPr>
            <a:endParaRPr lang="sv-SE" dirty="0"/>
          </a:p>
          <a:p>
            <a:pPr marL="0" indent="0">
              <a:buNone/>
            </a:pPr>
            <a:r>
              <a:rPr lang="sv-SE" dirty="0">
                <a:hlinkClick r:id="rId5"/>
              </a:rPr>
              <a:t>OSA-utbildningen</a:t>
            </a:r>
            <a:endParaRPr lang="sv-SE" dirty="0"/>
          </a:p>
          <a:p>
            <a:pPr marL="0" indent="0">
              <a:buNone/>
            </a:pPr>
            <a:endParaRPr lang="sv-SE" dirty="0"/>
          </a:p>
          <a:p>
            <a:pPr marL="0" indent="0">
              <a:buNone/>
            </a:pPr>
            <a:r>
              <a:rPr lang="sv-SE" dirty="0"/>
              <a:t> </a:t>
            </a:r>
            <a:endParaRPr lang="sv-SE" sz="2000" dirty="0"/>
          </a:p>
          <a:p>
            <a:pPr marL="0" indent="0">
              <a:buNone/>
            </a:pPr>
            <a:endParaRPr lang="sv-SE" dirty="0"/>
          </a:p>
        </p:txBody>
      </p:sp>
      <p:pic>
        <p:nvPicPr>
          <p:cNvPr id="7" name="Bildobjekt 6" descr="En bild som visar skärmbild&#10;&#10;Automatiskt genererad beskrivning">
            <a:extLst>
              <a:ext uri="{FF2B5EF4-FFF2-40B4-BE49-F238E27FC236}">
                <a16:creationId xmlns:a16="http://schemas.microsoft.com/office/drawing/2014/main" id="{05C2E1CE-E8E7-8F41-9347-2295145DDC4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64221" y="2714294"/>
            <a:ext cx="5749158" cy="2860511"/>
          </a:xfrm>
          <a:prstGeom prst="rect">
            <a:avLst/>
          </a:prstGeom>
        </p:spPr>
      </p:pic>
    </p:spTree>
    <p:extLst>
      <p:ext uri="{BB962C8B-B14F-4D97-AF65-F5344CB8AC3E}">
        <p14:creationId xmlns:p14="http://schemas.microsoft.com/office/powerpoint/2010/main" val="200643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tshållare för innehåll 6">
            <a:extLst>
              <a:ext uri="{FF2B5EF4-FFF2-40B4-BE49-F238E27FC236}">
                <a16:creationId xmlns:a16="http://schemas.microsoft.com/office/drawing/2014/main" id="{EDEE7CF3-2404-C844-A541-6E2DED8C2A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57" r="-1231"/>
          <a:stretch/>
        </p:blipFill>
        <p:spPr>
          <a:xfrm>
            <a:off x="3808201" y="2024304"/>
            <a:ext cx="2309059" cy="3241264"/>
          </a:xfrm>
          <a:prstGeom prst="rect">
            <a:avLst/>
          </a:prstGeom>
        </p:spPr>
      </p:pic>
      <p:pic>
        <p:nvPicPr>
          <p:cNvPr id="3" name="Bildobjekt 2">
            <a:extLst>
              <a:ext uri="{FF2B5EF4-FFF2-40B4-BE49-F238E27FC236}">
                <a16:creationId xmlns:a16="http://schemas.microsoft.com/office/drawing/2014/main" id="{4E96908B-0197-1E4F-B1EC-CB242F677AC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725"/>
          <a:stretch/>
        </p:blipFill>
        <p:spPr>
          <a:xfrm>
            <a:off x="6305088" y="2024304"/>
            <a:ext cx="2381712" cy="3241264"/>
          </a:xfrm>
          <a:prstGeom prst="rect">
            <a:avLst/>
          </a:prstGeom>
        </p:spPr>
      </p:pic>
      <p:sp>
        <p:nvSpPr>
          <p:cNvPr id="4" name="Rubrik 3">
            <a:extLst>
              <a:ext uri="{FF2B5EF4-FFF2-40B4-BE49-F238E27FC236}">
                <a16:creationId xmlns:a16="http://schemas.microsoft.com/office/drawing/2014/main" id="{7D169881-D0BE-F149-82F4-07E9440F68D1}"/>
              </a:ext>
            </a:extLst>
          </p:cNvPr>
          <p:cNvSpPr>
            <a:spLocks noGrp="1"/>
          </p:cNvSpPr>
          <p:nvPr>
            <p:ph type="title"/>
          </p:nvPr>
        </p:nvSpPr>
        <p:spPr/>
        <p:txBody>
          <a:bodyPr/>
          <a:lstStyle/>
          <a:p>
            <a:r>
              <a:rPr lang="sv-SE" dirty="0"/>
              <a:t>Rapporter om stressforskning</a:t>
            </a:r>
          </a:p>
        </p:txBody>
      </p:sp>
      <p:sp>
        <p:nvSpPr>
          <p:cNvPr id="5" name="Platshållare för innehåll 4">
            <a:extLst>
              <a:ext uri="{FF2B5EF4-FFF2-40B4-BE49-F238E27FC236}">
                <a16:creationId xmlns:a16="http://schemas.microsoft.com/office/drawing/2014/main" id="{58A96D24-5ACC-2541-9DC7-6465A6AC01E8}"/>
              </a:ext>
            </a:extLst>
          </p:cNvPr>
          <p:cNvSpPr>
            <a:spLocks noGrp="1"/>
          </p:cNvSpPr>
          <p:nvPr>
            <p:ph idx="1"/>
          </p:nvPr>
        </p:nvSpPr>
        <p:spPr>
          <a:xfrm>
            <a:off x="457200" y="1967947"/>
            <a:ext cx="3820510" cy="4158215"/>
          </a:xfrm>
        </p:spPr>
        <p:txBody>
          <a:bodyPr/>
          <a:lstStyle/>
          <a:p>
            <a:pPr marL="0" indent="0">
              <a:buNone/>
            </a:pPr>
            <a:r>
              <a:rPr lang="sv-SE" b="1" dirty="0"/>
              <a:t>Stressforskningsinstitutet</a:t>
            </a:r>
          </a:p>
          <a:p>
            <a:pPr marL="0" indent="0">
              <a:buNone/>
            </a:pPr>
            <a:r>
              <a:rPr lang="sv-SE" dirty="0">
                <a:hlinkClick r:id="rId5"/>
              </a:rPr>
              <a:t>Forskningsrapporter</a:t>
            </a:r>
            <a:endParaRPr lang="sv-SE" dirty="0"/>
          </a:p>
        </p:txBody>
      </p:sp>
    </p:spTree>
    <p:extLst>
      <p:ext uri="{BB962C8B-B14F-4D97-AF65-F5344CB8AC3E}">
        <p14:creationId xmlns:p14="http://schemas.microsoft.com/office/powerpoint/2010/main" val="154352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B22104-923C-DC42-A48B-DBF84CB5D3B4}"/>
              </a:ext>
            </a:extLst>
          </p:cNvPr>
          <p:cNvSpPr>
            <a:spLocks noGrp="1"/>
          </p:cNvSpPr>
          <p:nvPr>
            <p:ph type="title"/>
          </p:nvPr>
        </p:nvSpPr>
        <p:spPr>
          <a:xfrm>
            <a:off x="457200" y="586409"/>
            <a:ext cx="8229600" cy="3136505"/>
          </a:xfrm>
        </p:spPr>
        <p:txBody>
          <a:bodyPr>
            <a:normAutofit/>
          </a:bodyPr>
          <a:lstStyle/>
          <a:p>
            <a:r>
              <a:rPr lang="sv-SE" sz="6000" dirty="0"/>
              <a:t>Tack!</a:t>
            </a:r>
          </a:p>
        </p:txBody>
      </p:sp>
    </p:spTree>
    <p:extLst>
      <p:ext uri="{BB962C8B-B14F-4D97-AF65-F5344CB8AC3E}">
        <p14:creationId xmlns:p14="http://schemas.microsoft.com/office/powerpoint/2010/main" val="3894203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F55903-A5AF-084A-B363-570B69711E4A}"/>
              </a:ext>
            </a:extLst>
          </p:cNvPr>
          <p:cNvSpPr>
            <a:spLocks noGrp="1"/>
          </p:cNvSpPr>
          <p:nvPr>
            <p:ph type="title"/>
          </p:nvPr>
        </p:nvSpPr>
        <p:spPr/>
        <p:txBody>
          <a:bodyPr/>
          <a:lstStyle/>
          <a:p>
            <a:r>
              <a:rPr lang="sv-SE" dirty="0"/>
              <a:t>Hållbara arbetstider</a:t>
            </a:r>
          </a:p>
        </p:txBody>
      </p:sp>
      <p:sp>
        <p:nvSpPr>
          <p:cNvPr id="3" name="Platshållare för innehåll 2">
            <a:extLst>
              <a:ext uri="{FF2B5EF4-FFF2-40B4-BE49-F238E27FC236}">
                <a16:creationId xmlns:a16="http://schemas.microsoft.com/office/drawing/2014/main" id="{80506EE3-0E6A-744B-8CEF-455C55C92C29}"/>
              </a:ext>
            </a:extLst>
          </p:cNvPr>
          <p:cNvSpPr>
            <a:spLocks noGrp="1"/>
          </p:cNvSpPr>
          <p:nvPr>
            <p:ph idx="1"/>
          </p:nvPr>
        </p:nvSpPr>
        <p:spPr>
          <a:xfrm>
            <a:off x="457200" y="1967948"/>
            <a:ext cx="7403977" cy="1805266"/>
          </a:xfrm>
        </p:spPr>
        <p:txBody>
          <a:bodyPr/>
          <a:lstStyle/>
          <a:p>
            <a:pPr marL="0" indent="0">
              <a:buNone/>
            </a:pPr>
            <a:r>
              <a:rPr lang="sv-SE" dirty="0"/>
              <a:t>Minimera dygnsrytmsrubbningar + ge tillräcklig tid för återhämtning + undvik ständig trötthet = hållbara arbetstider. </a:t>
            </a:r>
          </a:p>
        </p:txBody>
      </p:sp>
      <p:grpSp>
        <p:nvGrpSpPr>
          <p:cNvPr id="17" name="Grupp 16">
            <a:extLst>
              <a:ext uri="{FF2B5EF4-FFF2-40B4-BE49-F238E27FC236}">
                <a16:creationId xmlns:a16="http://schemas.microsoft.com/office/drawing/2014/main" id="{95083AA1-AC0A-5845-AF9B-1AFC626E6F2B}"/>
              </a:ext>
            </a:extLst>
          </p:cNvPr>
          <p:cNvGrpSpPr/>
          <p:nvPr/>
        </p:nvGrpSpPr>
        <p:grpSpPr>
          <a:xfrm>
            <a:off x="688540" y="5062251"/>
            <a:ext cx="8064760" cy="310681"/>
            <a:chOff x="769561" y="3248813"/>
            <a:chExt cx="8064760" cy="310681"/>
          </a:xfrm>
        </p:grpSpPr>
        <p:sp>
          <p:nvSpPr>
            <p:cNvPr id="18" name="textruta 17">
              <a:extLst>
                <a:ext uri="{FF2B5EF4-FFF2-40B4-BE49-F238E27FC236}">
                  <a16:creationId xmlns:a16="http://schemas.microsoft.com/office/drawing/2014/main" id="{426933DA-A3A5-9443-B43D-A9F11AEA8806}"/>
                </a:ext>
              </a:extLst>
            </p:cNvPr>
            <p:cNvSpPr txBox="1"/>
            <p:nvPr/>
          </p:nvSpPr>
          <p:spPr>
            <a:xfrm>
              <a:off x="769561" y="3248813"/>
              <a:ext cx="2715208" cy="307777"/>
            </a:xfrm>
            <a:prstGeom prst="rect">
              <a:avLst/>
            </a:prstGeom>
            <a:noFill/>
          </p:spPr>
          <p:txBody>
            <a:bodyPr wrap="square" rtlCol="0">
              <a:spAutoFit/>
            </a:bodyPr>
            <a:lstStyle/>
            <a:p>
              <a:r>
                <a:rPr lang="sv-SE" sz="1400" b="1" dirty="0">
                  <a:latin typeface="Trebuchet MS" panose="020B0703020202090204" pitchFamily="34" charset="0"/>
                </a:rPr>
                <a:t>1. DYGNSRYTMEN</a:t>
              </a:r>
            </a:p>
          </p:txBody>
        </p:sp>
        <p:sp>
          <p:nvSpPr>
            <p:cNvPr id="19" name="textruta 18">
              <a:extLst>
                <a:ext uri="{FF2B5EF4-FFF2-40B4-BE49-F238E27FC236}">
                  <a16:creationId xmlns:a16="http://schemas.microsoft.com/office/drawing/2014/main" id="{FFEB322C-8463-4841-99A1-6E3E56BC4CF9}"/>
                </a:ext>
              </a:extLst>
            </p:cNvPr>
            <p:cNvSpPr txBox="1"/>
            <p:nvPr/>
          </p:nvSpPr>
          <p:spPr>
            <a:xfrm>
              <a:off x="3126230" y="3251717"/>
              <a:ext cx="3037467" cy="307777"/>
            </a:xfrm>
            <a:prstGeom prst="rect">
              <a:avLst/>
            </a:prstGeom>
            <a:noFill/>
          </p:spPr>
          <p:txBody>
            <a:bodyPr wrap="square" rtlCol="0">
              <a:spAutoFit/>
            </a:bodyPr>
            <a:lstStyle/>
            <a:p>
              <a:r>
                <a:rPr lang="sv-SE" sz="1400" b="1" dirty="0">
                  <a:latin typeface="Trebuchet MS" panose="020B0703020202090204" pitchFamily="34" charset="0"/>
                </a:rPr>
                <a:t>2. TID MAN VARIT VAKEN</a:t>
              </a:r>
            </a:p>
          </p:txBody>
        </p:sp>
        <p:sp>
          <p:nvSpPr>
            <p:cNvPr id="20" name="textruta 19">
              <a:extLst>
                <a:ext uri="{FF2B5EF4-FFF2-40B4-BE49-F238E27FC236}">
                  <a16:creationId xmlns:a16="http://schemas.microsoft.com/office/drawing/2014/main" id="{A719BF39-CAB2-034D-84DA-4EF148C2396F}"/>
                </a:ext>
              </a:extLst>
            </p:cNvPr>
            <p:cNvSpPr txBox="1"/>
            <p:nvPr/>
          </p:nvSpPr>
          <p:spPr>
            <a:xfrm>
              <a:off x="5817325" y="3251441"/>
              <a:ext cx="3016996" cy="307777"/>
            </a:xfrm>
            <a:prstGeom prst="rect">
              <a:avLst/>
            </a:prstGeom>
            <a:noFill/>
          </p:spPr>
          <p:txBody>
            <a:bodyPr wrap="square" rtlCol="0">
              <a:spAutoFit/>
            </a:bodyPr>
            <a:lstStyle/>
            <a:p>
              <a:r>
                <a:rPr lang="sv-SE" sz="1400" b="1" dirty="0">
                  <a:latin typeface="Trebuchet MS" panose="020B0703020202090204" pitchFamily="34" charset="0"/>
                </a:rPr>
                <a:t>3. ARBETSBELASTNING/STRESS</a:t>
              </a:r>
            </a:p>
          </p:txBody>
        </p:sp>
      </p:grpSp>
      <p:grpSp>
        <p:nvGrpSpPr>
          <p:cNvPr id="21" name="Grupp 20">
            <a:extLst>
              <a:ext uri="{FF2B5EF4-FFF2-40B4-BE49-F238E27FC236}">
                <a16:creationId xmlns:a16="http://schemas.microsoft.com/office/drawing/2014/main" id="{19B9B6F7-F041-5342-9017-DC85146E0865}"/>
              </a:ext>
            </a:extLst>
          </p:cNvPr>
          <p:cNvGrpSpPr/>
          <p:nvPr/>
        </p:nvGrpSpPr>
        <p:grpSpPr>
          <a:xfrm>
            <a:off x="646060" y="5359604"/>
            <a:ext cx="4876701" cy="674871"/>
            <a:chOff x="967431" y="5511262"/>
            <a:chExt cx="4497948" cy="674871"/>
          </a:xfrm>
        </p:grpSpPr>
        <p:sp>
          <p:nvSpPr>
            <p:cNvPr id="22" name="textruta 21">
              <a:extLst>
                <a:ext uri="{FF2B5EF4-FFF2-40B4-BE49-F238E27FC236}">
                  <a16:creationId xmlns:a16="http://schemas.microsoft.com/office/drawing/2014/main" id="{A2DFD414-58F2-B74E-9BE5-16101792AD82}"/>
                </a:ext>
              </a:extLst>
            </p:cNvPr>
            <p:cNvSpPr txBox="1"/>
            <p:nvPr/>
          </p:nvSpPr>
          <p:spPr>
            <a:xfrm>
              <a:off x="1182546" y="5878356"/>
              <a:ext cx="4067718" cy="307777"/>
            </a:xfrm>
            <a:prstGeom prst="rect">
              <a:avLst/>
            </a:prstGeom>
            <a:noFill/>
          </p:spPr>
          <p:txBody>
            <a:bodyPr wrap="square" rtlCol="0">
              <a:spAutoFit/>
            </a:bodyPr>
            <a:lstStyle/>
            <a:p>
              <a:pPr algn="ctr"/>
              <a:r>
                <a:rPr lang="sv-SE" sz="1400" dirty="0">
                  <a:latin typeface="Trebuchet MS" panose="020B0703020202090204" pitchFamily="34" charset="0"/>
                </a:rPr>
                <a:t>Arbetstidsförläggning</a:t>
              </a:r>
            </a:p>
          </p:txBody>
        </p:sp>
        <p:sp>
          <p:nvSpPr>
            <p:cNvPr id="23" name="Vänster klammerparentes 22">
              <a:extLst>
                <a:ext uri="{FF2B5EF4-FFF2-40B4-BE49-F238E27FC236}">
                  <a16:creationId xmlns:a16="http://schemas.microsoft.com/office/drawing/2014/main" id="{D6E565B7-6E29-A749-BE5C-65B27AEA5345}"/>
                </a:ext>
              </a:extLst>
            </p:cNvPr>
            <p:cNvSpPr/>
            <p:nvPr/>
          </p:nvSpPr>
          <p:spPr>
            <a:xfrm rot="16200000">
              <a:off x="3032858" y="3445835"/>
              <a:ext cx="367094" cy="449794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grpSp>
      <p:grpSp>
        <p:nvGrpSpPr>
          <p:cNvPr id="24" name="Grupp 23">
            <a:extLst>
              <a:ext uri="{FF2B5EF4-FFF2-40B4-BE49-F238E27FC236}">
                <a16:creationId xmlns:a16="http://schemas.microsoft.com/office/drawing/2014/main" id="{3360F5DD-E834-5C4C-BD82-22323C6F0587}"/>
              </a:ext>
            </a:extLst>
          </p:cNvPr>
          <p:cNvGrpSpPr/>
          <p:nvPr/>
        </p:nvGrpSpPr>
        <p:grpSpPr>
          <a:xfrm>
            <a:off x="5725032" y="5359603"/>
            <a:ext cx="2730428" cy="711015"/>
            <a:chOff x="6021572" y="5475117"/>
            <a:chExt cx="2154998" cy="711015"/>
          </a:xfrm>
        </p:grpSpPr>
        <p:sp>
          <p:nvSpPr>
            <p:cNvPr id="25" name="textruta 24">
              <a:extLst>
                <a:ext uri="{FF2B5EF4-FFF2-40B4-BE49-F238E27FC236}">
                  <a16:creationId xmlns:a16="http://schemas.microsoft.com/office/drawing/2014/main" id="{BFB37C9A-6A6B-1547-A650-518472EDFED7}"/>
                </a:ext>
              </a:extLst>
            </p:cNvPr>
            <p:cNvSpPr txBox="1"/>
            <p:nvPr/>
          </p:nvSpPr>
          <p:spPr>
            <a:xfrm>
              <a:off x="6051232" y="5878355"/>
              <a:ext cx="2095676" cy="307777"/>
            </a:xfrm>
            <a:prstGeom prst="rect">
              <a:avLst/>
            </a:prstGeom>
            <a:noFill/>
          </p:spPr>
          <p:txBody>
            <a:bodyPr wrap="square" rtlCol="0">
              <a:spAutoFit/>
            </a:bodyPr>
            <a:lstStyle/>
            <a:p>
              <a:pPr algn="ctr"/>
              <a:r>
                <a:rPr lang="sv-SE" sz="1400" dirty="0">
                  <a:latin typeface="Trebuchet MS" panose="020B0703020202090204" pitchFamily="34" charset="0"/>
                </a:rPr>
                <a:t>Arbetsmiljö</a:t>
              </a:r>
            </a:p>
          </p:txBody>
        </p:sp>
        <p:sp>
          <p:nvSpPr>
            <p:cNvPr id="26" name="Vänster klammerparentes 25">
              <a:extLst>
                <a:ext uri="{FF2B5EF4-FFF2-40B4-BE49-F238E27FC236}">
                  <a16:creationId xmlns:a16="http://schemas.microsoft.com/office/drawing/2014/main" id="{EFBEF1A6-D67D-B141-99AE-D41558A08192}"/>
                </a:ext>
              </a:extLst>
            </p:cNvPr>
            <p:cNvSpPr/>
            <p:nvPr/>
          </p:nvSpPr>
          <p:spPr>
            <a:xfrm rot="16200000">
              <a:off x="6915523" y="4581166"/>
              <a:ext cx="367095" cy="215499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grpSp>
      <p:pic>
        <p:nvPicPr>
          <p:cNvPr id="28" name="Bildobjekt 27">
            <a:extLst>
              <a:ext uri="{FF2B5EF4-FFF2-40B4-BE49-F238E27FC236}">
                <a16:creationId xmlns:a16="http://schemas.microsoft.com/office/drawing/2014/main" id="{7986271A-FED4-1B42-802D-25311F3364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5523" y="2752538"/>
            <a:ext cx="2585155" cy="2352766"/>
          </a:xfrm>
          <a:prstGeom prst="rect">
            <a:avLst/>
          </a:prstGeom>
        </p:spPr>
      </p:pic>
      <p:pic>
        <p:nvPicPr>
          <p:cNvPr id="30" name="Bildobjekt 29" descr="En bild som visar boll, fotboll, kontroll, svart&#10;&#10;Automatiskt genererad beskrivning">
            <a:extLst>
              <a:ext uri="{FF2B5EF4-FFF2-40B4-BE49-F238E27FC236}">
                <a16:creationId xmlns:a16="http://schemas.microsoft.com/office/drawing/2014/main" id="{3693A000-6AC1-D44B-A85E-AC2AB6EB3BE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03578" y="2870581"/>
            <a:ext cx="1936844" cy="1893412"/>
          </a:xfrm>
          <a:prstGeom prst="rect">
            <a:avLst/>
          </a:prstGeom>
        </p:spPr>
      </p:pic>
      <p:pic>
        <p:nvPicPr>
          <p:cNvPr id="9" name="Bildobjekt 8" descr="En bild som visar fotboll, boll, full av färg, vatten&#10;&#10;Automatiskt genererad beskrivning">
            <a:extLst>
              <a:ext uri="{FF2B5EF4-FFF2-40B4-BE49-F238E27FC236}">
                <a16:creationId xmlns:a16="http://schemas.microsoft.com/office/drawing/2014/main" id="{519751FF-66AA-F449-A55E-6E92235D7C6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73201" y="2870581"/>
            <a:ext cx="1980526" cy="1944407"/>
          </a:xfrm>
          <a:prstGeom prst="rect">
            <a:avLst/>
          </a:prstGeom>
        </p:spPr>
      </p:pic>
    </p:spTree>
    <p:extLst>
      <p:ext uri="{BB962C8B-B14F-4D97-AF65-F5344CB8AC3E}">
        <p14:creationId xmlns:p14="http://schemas.microsoft.com/office/powerpoint/2010/main" val="2625392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upp 36">
            <a:extLst>
              <a:ext uri="{FF2B5EF4-FFF2-40B4-BE49-F238E27FC236}">
                <a16:creationId xmlns:a16="http://schemas.microsoft.com/office/drawing/2014/main" id="{B118CCD3-AE47-FB4D-A5ED-D5EB58AFBAFE}"/>
              </a:ext>
            </a:extLst>
          </p:cNvPr>
          <p:cNvGrpSpPr/>
          <p:nvPr/>
        </p:nvGrpSpPr>
        <p:grpSpPr>
          <a:xfrm>
            <a:off x="586596" y="3373388"/>
            <a:ext cx="8350370" cy="1359175"/>
            <a:chOff x="586596" y="3373388"/>
            <a:chExt cx="8350370" cy="1359175"/>
          </a:xfrm>
        </p:grpSpPr>
        <p:sp>
          <p:nvSpPr>
            <p:cNvPr id="19" name="Höger 18">
              <a:extLst>
                <a:ext uri="{FF2B5EF4-FFF2-40B4-BE49-F238E27FC236}">
                  <a16:creationId xmlns:a16="http://schemas.microsoft.com/office/drawing/2014/main" id="{0F24A889-8B9D-CB4C-95C9-A737A1A9D65E}"/>
                </a:ext>
              </a:extLst>
            </p:cNvPr>
            <p:cNvSpPr/>
            <p:nvPr/>
          </p:nvSpPr>
          <p:spPr>
            <a:xfrm>
              <a:off x="586596" y="3373388"/>
              <a:ext cx="8350370" cy="1359175"/>
            </a:xfrm>
            <a:prstGeom prst="rightArrow">
              <a:avLst/>
            </a:prstGeom>
            <a:gradFill flip="none" rotWithShape="1">
              <a:gsLst>
                <a:gs pos="0">
                  <a:srgbClr val="D9D9D9">
                    <a:shade val="30000"/>
                    <a:satMod val="115000"/>
                  </a:srgbClr>
                </a:gs>
                <a:gs pos="50000">
                  <a:srgbClr val="D9D9D9">
                    <a:shade val="67500"/>
                    <a:satMod val="115000"/>
                  </a:srgbClr>
                </a:gs>
                <a:gs pos="100000">
                  <a:srgbClr val="D9D9D9">
                    <a:shade val="100000"/>
                    <a:satMod val="115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34" name="Ellips 33">
              <a:extLst>
                <a:ext uri="{FF2B5EF4-FFF2-40B4-BE49-F238E27FC236}">
                  <a16:creationId xmlns:a16="http://schemas.microsoft.com/office/drawing/2014/main" id="{680F3E16-BC93-4447-AD5E-DAF2458A9847}"/>
                </a:ext>
              </a:extLst>
            </p:cNvPr>
            <p:cNvSpPr/>
            <p:nvPr/>
          </p:nvSpPr>
          <p:spPr>
            <a:xfrm>
              <a:off x="1269153" y="3397040"/>
              <a:ext cx="1207008" cy="120700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5" name="Ellips 34">
              <a:extLst>
                <a:ext uri="{FF2B5EF4-FFF2-40B4-BE49-F238E27FC236}">
                  <a16:creationId xmlns:a16="http://schemas.microsoft.com/office/drawing/2014/main" id="{81C598AF-A447-E644-AC5A-C44354A69987}"/>
                </a:ext>
              </a:extLst>
            </p:cNvPr>
            <p:cNvSpPr/>
            <p:nvPr/>
          </p:nvSpPr>
          <p:spPr>
            <a:xfrm>
              <a:off x="3911887" y="3449471"/>
              <a:ext cx="1207008" cy="120700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t> </a:t>
              </a:r>
            </a:p>
          </p:txBody>
        </p:sp>
        <p:sp>
          <p:nvSpPr>
            <p:cNvPr id="36" name="Ellips 35">
              <a:extLst>
                <a:ext uri="{FF2B5EF4-FFF2-40B4-BE49-F238E27FC236}">
                  <a16:creationId xmlns:a16="http://schemas.microsoft.com/office/drawing/2014/main" id="{28D3A91D-FF06-2641-86CE-2E76681C8A51}"/>
                </a:ext>
              </a:extLst>
            </p:cNvPr>
            <p:cNvSpPr/>
            <p:nvPr/>
          </p:nvSpPr>
          <p:spPr>
            <a:xfrm>
              <a:off x="6439154" y="3487779"/>
              <a:ext cx="1207008" cy="120700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grpSp>
      <p:sp>
        <p:nvSpPr>
          <p:cNvPr id="2" name="Rubrik 1">
            <a:extLst>
              <a:ext uri="{FF2B5EF4-FFF2-40B4-BE49-F238E27FC236}">
                <a16:creationId xmlns:a16="http://schemas.microsoft.com/office/drawing/2014/main" id="{2184759F-E131-7845-A2A3-674E04B8072B}"/>
              </a:ext>
            </a:extLst>
          </p:cNvPr>
          <p:cNvSpPr>
            <a:spLocks noGrp="1"/>
          </p:cNvSpPr>
          <p:nvPr>
            <p:ph type="title"/>
          </p:nvPr>
        </p:nvSpPr>
        <p:spPr/>
        <p:txBody>
          <a:bodyPr/>
          <a:lstStyle/>
          <a:p>
            <a:r>
              <a:rPr lang="sv-SE" sz="2800" dirty="0"/>
              <a:t>Man måste se arbetstiderna i sitt sammanhang</a:t>
            </a:r>
            <a:endParaRPr lang="sv-SE" dirty="0"/>
          </a:p>
        </p:txBody>
      </p:sp>
      <p:sp>
        <p:nvSpPr>
          <p:cNvPr id="5" name="textruta 4">
            <a:extLst>
              <a:ext uri="{FF2B5EF4-FFF2-40B4-BE49-F238E27FC236}">
                <a16:creationId xmlns:a16="http://schemas.microsoft.com/office/drawing/2014/main" id="{380EB85C-4B3E-264D-BC0C-0A37C926C9D3}"/>
              </a:ext>
            </a:extLst>
          </p:cNvPr>
          <p:cNvSpPr txBox="1"/>
          <p:nvPr/>
        </p:nvSpPr>
        <p:spPr>
          <a:xfrm>
            <a:off x="508959" y="4732563"/>
            <a:ext cx="2764029" cy="1384995"/>
          </a:xfrm>
          <a:prstGeom prst="rect">
            <a:avLst/>
          </a:prstGeom>
          <a:noFill/>
        </p:spPr>
        <p:txBody>
          <a:bodyPr wrap="square" rtlCol="0">
            <a:spAutoFit/>
          </a:bodyPr>
          <a:lstStyle/>
          <a:p>
            <a:pPr marL="285750" lvl="0" indent="-285750">
              <a:buFont typeface="Arial" panose="020B0604020202020204" pitchFamily="34" charset="0"/>
              <a:buChar char="•"/>
            </a:pPr>
            <a:r>
              <a:rPr lang="sv-SE" sz="1400" dirty="0"/>
              <a:t>Sömn</a:t>
            </a:r>
          </a:p>
          <a:p>
            <a:pPr marL="285750" lvl="0" indent="-285750">
              <a:buFont typeface="Arial" panose="020B0604020202020204" pitchFamily="34" charset="0"/>
              <a:buChar char="•"/>
            </a:pPr>
            <a:r>
              <a:rPr lang="sv-SE" sz="1400" dirty="0"/>
              <a:t>Fysisk och psykisk hälsa</a:t>
            </a:r>
          </a:p>
          <a:p>
            <a:pPr marL="285750" lvl="0" indent="-285750">
              <a:buFont typeface="Arial" panose="020B0604020202020204" pitchFamily="34" charset="0"/>
              <a:buChar char="•"/>
            </a:pPr>
            <a:r>
              <a:rPr lang="sv-SE" sz="1400" dirty="0"/>
              <a:t>Motivation</a:t>
            </a:r>
          </a:p>
          <a:p>
            <a:pPr marL="285750" lvl="0" indent="-285750">
              <a:buFont typeface="Arial" panose="020B0604020202020204" pitchFamily="34" charset="0"/>
              <a:buChar char="•"/>
            </a:pPr>
            <a:r>
              <a:rPr lang="sv-SE" sz="1400" dirty="0"/>
              <a:t>Säkerhet, olyckor eller Risk</a:t>
            </a:r>
          </a:p>
          <a:p>
            <a:pPr marL="285750" lvl="0" indent="-285750">
              <a:buFont typeface="Arial" panose="020B0604020202020204" pitchFamily="34" charset="0"/>
              <a:buChar char="•"/>
            </a:pPr>
            <a:r>
              <a:rPr lang="sv-SE" sz="1400" dirty="0"/>
              <a:t>Produktivitet</a:t>
            </a:r>
          </a:p>
          <a:p>
            <a:pPr marL="285750" lvl="0" indent="-285750">
              <a:buFont typeface="Arial" panose="020B0604020202020204" pitchFamily="34" charset="0"/>
              <a:buChar char="•"/>
            </a:pPr>
            <a:r>
              <a:rPr lang="sv-SE" sz="1400" dirty="0"/>
              <a:t>Socialt liv, balans arbete-fritid</a:t>
            </a:r>
          </a:p>
        </p:txBody>
      </p:sp>
      <p:sp>
        <p:nvSpPr>
          <p:cNvPr id="13" name="textruta 12">
            <a:extLst>
              <a:ext uri="{FF2B5EF4-FFF2-40B4-BE49-F238E27FC236}">
                <a16:creationId xmlns:a16="http://schemas.microsoft.com/office/drawing/2014/main" id="{4063F503-274A-B649-ADCD-D24EA9390298}"/>
              </a:ext>
            </a:extLst>
          </p:cNvPr>
          <p:cNvSpPr txBox="1"/>
          <p:nvPr/>
        </p:nvSpPr>
        <p:spPr>
          <a:xfrm>
            <a:off x="5996574" y="4752865"/>
            <a:ext cx="2362162" cy="1384995"/>
          </a:xfrm>
          <a:prstGeom prst="rect">
            <a:avLst/>
          </a:prstGeom>
          <a:noFill/>
        </p:spPr>
        <p:txBody>
          <a:bodyPr wrap="square" rtlCol="0">
            <a:spAutoFit/>
          </a:bodyPr>
          <a:lstStyle/>
          <a:p>
            <a:pPr marL="285750" lvl="0" indent="-285750">
              <a:buFont typeface="Arial" panose="020B0604020202020204" pitchFamily="34" charset="0"/>
              <a:buChar char="•"/>
            </a:pPr>
            <a:r>
              <a:rPr lang="sv-SE" sz="1400" dirty="0"/>
              <a:t>Arbetsuppgifter </a:t>
            </a:r>
          </a:p>
          <a:p>
            <a:pPr marL="285750" lvl="0" indent="-285750">
              <a:buFont typeface="Arial" panose="020B0604020202020204" pitchFamily="34" charset="0"/>
              <a:buChar char="•"/>
            </a:pPr>
            <a:r>
              <a:rPr lang="sv-SE" sz="1400" dirty="0"/>
              <a:t>Ålder</a:t>
            </a:r>
          </a:p>
          <a:p>
            <a:pPr marL="285750" lvl="0" indent="-285750">
              <a:buFont typeface="Arial" panose="020B0604020202020204" pitchFamily="34" charset="0"/>
              <a:buChar char="•"/>
            </a:pPr>
            <a:r>
              <a:rPr lang="sv-SE" sz="1400" dirty="0"/>
              <a:t>Familjesituation</a:t>
            </a:r>
          </a:p>
          <a:p>
            <a:pPr marL="285750" lvl="0" indent="-285750">
              <a:buFont typeface="Arial" panose="020B0604020202020204" pitchFamily="34" charset="0"/>
              <a:buChar char="•"/>
            </a:pPr>
            <a:r>
              <a:rPr lang="sv-SE" sz="1400" dirty="0"/>
              <a:t>Pendling</a:t>
            </a:r>
          </a:p>
          <a:p>
            <a:pPr marL="285750" lvl="0" indent="-285750">
              <a:buFont typeface="Arial" panose="020B0604020202020204" pitchFamily="34" charset="0"/>
              <a:buChar char="•"/>
            </a:pPr>
            <a:r>
              <a:rPr lang="sv-SE" sz="1400" dirty="0"/>
              <a:t>Arbetsmiljö</a:t>
            </a:r>
          </a:p>
          <a:p>
            <a:pPr lvl="0"/>
            <a:endParaRPr lang="sv-SE" sz="1400" dirty="0"/>
          </a:p>
        </p:txBody>
      </p:sp>
      <p:sp>
        <p:nvSpPr>
          <p:cNvPr id="15" name="textruta 14">
            <a:extLst>
              <a:ext uri="{FF2B5EF4-FFF2-40B4-BE49-F238E27FC236}">
                <a16:creationId xmlns:a16="http://schemas.microsoft.com/office/drawing/2014/main" id="{90B11B8B-8C75-0C46-908D-4038DC1B5127}"/>
              </a:ext>
            </a:extLst>
          </p:cNvPr>
          <p:cNvSpPr txBox="1"/>
          <p:nvPr/>
        </p:nvSpPr>
        <p:spPr>
          <a:xfrm>
            <a:off x="3494874" y="4787371"/>
            <a:ext cx="2395988" cy="1169551"/>
          </a:xfrm>
          <a:prstGeom prst="rect">
            <a:avLst/>
          </a:prstGeom>
          <a:noFill/>
        </p:spPr>
        <p:txBody>
          <a:bodyPr wrap="square" rtlCol="0">
            <a:spAutoFit/>
          </a:bodyPr>
          <a:lstStyle/>
          <a:p>
            <a:pPr marL="285750" lvl="0" indent="-285750">
              <a:buFont typeface="Arial" panose="020B0604020202020204" pitchFamily="34" charset="0"/>
              <a:buChar char="•"/>
            </a:pPr>
            <a:r>
              <a:rPr lang="sv-SE" sz="1400" dirty="0"/>
              <a:t>Veckoarbetstid</a:t>
            </a:r>
          </a:p>
          <a:p>
            <a:pPr marL="285750" lvl="0" indent="-285750">
              <a:buFont typeface="Arial" panose="020B0604020202020204" pitchFamily="34" charset="0"/>
              <a:buChar char="•"/>
            </a:pPr>
            <a:r>
              <a:rPr lang="sv-SE" sz="1400" dirty="0"/>
              <a:t>Start och sluttider</a:t>
            </a:r>
          </a:p>
          <a:p>
            <a:pPr marL="285750" lvl="0" indent="-285750">
              <a:buFont typeface="Arial" panose="020B0604020202020204" pitchFamily="34" charset="0"/>
              <a:buChar char="•"/>
            </a:pPr>
            <a:r>
              <a:rPr lang="sv-SE" sz="1400" dirty="0"/>
              <a:t>Skiftdesign</a:t>
            </a:r>
          </a:p>
          <a:p>
            <a:pPr marL="285750" lvl="0" indent="-285750">
              <a:buFont typeface="Arial" panose="020B0604020202020204" pitchFamily="34" charset="0"/>
              <a:buChar char="•"/>
            </a:pPr>
            <a:r>
              <a:rPr lang="sv-SE" sz="1400" dirty="0"/>
              <a:t>Rast/paus under arbetet</a:t>
            </a:r>
          </a:p>
          <a:p>
            <a:pPr lvl="0"/>
            <a:endParaRPr lang="sv-SE" sz="1400" dirty="0"/>
          </a:p>
        </p:txBody>
      </p:sp>
      <p:sp>
        <p:nvSpPr>
          <p:cNvPr id="33" name="Platshållare för innehåll 2">
            <a:extLst>
              <a:ext uri="{FF2B5EF4-FFF2-40B4-BE49-F238E27FC236}">
                <a16:creationId xmlns:a16="http://schemas.microsoft.com/office/drawing/2014/main" id="{6C9673AF-D0B3-A44C-94D1-D85E56ECEDD0}"/>
              </a:ext>
            </a:extLst>
          </p:cNvPr>
          <p:cNvSpPr>
            <a:spLocks noGrp="1"/>
          </p:cNvSpPr>
          <p:nvPr>
            <p:ph idx="1"/>
          </p:nvPr>
        </p:nvSpPr>
        <p:spPr>
          <a:xfrm>
            <a:off x="457200" y="1967947"/>
            <a:ext cx="8229600" cy="1003447"/>
          </a:xfrm>
        </p:spPr>
        <p:txBody>
          <a:bodyPr>
            <a:normAutofit lnSpcReduction="10000"/>
          </a:bodyPr>
          <a:lstStyle/>
          <a:p>
            <a:pPr marL="0" indent="0">
              <a:buNone/>
            </a:pPr>
            <a:r>
              <a:rPr lang="sv-SE" sz="2000" dirty="0"/>
              <a:t>Det finns inte en lösning som passar alla utan det styrs av faktorer på individnivå (t.ex. pendling, ålder) och organisationsnivå (arbetsbelastning, arbetsmiljö).</a:t>
            </a:r>
          </a:p>
          <a:p>
            <a:endParaRPr lang="sv-SE" dirty="0"/>
          </a:p>
        </p:txBody>
      </p:sp>
      <p:pic>
        <p:nvPicPr>
          <p:cNvPr id="16" name="Bildobjekt 15">
            <a:extLst>
              <a:ext uri="{FF2B5EF4-FFF2-40B4-BE49-F238E27FC236}">
                <a16:creationId xmlns:a16="http://schemas.microsoft.com/office/drawing/2014/main" id="{CE7EAD9F-3FB8-1745-8CBD-EC74B9985EC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5523" y="2752538"/>
            <a:ext cx="2585155" cy="2352766"/>
          </a:xfrm>
          <a:prstGeom prst="rect">
            <a:avLst/>
          </a:prstGeom>
        </p:spPr>
      </p:pic>
      <p:pic>
        <p:nvPicPr>
          <p:cNvPr id="17" name="Bildobjekt 16" descr="En bild som visar boll, fotboll, kontroll, svart&#10;&#10;Automatiskt genererad beskrivning">
            <a:extLst>
              <a:ext uri="{FF2B5EF4-FFF2-40B4-BE49-F238E27FC236}">
                <a16:creationId xmlns:a16="http://schemas.microsoft.com/office/drawing/2014/main" id="{4DC25FE6-5510-A04E-BAEB-F1F6B405F9C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03578" y="2870581"/>
            <a:ext cx="1936844" cy="1893412"/>
          </a:xfrm>
          <a:prstGeom prst="rect">
            <a:avLst/>
          </a:prstGeom>
        </p:spPr>
      </p:pic>
      <p:pic>
        <p:nvPicPr>
          <p:cNvPr id="20" name="Bildobjekt 19" descr="En bild som visar fotboll, boll, full av färg, vatten&#10;&#10;Automatiskt genererad beskrivning">
            <a:extLst>
              <a:ext uri="{FF2B5EF4-FFF2-40B4-BE49-F238E27FC236}">
                <a16:creationId xmlns:a16="http://schemas.microsoft.com/office/drawing/2014/main" id="{57EF868E-2293-F840-A1F3-39CA5A042CD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73201" y="2870581"/>
            <a:ext cx="1980526" cy="1944407"/>
          </a:xfrm>
          <a:prstGeom prst="rect">
            <a:avLst/>
          </a:prstGeom>
        </p:spPr>
      </p:pic>
    </p:spTree>
    <p:extLst>
      <p:ext uri="{BB962C8B-B14F-4D97-AF65-F5344CB8AC3E}">
        <p14:creationId xmlns:p14="http://schemas.microsoft.com/office/powerpoint/2010/main" val="2216025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84759F-E131-7845-A2A3-674E04B8072B}"/>
              </a:ext>
            </a:extLst>
          </p:cNvPr>
          <p:cNvSpPr>
            <a:spLocks noGrp="1"/>
          </p:cNvSpPr>
          <p:nvPr>
            <p:ph type="title"/>
          </p:nvPr>
        </p:nvSpPr>
        <p:spPr/>
        <p:txBody>
          <a:bodyPr/>
          <a:lstStyle/>
          <a:p>
            <a:r>
              <a:rPr lang="sv-SE" sz="2800" dirty="0"/>
              <a:t>Utvärdera förutsättningar och risker</a:t>
            </a:r>
            <a:endParaRPr lang="sv-SE" dirty="0"/>
          </a:p>
        </p:txBody>
      </p:sp>
      <p:sp>
        <p:nvSpPr>
          <p:cNvPr id="3" name="Platshållare för innehåll 2">
            <a:extLst>
              <a:ext uri="{FF2B5EF4-FFF2-40B4-BE49-F238E27FC236}">
                <a16:creationId xmlns:a16="http://schemas.microsoft.com/office/drawing/2014/main" id="{FAB96D6F-8199-4443-A58F-6019FE36706B}"/>
              </a:ext>
            </a:extLst>
          </p:cNvPr>
          <p:cNvSpPr>
            <a:spLocks noGrp="1"/>
          </p:cNvSpPr>
          <p:nvPr>
            <p:ph idx="1"/>
          </p:nvPr>
        </p:nvSpPr>
        <p:spPr>
          <a:xfrm>
            <a:off x="457200" y="1908665"/>
            <a:ext cx="8229600" cy="2168759"/>
          </a:xfrm>
        </p:spPr>
        <p:txBody>
          <a:bodyPr/>
          <a:lstStyle/>
          <a:p>
            <a:pPr marL="400050">
              <a:buFont typeface="Wingdings" pitchFamily="2" charset="2"/>
              <a:buChar char="q"/>
            </a:pPr>
            <a:r>
              <a:rPr lang="sv-SE" dirty="0"/>
              <a:t>Organisatorisk och social arbetsmiljö (arbetsbelastning, tempo, möjlighet till rast och paus etc.)</a:t>
            </a:r>
          </a:p>
          <a:p>
            <a:pPr marL="400050">
              <a:buFont typeface="Wingdings" pitchFamily="2" charset="2"/>
              <a:buChar char="q"/>
            </a:pPr>
            <a:r>
              <a:rPr lang="sv-SE" dirty="0"/>
              <a:t>Arbetsgruppens sammansättning (t.ex. ålder, pendlingsavstånd etc.)</a:t>
            </a:r>
          </a:p>
          <a:p>
            <a:pPr marL="400050">
              <a:buFont typeface="Wingdings" pitchFamily="2" charset="2"/>
              <a:buChar char="q"/>
            </a:pPr>
            <a:r>
              <a:rPr lang="sv-SE" dirty="0"/>
              <a:t>Verksamhetens krav och bemanning (kompetens och antal personer) </a:t>
            </a:r>
          </a:p>
          <a:p>
            <a:pPr marL="400050">
              <a:buFont typeface="Wingdings" pitchFamily="2" charset="2"/>
              <a:buChar char="q"/>
            </a:pPr>
            <a:r>
              <a:rPr lang="sv-SE" dirty="0"/>
              <a:t>Risker (gör riskanalys). </a:t>
            </a:r>
          </a:p>
          <a:p>
            <a:endParaRPr lang="sv-SE" dirty="0"/>
          </a:p>
        </p:txBody>
      </p:sp>
      <p:grpSp>
        <p:nvGrpSpPr>
          <p:cNvPr id="14" name="Grupp 13">
            <a:extLst>
              <a:ext uri="{FF2B5EF4-FFF2-40B4-BE49-F238E27FC236}">
                <a16:creationId xmlns:a16="http://schemas.microsoft.com/office/drawing/2014/main" id="{E0C88DE7-91BB-8E49-953C-C8A870D3506F}"/>
              </a:ext>
            </a:extLst>
          </p:cNvPr>
          <p:cNvGrpSpPr/>
          <p:nvPr/>
        </p:nvGrpSpPr>
        <p:grpSpPr>
          <a:xfrm>
            <a:off x="586596" y="4123665"/>
            <a:ext cx="8350370" cy="1359175"/>
            <a:chOff x="586596" y="3373388"/>
            <a:chExt cx="8350370" cy="1359175"/>
          </a:xfrm>
        </p:grpSpPr>
        <p:sp>
          <p:nvSpPr>
            <p:cNvPr id="15" name="Höger 14">
              <a:extLst>
                <a:ext uri="{FF2B5EF4-FFF2-40B4-BE49-F238E27FC236}">
                  <a16:creationId xmlns:a16="http://schemas.microsoft.com/office/drawing/2014/main" id="{9D45FD38-875C-E944-95D7-884B85799F52}"/>
                </a:ext>
              </a:extLst>
            </p:cNvPr>
            <p:cNvSpPr/>
            <p:nvPr/>
          </p:nvSpPr>
          <p:spPr>
            <a:xfrm>
              <a:off x="586596" y="3373388"/>
              <a:ext cx="8350370" cy="1359175"/>
            </a:xfrm>
            <a:prstGeom prst="rightArrow">
              <a:avLst/>
            </a:prstGeom>
            <a:gradFill flip="none" rotWithShape="1">
              <a:gsLst>
                <a:gs pos="0">
                  <a:srgbClr val="D9D9D9">
                    <a:shade val="30000"/>
                    <a:satMod val="115000"/>
                  </a:srgbClr>
                </a:gs>
                <a:gs pos="50000">
                  <a:srgbClr val="D9D9D9">
                    <a:shade val="67500"/>
                    <a:satMod val="115000"/>
                  </a:srgbClr>
                </a:gs>
                <a:gs pos="100000">
                  <a:srgbClr val="D9D9D9">
                    <a:shade val="100000"/>
                    <a:satMod val="115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6" name="Ellips 15">
              <a:extLst>
                <a:ext uri="{FF2B5EF4-FFF2-40B4-BE49-F238E27FC236}">
                  <a16:creationId xmlns:a16="http://schemas.microsoft.com/office/drawing/2014/main" id="{6AA22B62-104D-3A4D-AF3A-4BC2207CAAD1}"/>
                </a:ext>
              </a:extLst>
            </p:cNvPr>
            <p:cNvSpPr/>
            <p:nvPr/>
          </p:nvSpPr>
          <p:spPr>
            <a:xfrm>
              <a:off x="1269153" y="3397040"/>
              <a:ext cx="1207008" cy="120700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48D9E9FF-D6E8-5746-9C4A-0106A174EE35}"/>
                </a:ext>
              </a:extLst>
            </p:cNvPr>
            <p:cNvSpPr/>
            <p:nvPr/>
          </p:nvSpPr>
          <p:spPr>
            <a:xfrm>
              <a:off x="3911887" y="3449471"/>
              <a:ext cx="1207008" cy="120700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t> </a:t>
              </a:r>
            </a:p>
          </p:txBody>
        </p:sp>
        <p:sp>
          <p:nvSpPr>
            <p:cNvPr id="18" name="Ellips 17">
              <a:extLst>
                <a:ext uri="{FF2B5EF4-FFF2-40B4-BE49-F238E27FC236}">
                  <a16:creationId xmlns:a16="http://schemas.microsoft.com/office/drawing/2014/main" id="{02AFF658-A038-2E4B-943C-3A4E1998127E}"/>
                </a:ext>
              </a:extLst>
            </p:cNvPr>
            <p:cNvSpPr/>
            <p:nvPr/>
          </p:nvSpPr>
          <p:spPr>
            <a:xfrm>
              <a:off x="6439154" y="3487779"/>
              <a:ext cx="1207008" cy="120700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grpSp>
      <p:pic>
        <p:nvPicPr>
          <p:cNvPr id="19" name="Bildobjekt 18">
            <a:extLst>
              <a:ext uri="{FF2B5EF4-FFF2-40B4-BE49-F238E27FC236}">
                <a16:creationId xmlns:a16="http://schemas.microsoft.com/office/drawing/2014/main" id="{D6E75DA8-AC77-1E4D-AE75-F10C46C24F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5523" y="3502815"/>
            <a:ext cx="2585155" cy="2352766"/>
          </a:xfrm>
          <a:prstGeom prst="rect">
            <a:avLst/>
          </a:prstGeom>
        </p:spPr>
      </p:pic>
      <p:pic>
        <p:nvPicPr>
          <p:cNvPr id="20" name="Bildobjekt 19" descr="En bild som visar boll, fotboll, kontroll, svart&#10;&#10;Automatiskt genererad beskrivning">
            <a:extLst>
              <a:ext uri="{FF2B5EF4-FFF2-40B4-BE49-F238E27FC236}">
                <a16:creationId xmlns:a16="http://schemas.microsoft.com/office/drawing/2014/main" id="{DF5457F7-5EFD-6E46-960A-32C0168D090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03578" y="3620858"/>
            <a:ext cx="1936844" cy="1893412"/>
          </a:xfrm>
          <a:prstGeom prst="rect">
            <a:avLst/>
          </a:prstGeom>
        </p:spPr>
      </p:pic>
      <p:pic>
        <p:nvPicPr>
          <p:cNvPr id="21" name="Bildobjekt 20" descr="En bild som visar fotboll, boll, full av färg, vatten&#10;&#10;Automatiskt genererad beskrivning">
            <a:extLst>
              <a:ext uri="{FF2B5EF4-FFF2-40B4-BE49-F238E27FC236}">
                <a16:creationId xmlns:a16="http://schemas.microsoft.com/office/drawing/2014/main" id="{F94D2122-7958-BD41-B836-3F67DB0D72B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73201" y="3620858"/>
            <a:ext cx="1980526" cy="1944407"/>
          </a:xfrm>
          <a:prstGeom prst="rect">
            <a:avLst/>
          </a:prstGeom>
        </p:spPr>
      </p:pic>
    </p:spTree>
    <p:extLst>
      <p:ext uri="{BB962C8B-B14F-4D97-AF65-F5344CB8AC3E}">
        <p14:creationId xmlns:p14="http://schemas.microsoft.com/office/powerpoint/2010/main" val="3827817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llips 16">
            <a:extLst>
              <a:ext uri="{FF2B5EF4-FFF2-40B4-BE49-F238E27FC236}">
                <a16:creationId xmlns:a16="http://schemas.microsoft.com/office/drawing/2014/main" id="{52E91BFD-C607-C34E-9867-6CC9DC1537CC}"/>
              </a:ext>
            </a:extLst>
          </p:cNvPr>
          <p:cNvSpPr/>
          <p:nvPr/>
        </p:nvSpPr>
        <p:spPr>
          <a:xfrm>
            <a:off x="1269153" y="4176528"/>
            <a:ext cx="1207008" cy="120700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DB290422-77B5-3C4D-B4DC-8817F5B67D66}"/>
              </a:ext>
            </a:extLst>
          </p:cNvPr>
          <p:cNvSpPr>
            <a:spLocks noGrp="1"/>
          </p:cNvSpPr>
          <p:nvPr>
            <p:ph type="title"/>
          </p:nvPr>
        </p:nvSpPr>
        <p:spPr/>
        <p:txBody>
          <a:bodyPr/>
          <a:lstStyle/>
          <a:p>
            <a:r>
              <a:rPr lang="sv-SE" sz="3200" dirty="0"/>
              <a:t>Begränsa antalet nattpass i rad</a:t>
            </a:r>
          </a:p>
        </p:txBody>
      </p:sp>
      <p:sp>
        <p:nvSpPr>
          <p:cNvPr id="3" name="Platshållare för innehåll 2">
            <a:extLst>
              <a:ext uri="{FF2B5EF4-FFF2-40B4-BE49-F238E27FC236}">
                <a16:creationId xmlns:a16="http://schemas.microsoft.com/office/drawing/2014/main" id="{E95840B7-F165-D940-B0A8-3F5BDB36DB19}"/>
              </a:ext>
            </a:extLst>
          </p:cNvPr>
          <p:cNvSpPr>
            <a:spLocks noGrp="1"/>
          </p:cNvSpPr>
          <p:nvPr>
            <p:ph idx="1"/>
          </p:nvPr>
        </p:nvSpPr>
        <p:spPr/>
        <p:txBody>
          <a:bodyPr>
            <a:noAutofit/>
          </a:bodyPr>
          <a:lstStyle/>
          <a:p>
            <a:pPr marL="0" indent="0">
              <a:buNone/>
            </a:pPr>
            <a:r>
              <a:rPr lang="sv-SE" dirty="0"/>
              <a:t>Man ställer inte om sin dygnsrytm vid nattarbete, däremot kan</a:t>
            </a:r>
            <a:r>
              <a:rPr lang="sv-SE" dirty="0">
                <a:solidFill>
                  <a:srgbClr val="000000"/>
                </a:solidFill>
              </a:rPr>
              <a:t> vissa </a:t>
            </a:r>
            <a:r>
              <a:rPr lang="sv-SE" dirty="0"/>
              <a:t>förskjuta den. Det innebär att sömnen försämras eftersom den sker då vår dygnsrytm är inställd på att vi ska vara aktiva. Den bristande återhämtningen vid nattarbete ackumuleras över nattpassen vilket gör att fler än 4 nattpass på rad bör undvikas. För att minska förskjutningen av dygnsrytmen och rubbning av rytmerna i kroppen bör man inte ha mer än 3-4 natt pass i rad. </a:t>
            </a:r>
          </a:p>
          <a:p>
            <a:pPr marL="0" indent="0">
              <a:buNone/>
            </a:pPr>
            <a:endParaRPr lang="sv-SE" dirty="0"/>
          </a:p>
        </p:txBody>
      </p:sp>
      <p:sp>
        <p:nvSpPr>
          <p:cNvPr id="4" name="textruta 3">
            <a:extLst>
              <a:ext uri="{FF2B5EF4-FFF2-40B4-BE49-F238E27FC236}">
                <a16:creationId xmlns:a16="http://schemas.microsoft.com/office/drawing/2014/main" id="{90035F43-AE3A-7C42-B035-3F3A0F5ABDFF}"/>
              </a:ext>
            </a:extLst>
          </p:cNvPr>
          <p:cNvSpPr txBox="1"/>
          <p:nvPr/>
        </p:nvSpPr>
        <p:spPr>
          <a:xfrm>
            <a:off x="9752061" y="4518827"/>
            <a:ext cx="1787669" cy="646331"/>
          </a:xfrm>
          <a:prstGeom prst="rect">
            <a:avLst/>
          </a:prstGeom>
          <a:noFill/>
        </p:spPr>
        <p:txBody>
          <a:bodyPr wrap="none" rtlCol="0">
            <a:spAutoFit/>
          </a:bodyPr>
          <a:lstStyle/>
          <a:p>
            <a:r>
              <a:rPr lang="sv-SE" dirty="0"/>
              <a:t>BILD </a:t>
            </a:r>
          </a:p>
          <a:p>
            <a:r>
              <a:rPr lang="sv-SE" dirty="0"/>
              <a:t>ackumulerad risk</a:t>
            </a:r>
          </a:p>
        </p:txBody>
      </p:sp>
      <p:grpSp>
        <p:nvGrpSpPr>
          <p:cNvPr id="26" name="Grupp 25">
            <a:extLst>
              <a:ext uri="{FF2B5EF4-FFF2-40B4-BE49-F238E27FC236}">
                <a16:creationId xmlns:a16="http://schemas.microsoft.com/office/drawing/2014/main" id="{F784A789-D4FF-B44E-9DD5-38006D1F8C49}"/>
              </a:ext>
            </a:extLst>
          </p:cNvPr>
          <p:cNvGrpSpPr/>
          <p:nvPr/>
        </p:nvGrpSpPr>
        <p:grpSpPr>
          <a:xfrm>
            <a:off x="457200" y="347765"/>
            <a:ext cx="1492581" cy="515892"/>
            <a:chOff x="502170" y="271037"/>
            <a:chExt cx="1492581" cy="515892"/>
          </a:xfrm>
        </p:grpSpPr>
        <p:sp>
          <p:nvSpPr>
            <p:cNvPr id="27" name="Rektangel 26">
              <a:extLst>
                <a:ext uri="{FF2B5EF4-FFF2-40B4-BE49-F238E27FC236}">
                  <a16:creationId xmlns:a16="http://schemas.microsoft.com/office/drawing/2014/main" id="{BF4F751B-1F2C-FD43-8188-16698FFEE3D0}"/>
                </a:ext>
              </a:extLst>
            </p:cNvPr>
            <p:cNvSpPr/>
            <p:nvPr/>
          </p:nvSpPr>
          <p:spPr>
            <a:xfrm>
              <a:off x="586596" y="684675"/>
              <a:ext cx="1157989" cy="102254"/>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8" name="textruta 27">
              <a:extLst>
                <a:ext uri="{FF2B5EF4-FFF2-40B4-BE49-F238E27FC236}">
                  <a16:creationId xmlns:a16="http://schemas.microsoft.com/office/drawing/2014/main" id="{75A5F2FE-4EB2-7240-ABE6-20143787E124}"/>
                </a:ext>
              </a:extLst>
            </p:cNvPr>
            <p:cNvSpPr txBox="1"/>
            <p:nvPr/>
          </p:nvSpPr>
          <p:spPr>
            <a:xfrm>
              <a:off x="502170" y="271037"/>
              <a:ext cx="1492581" cy="369332"/>
            </a:xfrm>
            <a:prstGeom prst="rect">
              <a:avLst/>
            </a:prstGeom>
            <a:noFill/>
          </p:spPr>
          <p:txBody>
            <a:bodyPr wrap="square" rtlCol="0">
              <a:spAutoFit/>
            </a:bodyPr>
            <a:lstStyle/>
            <a:p>
              <a:r>
                <a:rPr lang="sv-SE" b="1" dirty="0">
                  <a:solidFill>
                    <a:srgbClr val="C00000"/>
                  </a:solidFill>
                  <a:latin typeface="Trebuchet MS" panose="020B0703020202090204" pitchFamily="34" charset="0"/>
                </a:rPr>
                <a:t>Riktlinje 1</a:t>
              </a:r>
            </a:p>
          </p:txBody>
        </p:sp>
      </p:grpSp>
      <p:pic>
        <p:nvPicPr>
          <p:cNvPr id="23" name="Bildobjekt 22">
            <a:extLst>
              <a:ext uri="{FF2B5EF4-FFF2-40B4-BE49-F238E27FC236}">
                <a16:creationId xmlns:a16="http://schemas.microsoft.com/office/drawing/2014/main" id="{C9CA38C8-0AA3-DB41-9832-D1A6AD675D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33325" y="3701468"/>
            <a:ext cx="2585155" cy="2352766"/>
          </a:xfrm>
          <a:prstGeom prst="rect">
            <a:avLst/>
          </a:prstGeom>
        </p:spPr>
      </p:pic>
    </p:spTree>
    <p:extLst>
      <p:ext uri="{BB962C8B-B14F-4D97-AF65-F5344CB8AC3E}">
        <p14:creationId xmlns:p14="http://schemas.microsoft.com/office/powerpoint/2010/main" val="2580003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290422-77B5-3C4D-B4DC-8817F5B67D66}"/>
              </a:ext>
            </a:extLst>
          </p:cNvPr>
          <p:cNvSpPr>
            <a:spLocks noGrp="1"/>
          </p:cNvSpPr>
          <p:nvPr>
            <p:ph type="title"/>
          </p:nvPr>
        </p:nvSpPr>
        <p:spPr/>
        <p:txBody>
          <a:bodyPr/>
          <a:lstStyle/>
          <a:p>
            <a:r>
              <a:rPr lang="sv-SE" sz="3200" dirty="0"/>
              <a:t>48 timmars ledighet efter nattpass</a:t>
            </a:r>
          </a:p>
        </p:txBody>
      </p:sp>
      <p:sp>
        <p:nvSpPr>
          <p:cNvPr id="3" name="Platshållare för innehåll 2">
            <a:extLst>
              <a:ext uri="{FF2B5EF4-FFF2-40B4-BE49-F238E27FC236}">
                <a16:creationId xmlns:a16="http://schemas.microsoft.com/office/drawing/2014/main" id="{E95840B7-F165-D940-B0A8-3F5BDB36DB19}"/>
              </a:ext>
            </a:extLst>
          </p:cNvPr>
          <p:cNvSpPr>
            <a:spLocks noGrp="1"/>
          </p:cNvSpPr>
          <p:nvPr>
            <p:ph idx="1"/>
          </p:nvPr>
        </p:nvSpPr>
        <p:spPr/>
        <p:txBody>
          <a:bodyPr>
            <a:noAutofit/>
          </a:bodyPr>
          <a:lstStyle/>
          <a:p>
            <a:pPr marL="0" indent="0">
              <a:buNone/>
            </a:pPr>
            <a:r>
              <a:rPr lang="sv-SE" dirty="0"/>
              <a:t>När man ska bestämma antalet pass i rad är det viktigt att man utvärderar arbetsmiljö, arbetsbelastning, säkerhetskritiska aspekter samt personalgruppens sammansättning. </a:t>
            </a:r>
          </a:p>
          <a:p>
            <a:pPr marL="0" indent="0">
              <a:buNone/>
            </a:pPr>
            <a:r>
              <a:rPr lang="sv-SE" dirty="0"/>
              <a:t>Studier har visat att man behöver 2 dagar för att återhämta sig från nattarbete. </a:t>
            </a:r>
          </a:p>
          <a:p>
            <a:pPr marL="0" indent="0">
              <a:buNone/>
            </a:pPr>
            <a:endParaRPr lang="sv-SE" dirty="0"/>
          </a:p>
        </p:txBody>
      </p:sp>
      <p:grpSp>
        <p:nvGrpSpPr>
          <p:cNvPr id="13" name="Grupp 12">
            <a:extLst>
              <a:ext uri="{FF2B5EF4-FFF2-40B4-BE49-F238E27FC236}">
                <a16:creationId xmlns:a16="http://schemas.microsoft.com/office/drawing/2014/main" id="{64D8AF7B-815F-4D49-8665-518F37F2C24C}"/>
              </a:ext>
            </a:extLst>
          </p:cNvPr>
          <p:cNvGrpSpPr/>
          <p:nvPr/>
        </p:nvGrpSpPr>
        <p:grpSpPr>
          <a:xfrm>
            <a:off x="457200" y="347765"/>
            <a:ext cx="1492581" cy="515892"/>
            <a:chOff x="502170" y="271037"/>
            <a:chExt cx="1492581" cy="515892"/>
          </a:xfrm>
        </p:grpSpPr>
        <p:sp>
          <p:nvSpPr>
            <p:cNvPr id="14" name="Rektangel 13">
              <a:extLst>
                <a:ext uri="{FF2B5EF4-FFF2-40B4-BE49-F238E27FC236}">
                  <a16:creationId xmlns:a16="http://schemas.microsoft.com/office/drawing/2014/main" id="{8656338D-C28D-914C-9FE8-A690B1EE6774}"/>
                </a:ext>
              </a:extLst>
            </p:cNvPr>
            <p:cNvSpPr/>
            <p:nvPr/>
          </p:nvSpPr>
          <p:spPr>
            <a:xfrm>
              <a:off x="586596" y="684675"/>
              <a:ext cx="1157989" cy="102254"/>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5" name="textruta 14">
              <a:extLst>
                <a:ext uri="{FF2B5EF4-FFF2-40B4-BE49-F238E27FC236}">
                  <a16:creationId xmlns:a16="http://schemas.microsoft.com/office/drawing/2014/main" id="{3593139B-ED6B-D94D-8514-A03BF4379259}"/>
                </a:ext>
              </a:extLst>
            </p:cNvPr>
            <p:cNvSpPr txBox="1"/>
            <p:nvPr/>
          </p:nvSpPr>
          <p:spPr>
            <a:xfrm>
              <a:off x="502170" y="271037"/>
              <a:ext cx="1492581" cy="369332"/>
            </a:xfrm>
            <a:prstGeom prst="rect">
              <a:avLst/>
            </a:prstGeom>
            <a:noFill/>
          </p:spPr>
          <p:txBody>
            <a:bodyPr wrap="square" rtlCol="0">
              <a:spAutoFit/>
            </a:bodyPr>
            <a:lstStyle/>
            <a:p>
              <a:r>
                <a:rPr lang="sv-SE" b="1" dirty="0">
                  <a:solidFill>
                    <a:srgbClr val="C00000"/>
                  </a:solidFill>
                  <a:latin typeface="Trebuchet MS" panose="020B0703020202090204" pitchFamily="34" charset="0"/>
                </a:rPr>
                <a:t>Riktlinje 2</a:t>
              </a:r>
            </a:p>
          </p:txBody>
        </p:sp>
      </p:grpSp>
      <p:pic>
        <p:nvPicPr>
          <p:cNvPr id="12" name="Bildobjekt 11">
            <a:extLst>
              <a:ext uri="{FF2B5EF4-FFF2-40B4-BE49-F238E27FC236}">
                <a16:creationId xmlns:a16="http://schemas.microsoft.com/office/drawing/2014/main" id="{6692A766-0EE6-E942-BDFC-896A6C9BFF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14689" y="3737432"/>
            <a:ext cx="2585155" cy="2352766"/>
          </a:xfrm>
          <a:prstGeom prst="rect">
            <a:avLst/>
          </a:prstGeom>
        </p:spPr>
      </p:pic>
    </p:spTree>
    <p:extLst>
      <p:ext uri="{BB962C8B-B14F-4D97-AF65-F5344CB8AC3E}">
        <p14:creationId xmlns:p14="http://schemas.microsoft.com/office/powerpoint/2010/main" val="771603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236273-90C6-2A4A-84A5-6F3D60C0F018}"/>
              </a:ext>
            </a:extLst>
          </p:cNvPr>
          <p:cNvSpPr>
            <a:spLocks noGrp="1"/>
          </p:cNvSpPr>
          <p:nvPr>
            <p:ph type="title"/>
          </p:nvPr>
        </p:nvSpPr>
        <p:spPr/>
        <p:txBody>
          <a:bodyPr/>
          <a:lstStyle/>
          <a:p>
            <a:r>
              <a:rPr lang="sv-SE" sz="3200" dirty="0"/>
              <a:t>Undvik långa arbetspass (&gt;12 tim.) </a:t>
            </a:r>
          </a:p>
        </p:txBody>
      </p:sp>
      <p:sp>
        <p:nvSpPr>
          <p:cNvPr id="3" name="Platshållare för innehåll 2">
            <a:extLst>
              <a:ext uri="{FF2B5EF4-FFF2-40B4-BE49-F238E27FC236}">
                <a16:creationId xmlns:a16="http://schemas.microsoft.com/office/drawing/2014/main" id="{54328583-C516-BD4A-8B09-F7F8611D5581}"/>
              </a:ext>
            </a:extLst>
          </p:cNvPr>
          <p:cNvSpPr>
            <a:spLocks noGrp="1"/>
          </p:cNvSpPr>
          <p:nvPr>
            <p:ph idx="1"/>
          </p:nvPr>
        </p:nvSpPr>
        <p:spPr>
          <a:xfrm>
            <a:off x="457200" y="2229557"/>
            <a:ext cx="8229600" cy="3896605"/>
          </a:xfrm>
        </p:spPr>
        <p:txBody>
          <a:bodyPr>
            <a:normAutofit/>
          </a:bodyPr>
          <a:lstStyle/>
          <a:p>
            <a:pPr marL="0" indent="0">
              <a:buNone/>
            </a:pPr>
            <a:r>
              <a:rPr lang="sv-SE" dirty="0"/>
              <a:t>Ju längre pass man har desto större behov för återhämtning byggs upp och </a:t>
            </a:r>
            <a:r>
              <a:rPr lang="sv-SE" dirty="0">
                <a:solidFill>
                  <a:srgbClr val="000000"/>
                </a:solidFill>
              </a:rPr>
              <a:t>sömntycket ökar vilket ökar risken för trötthet mot slutet av passet. </a:t>
            </a:r>
            <a:r>
              <a:rPr lang="sv-SE" dirty="0"/>
              <a:t>Långa pass kan också minska tid för återhämtning mellan passen. </a:t>
            </a:r>
          </a:p>
          <a:p>
            <a:pPr marL="0" indent="0">
              <a:buNone/>
            </a:pPr>
            <a:r>
              <a:rPr lang="sv-SE" dirty="0">
                <a:solidFill>
                  <a:srgbClr val="000000"/>
                </a:solidFill>
              </a:rPr>
              <a:t>Små variationer i arbetspassens längd behöver inte ha någon större effekt men behöver utvärderas i relation till hur hela schemat ser ut, start och sluttider för passen, arbetsbelastning, pendlings tid etc. </a:t>
            </a:r>
          </a:p>
          <a:p>
            <a:pPr marL="0" indent="0">
              <a:buNone/>
            </a:pPr>
            <a:endParaRPr lang="sv-SE" dirty="0">
              <a:solidFill>
                <a:srgbClr val="000000"/>
              </a:solidFill>
            </a:endParaRPr>
          </a:p>
        </p:txBody>
      </p:sp>
      <p:sp>
        <p:nvSpPr>
          <p:cNvPr id="19" name="textruta 18">
            <a:extLst>
              <a:ext uri="{FF2B5EF4-FFF2-40B4-BE49-F238E27FC236}">
                <a16:creationId xmlns:a16="http://schemas.microsoft.com/office/drawing/2014/main" id="{84915497-7B5B-6B43-B05C-F4F5647717D6}"/>
              </a:ext>
            </a:extLst>
          </p:cNvPr>
          <p:cNvSpPr txBox="1"/>
          <p:nvPr/>
        </p:nvSpPr>
        <p:spPr>
          <a:xfrm>
            <a:off x="457200" y="1706337"/>
            <a:ext cx="7677807" cy="646331"/>
          </a:xfrm>
          <a:prstGeom prst="rect">
            <a:avLst/>
          </a:prstGeom>
          <a:noFill/>
        </p:spPr>
        <p:txBody>
          <a:bodyPr wrap="square" rtlCol="0">
            <a:spAutoFit/>
          </a:bodyPr>
          <a:lstStyle/>
          <a:p>
            <a:r>
              <a:rPr lang="sv-SE" b="1" dirty="0">
                <a:latin typeface="Trebuchet MS" panose="020B0703020202090204" pitchFamily="34" charset="0"/>
              </a:rPr>
              <a:t>Absolut inte längre än 10 </a:t>
            </a:r>
            <a:r>
              <a:rPr lang="sv-SE" b="1">
                <a:latin typeface="Trebuchet MS" panose="020B0703020202090204" pitchFamily="34" charset="0"/>
              </a:rPr>
              <a:t>timmar om </a:t>
            </a:r>
            <a:r>
              <a:rPr lang="sv-SE" b="1" dirty="0">
                <a:latin typeface="Trebuchet MS" panose="020B0703020202090204" pitchFamily="34" charset="0"/>
              </a:rPr>
              <a:t>arbetsbelastningen är hög. </a:t>
            </a:r>
          </a:p>
          <a:p>
            <a:endParaRPr lang="sv-SE" b="1" dirty="0">
              <a:latin typeface="Trebuchet MS" panose="020B0703020202090204" pitchFamily="34" charset="0"/>
            </a:endParaRPr>
          </a:p>
        </p:txBody>
      </p:sp>
      <p:grpSp>
        <p:nvGrpSpPr>
          <p:cNvPr id="11" name="Grupp 10">
            <a:extLst>
              <a:ext uri="{FF2B5EF4-FFF2-40B4-BE49-F238E27FC236}">
                <a16:creationId xmlns:a16="http://schemas.microsoft.com/office/drawing/2014/main" id="{AE4D7F73-0C3E-794D-8D9D-8F46DC255DE4}"/>
              </a:ext>
            </a:extLst>
          </p:cNvPr>
          <p:cNvGrpSpPr/>
          <p:nvPr/>
        </p:nvGrpSpPr>
        <p:grpSpPr>
          <a:xfrm>
            <a:off x="457200" y="347765"/>
            <a:ext cx="1492581" cy="515892"/>
            <a:chOff x="502170" y="271037"/>
            <a:chExt cx="1492581" cy="515892"/>
          </a:xfrm>
        </p:grpSpPr>
        <p:sp>
          <p:nvSpPr>
            <p:cNvPr id="12" name="Rektangel 11">
              <a:extLst>
                <a:ext uri="{FF2B5EF4-FFF2-40B4-BE49-F238E27FC236}">
                  <a16:creationId xmlns:a16="http://schemas.microsoft.com/office/drawing/2014/main" id="{CF538633-5C2A-7346-BA1A-194857578E74}"/>
                </a:ext>
              </a:extLst>
            </p:cNvPr>
            <p:cNvSpPr/>
            <p:nvPr/>
          </p:nvSpPr>
          <p:spPr>
            <a:xfrm>
              <a:off x="586596" y="684675"/>
              <a:ext cx="1157989" cy="102254"/>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3" name="textruta 12">
              <a:extLst>
                <a:ext uri="{FF2B5EF4-FFF2-40B4-BE49-F238E27FC236}">
                  <a16:creationId xmlns:a16="http://schemas.microsoft.com/office/drawing/2014/main" id="{62817CF5-2CE1-C749-9A17-E7D288D113EF}"/>
                </a:ext>
              </a:extLst>
            </p:cNvPr>
            <p:cNvSpPr txBox="1"/>
            <p:nvPr/>
          </p:nvSpPr>
          <p:spPr>
            <a:xfrm>
              <a:off x="502170" y="271037"/>
              <a:ext cx="1492581" cy="369332"/>
            </a:xfrm>
            <a:prstGeom prst="rect">
              <a:avLst/>
            </a:prstGeom>
            <a:noFill/>
          </p:spPr>
          <p:txBody>
            <a:bodyPr wrap="square" rtlCol="0">
              <a:spAutoFit/>
            </a:bodyPr>
            <a:lstStyle/>
            <a:p>
              <a:r>
                <a:rPr lang="sv-SE" b="1" dirty="0">
                  <a:solidFill>
                    <a:srgbClr val="C00000"/>
                  </a:solidFill>
                  <a:latin typeface="Trebuchet MS" panose="020B0703020202090204" pitchFamily="34" charset="0"/>
                </a:rPr>
                <a:t>Riktlinje 3</a:t>
              </a:r>
            </a:p>
          </p:txBody>
        </p:sp>
      </p:grpSp>
      <p:pic>
        <p:nvPicPr>
          <p:cNvPr id="14" name="Bildobjekt 13" descr="En bild som visar boll, fotboll, kontroll, svart&#10;&#10;Automatiskt genererad beskrivning">
            <a:extLst>
              <a:ext uri="{FF2B5EF4-FFF2-40B4-BE49-F238E27FC236}">
                <a16:creationId xmlns:a16="http://schemas.microsoft.com/office/drawing/2014/main" id="{C1C9E34D-CF37-CC43-8752-AFE234AA78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91149" y="3860320"/>
            <a:ext cx="1936844" cy="1893412"/>
          </a:xfrm>
          <a:prstGeom prst="rect">
            <a:avLst/>
          </a:prstGeom>
        </p:spPr>
      </p:pic>
    </p:spTree>
    <p:extLst>
      <p:ext uri="{BB962C8B-B14F-4D97-AF65-F5344CB8AC3E}">
        <p14:creationId xmlns:p14="http://schemas.microsoft.com/office/powerpoint/2010/main" val="3541407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236273-90C6-2A4A-84A5-6F3D60C0F018}"/>
              </a:ext>
            </a:extLst>
          </p:cNvPr>
          <p:cNvSpPr>
            <a:spLocks noGrp="1"/>
          </p:cNvSpPr>
          <p:nvPr>
            <p:ph type="title"/>
          </p:nvPr>
        </p:nvSpPr>
        <p:spPr/>
        <p:txBody>
          <a:bodyPr/>
          <a:lstStyle/>
          <a:p>
            <a:r>
              <a:rPr lang="sv-SE" sz="3200" dirty="0"/>
              <a:t>Undvik långa arbetsveckor (&gt;48 tim.)</a:t>
            </a:r>
          </a:p>
        </p:txBody>
      </p:sp>
      <p:sp>
        <p:nvSpPr>
          <p:cNvPr id="3" name="Platshållare för innehåll 2">
            <a:extLst>
              <a:ext uri="{FF2B5EF4-FFF2-40B4-BE49-F238E27FC236}">
                <a16:creationId xmlns:a16="http://schemas.microsoft.com/office/drawing/2014/main" id="{54328583-C516-BD4A-8B09-F7F8611D5581}"/>
              </a:ext>
            </a:extLst>
          </p:cNvPr>
          <p:cNvSpPr>
            <a:spLocks noGrp="1"/>
          </p:cNvSpPr>
          <p:nvPr>
            <p:ph idx="1"/>
          </p:nvPr>
        </p:nvSpPr>
        <p:spPr/>
        <p:txBody>
          <a:bodyPr>
            <a:normAutofit/>
          </a:bodyPr>
          <a:lstStyle/>
          <a:p>
            <a:pPr marL="0" indent="0">
              <a:buNone/>
            </a:pPr>
            <a:r>
              <a:rPr lang="sv-SE" dirty="0"/>
              <a:t>Långa arbetsveckor har visat på ökad risk för ohälsa och säkerhet</a:t>
            </a:r>
          </a:p>
          <a:p>
            <a:pPr marL="0" indent="0">
              <a:buNone/>
            </a:pPr>
            <a:endParaRPr lang="sv-SE" dirty="0">
              <a:solidFill>
                <a:srgbClr val="000000"/>
              </a:solidFill>
            </a:endParaRPr>
          </a:p>
          <a:p>
            <a:pPr marL="0" indent="0">
              <a:buNone/>
            </a:pPr>
            <a:endParaRPr lang="sv-SE" dirty="0">
              <a:solidFill>
                <a:srgbClr val="000000"/>
              </a:solidFill>
            </a:endParaRPr>
          </a:p>
          <a:p>
            <a:endParaRPr lang="sv-SE" dirty="0">
              <a:solidFill>
                <a:srgbClr val="000000"/>
              </a:solidFill>
            </a:endParaRPr>
          </a:p>
        </p:txBody>
      </p:sp>
      <p:grpSp>
        <p:nvGrpSpPr>
          <p:cNvPr id="10" name="Grupp 9">
            <a:extLst>
              <a:ext uri="{FF2B5EF4-FFF2-40B4-BE49-F238E27FC236}">
                <a16:creationId xmlns:a16="http://schemas.microsoft.com/office/drawing/2014/main" id="{2ADDAB06-B954-8F4C-A3EC-FA82C5773F5B}"/>
              </a:ext>
            </a:extLst>
          </p:cNvPr>
          <p:cNvGrpSpPr/>
          <p:nvPr/>
        </p:nvGrpSpPr>
        <p:grpSpPr>
          <a:xfrm>
            <a:off x="457200" y="347765"/>
            <a:ext cx="1492581" cy="515892"/>
            <a:chOff x="502170" y="271037"/>
            <a:chExt cx="1492581" cy="515892"/>
          </a:xfrm>
        </p:grpSpPr>
        <p:sp>
          <p:nvSpPr>
            <p:cNvPr id="11" name="Rektangel 10">
              <a:extLst>
                <a:ext uri="{FF2B5EF4-FFF2-40B4-BE49-F238E27FC236}">
                  <a16:creationId xmlns:a16="http://schemas.microsoft.com/office/drawing/2014/main" id="{45F4E487-F4E8-E64C-B7B3-A9A94BDD9175}"/>
                </a:ext>
              </a:extLst>
            </p:cNvPr>
            <p:cNvSpPr/>
            <p:nvPr/>
          </p:nvSpPr>
          <p:spPr>
            <a:xfrm>
              <a:off x="586596" y="684675"/>
              <a:ext cx="1157989" cy="102254"/>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3" name="textruta 12">
              <a:extLst>
                <a:ext uri="{FF2B5EF4-FFF2-40B4-BE49-F238E27FC236}">
                  <a16:creationId xmlns:a16="http://schemas.microsoft.com/office/drawing/2014/main" id="{491C9FF7-4A67-DA44-B67A-44BD4B9B30DB}"/>
                </a:ext>
              </a:extLst>
            </p:cNvPr>
            <p:cNvSpPr txBox="1"/>
            <p:nvPr/>
          </p:nvSpPr>
          <p:spPr>
            <a:xfrm>
              <a:off x="502170" y="271037"/>
              <a:ext cx="1492581" cy="369332"/>
            </a:xfrm>
            <a:prstGeom prst="rect">
              <a:avLst/>
            </a:prstGeom>
            <a:noFill/>
          </p:spPr>
          <p:txBody>
            <a:bodyPr wrap="square" rtlCol="0">
              <a:spAutoFit/>
            </a:bodyPr>
            <a:lstStyle/>
            <a:p>
              <a:r>
                <a:rPr lang="sv-SE" b="1" dirty="0">
                  <a:solidFill>
                    <a:srgbClr val="C00000"/>
                  </a:solidFill>
                  <a:latin typeface="Trebuchet MS" panose="020B0703020202090204" pitchFamily="34" charset="0"/>
                </a:rPr>
                <a:t>Riktlinje 4</a:t>
              </a:r>
            </a:p>
          </p:txBody>
        </p:sp>
      </p:grpSp>
      <p:pic>
        <p:nvPicPr>
          <p:cNvPr id="15" name="Bildobjekt 14" descr="En bild som visar boll, fotboll, kontroll, svart&#10;&#10;Automatiskt genererad beskrivning">
            <a:extLst>
              <a:ext uri="{FF2B5EF4-FFF2-40B4-BE49-F238E27FC236}">
                <a16:creationId xmlns:a16="http://schemas.microsoft.com/office/drawing/2014/main" id="{7CF01FEA-E6CB-5045-B0E7-31D9F40AE6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99733" y="3953430"/>
            <a:ext cx="1936844" cy="1893412"/>
          </a:xfrm>
          <a:prstGeom prst="rect">
            <a:avLst/>
          </a:prstGeom>
        </p:spPr>
      </p:pic>
    </p:spTree>
    <p:extLst>
      <p:ext uri="{BB962C8B-B14F-4D97-AF65-F5344CB8AC3E}">
        <p14:creationId xmlns:p14="http://schemas.microsoft.com/office/powerpoint/2010/main" val="116962488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A2C5766872DDD45B00C407FCE99BEB0" ma:contentTypeVersion="16" ma:contentTypeDescription="Skapa ett nytt dokument." ma:contentTypeScope="" ma:versionID="a3b803c2e4a899479f8cf9f02163fd2c">
  <xsd:schema xmlns:xsd="http://www.w3.org/2001/XMLSchema" xmlns:xs="http://www.w3.org/2001/XMLSchema" xmlns:p="http://schemas.microsoft.com/office/2006/metadata/properties" xmlns:ns3="6ce8f65e-47cc-4098-8ea2-2041cf846e93" xmlns:ns4="2c1ee196-e556-42e6-8572-5895b5037711" targetNamespace="http://schemas.microsoft.com/office/2006/metadata/properties" ma:root="true" ma:fieldsID="41ae62fcd1d8b74cffc2aa6130b00392" ns3:_="" ns4:_="">
    <xsd:import namespace="6ce8f65e-47cc-4098-8ea2-2041cf846e93"/>
    <xsd:import namespace="2c1ee196-e556-42e6-8572-5895b5037711"/>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SystemTags" minOccurs="0"/>
                <xsd:element ref="ns4:SharedWithUsers" minOccurs="0"/>
                <xsd:element ref="ns4:SharedWithDetails" minOccurs="0"/>
                <xsd:element ref="ns4:SharingHintHash"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e8f65e-47cc-4098-8ea2-2041cf846e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SystemTags" ma:index="18"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1ee196-e556-42e6-8572-5895b5037711"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SharingHintHash" ma:index="21"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ce8f65e-47cc-4098-8ea2-2041cf846e93" xsi:nil="true"/>
  </documentManagement>
</p:properties>
</file>

<file path=customXml/itemProps1.xml><?xml version="1.0" encoding="utf-8"?>
<ds:datastoreItem xmlns:ds="http://schemas.openxmlformats.org/officeDocument/2006/customXml" ds:itemID="{65B31151-0A77-421B-9CFD-768D9D010B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e8f65e-47cc-4098-8ea2-2041cf846e93"/>
    <ds:schemaRef ds:uri="2c1ee196-e556-42e6-8572-5895b50377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515649-42A2-4CEE-9A1F-C57524757DA6}">
  <ds:schemaRefs>
    <ds:schemaRef ds:uri="http://schemas.microsoft.com/sharepoint/v3/contenttype/forms"/>
  </ds:schemaRefs>
</ds:datastoreItem>
</file>

<file path=customXml/itemProps3.xml><?xml version="1.0" encoding="utf-8"?>
<ds:datastoreItem xmlns:ds="http://schemas.openxmlformats.org/officeDocument/2006/customXml" ds:itemID="{468F19F1-9A67-41DB-8E7C-88F5954286ED}">
  <ds:schemaRefs>
    <ds:schemaRef ds:uri="http://www.w3.org/XML/1998/namespace"/>
    <ds:schemaRef ds:uri="http://purl.org/dc/elements/1.1/"/>
    <ds:schemaRef ds:uri="http://schemas.microsoft.com/office/2006/documentManagement/types"/>
    <ds:schemaRef ds:uri="http://schemas.microsoft.com/office/2006/metadata/properties"/>
    <ds:schemaRef ds:uri="6ce8f65e-47cc-4098-8ea2-2041cf846e93"/>
    <ds:schemaRef ds:uri="http://purl.org/dc/dcmitype/"/>
    <ds:schemaRef ds:uri="http://schemas.openxmlformats.org/package/2006/metadata/core-properties"/>
    <ds:schemaRef ds:uri="http://schemas.microsoft.com/office/infopath/2007/PartnerControls"/>
    <ds:schemaRef ds:uri="2c1ee196-e556-42e6-8572-5895b5037711"/>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350432</TotalTime>
  <Words>4019</Words>
  <Application>Microsoft Office PowerPoint</Application>
  <PresentationFormat>Bildspel på skärmen (4:3)</PresentationFormat>
  <Paragraphs>255</Paragraphs>
  <Slides>24</Slides>
  <Notes>24</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24</vt:i4>
      </vt:variant>
    </vt:vector>
  </HeadingPairs>
  <TitlesOfParts>
    <vt:vector size="31" baseType="lpstr">
      <vt:lpstr>Arial</vt:lpstr>
      <vt:lpstr>Calibri</vt:lpstr>
      <vt:lpstr>Mangal</vt:lpstr>
      <vt:lpstr>Trebuchet MS</vt:lpstr>
      <vt:lpstr>Wingdings</vt:lpstr>
      <vt:lpstr>Office-tema</vt:lpstr>
      <vt:lpstr>1_Office-tema</vt:lpstr>
      <vt:lpstr>Arbetstidsförläggning utifrån hälsa och säkerhet</vt:lpstr>
      <vt:lpstr>Skiftarbete och risk</vt:lpstr>
      <vt:lpstr>Hållbara arbetstider</vt:lpstr>
      <vt:lpstr>Man måste se arbetstiderna i sitt sammanhang</vt:lpstr>
      <vt:lpstr>Utvärdera förutsättningar och risker</vt:lpstr>
      <vt:lpstr>Begränsa antalet nattpass i rad</vt:lpstr>
      <vt:lpstr>48 timmars ledighet efter nattpass</vt:lpstr>
      <vt:lpstr>Undvik långa arbetspass (&gt;12 tim.) </vt:lpstr>
      <vt:lpstr>Undvik långa arbetsveckor (&gt;48 tim.)</vt:lpstr>
      <vt:lpstr>Undvik korta vilotider (&lt;11 tim)  mellan arbetspassen </vt:lpstr>
      <vt:lpstr>Undvik komprimerade scheman och sprid ut vilodagarna</vt:lpstr>
      <vt:lpstr>Undvik tidiga morgonskift  starta helst efter kl. 7</vt:lpstr>
      <vt:lpstr>Rotera framlänges.  Morgon – eftermiddag - natt</vt:lpstr>
      <vt:lpstr>Använd förutsägbara arbetstider och möjlighet att påverka</vt:lpstr>
      <vt:lpstr>Följ upp arbetstidsförläggningen systematiskt</vt:lpstr>
      <vt:lpstr>Förslag på arbetssätt </vt:lpstr>
      <vt:lpstr>Sammanfattning</vt:lpstr>
      <vt:lpstr>Sammanfattning  Riktlinjer arbetstidsförläggning</vt:lpstr>
      <vt:lpstr>Diskutera</vt:lpstr>
      <vt:lpstr>”Arbetstidsblomman”</vt:lpstr>
      <vt:lpstr>Läs och lär mer</vt:lpstr>
      <vt:lpstr>Läs mer</vt:lpstr>
      <vt:lpstr>Rapporter om stressforskning</vt:lpstr>
      <vt:lpstr>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Christopher</dc:creator>
  <cp:lastModifiedBy>Johanna Olsson</cp:lastModifiedBy>
  <cp:revision>1356</cp:revision>
  <cp:lastPrinted>2018-10-10T13:29:39Z</cp:lastPrinted>
  <dcterms:created xsi:type="dcterms:W3CDTF">2016-12-13T11:24:16Z</dcterms:created>
  <dcterms:modified xsi:type="dcterms:W3CDTF">2024-11-08T12:53:24Z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0x010100DA2C5766872DDD45B00C407FCE99BEB0</vt:lpwstr>
  </property>
</Properties>
</file>