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3" r:id="rId5"/>
    <p:sldId id="266" r:id="rId6"/>
    <p:sldId id="292" r:id="rId7"/>
    <p:sldId id="291" r:id="rId8"/>
    <p:sldId id="268" r:id="rId9"/>
    <p:sldId id="294" r:id="rId10"/>
    <p:sldId id="276" r:id="rId11"/>
    <p:sldId id="286" r:id="rId12"/>
    <p:sldId id="275" r:id="rId13"/>
    <p:sldId id="282" r:id="rId14"/>
    <p:sldId id="293" r:id="rId15"/>
    <p:sldId id="295" r:id="rId16"/>
    <p:sldId id="296" r:id="rId17"/>
    <p:sldId id="260" r:id="rId18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4"/>
    <a:srgbClr val="C7ECDC"/>
    <a:srgbClr val="4F0433"/>
    <a:srgbClr val="CCEBED"/>
    <a:srgbClr val="FFDDD6"/>
    <a:srgbClr val="666666"/>
    <a:srgbClr val="DDDEE0"/>
    <a:srgbClr val="FF876F"/>
    <a:srgbClr val="FFE7C2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64770" autoAdjust="0"/>
  </p:normalViewPr>
  <p:slideViewPr>
    <p:cSldViewPr>
      <p:cViewPr varScale="1">
        <p:scale>
          <a:sx n="76" d="100"/>
          <a:sy n="76" d="100"/>
        </p:scale>
        <p:origin x="1709" y="58"/>
      </p:cViewPr>
      <p:guideLst>
        <p:guide orient="horz" pos="6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2024-07-05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07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29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65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03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73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42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18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63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sv-SE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2137-84B9-8D44-93C1-7573CD05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98C34-9644-624C-85C5-8B6009C10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BB45-23E2-9343-862E-972737A7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1C61-1959-2449-A24A-6CEE5D84EBE7}" type="datetimeFigureOut">
              <a:rPr lang="sv-SE" smtClean="0"/>
              <a:t>2024-07-05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E7F37-8487-8746-A2E2-5817FF91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67CBF-64A5-6A43-9231-D34F500A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BDE4-58AA-0C4E-B3E2-F2A74A63F7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894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sv-SE" noProof="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6E61809-D4AE-3513-8292-B4E6C29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310172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932089-4B60-997F-1556-AFC32E41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E51FB917-2E17-4F8E-87ED-6A5547C48FD7}" type="datetime4">
              <a:rPr lang="sv-SE" smtClean="0"/>
              <a:t>5 juli 2024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8F9B-CA64-77A4-A2D1-9213834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ett medicinskt universitet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A2CD5-DA8C-4B9D-8315-B34160A16C25}" type="datetime4">
              <a:rPr lang="sv-SE" smtClean="0"/>
              <a:t>5 juli 2024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84996-FDAD-4A7F-89D4-758A2E9C5C80}" type="datetime4">
              <a:rPr lang="sv-SE" smtClean="0"/>
              <a:t>5 juli 2024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1BCA6E-C8FD-891D-4F83-66CC4277CA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" y="5236046"/>
            <a:ext cx="107504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906207-79B5-98E0-34C3-171784B570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7581" y="5213161"/>
            <a:ext cx="94998" cy="171450"/>
          </a:xfrm>
        </p:spPr>
        <p:txBody>
          <a:bodyPr/>
          <a:lstStyle>
            <a:lvl1pPr>
              <a:defRPr sz="100"/>
            </a:lvl1pPr>
          </a:lstStyle>
          <a:p>
            <a:fld id="{3D94F107-FCCF-4D7C-8F71-E821E5DA5282}" type="datetime4">
              <a:rPr lang="sv-SE" smtClean="0"/>
              <a:t>5 juli 2024</a:t>
            </a:fld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58C040-7B29-520B-66D6-03AF9B5F5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3981" y="5213161"/>
            <a:ext cx="45719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85695-0C9C-45E7-AAF3-3B0DE890CA1A}" type="datetime4">
              <a:rPr lang="sv-SE" smtClean="0"/>
              <a:t>5 juli 2024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2F024F-96B7-5411-16AF-D7BE9A4ACE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96EA6F-41F1-0969-DF45-AEBBDEDF0D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31A13-B82C-43A3-AC35-E621AAB6303F}" type="datetime4">
              <a:rPr lang="sv-SE" smtClean="0"/>
              <a:t>5 juli 2024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 m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794E74-271C-9E5F-FE9E-7420C39ABE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F7332DF-CAE5-41F2-AEFA-52F537B3AA4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1199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2D-8DCB-48D7-8A43-9E29A5D3CC0A}" type="datetime4">
              <a:rPr lang="sv-SE" smtClean="0"/>
              <a:t>5 juli 2024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ett medicinskt universitet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A2CD5-DA8C-4B9D-8315-B34160A16C25}" type="datetime4">
              <a:rPr lang="sv-SE" smtClean="0"/>
              <a:t>5 juli 2024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20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C3018874-3E6C-444F-95D2-0F7C8B5E1F23}" type="datetime4">
              <a:rPr lang="sv-SE" smtClean="0"/>
              <a:t>5 juli 2024</a:t>
            </a:fld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3" r:id="rId9"/>
    <p:sldLayoutId id="2147483659" r:id="rId10"/>
    <p:sldLayoutId id="2147483662" r:id="rId11"/>
    <p:sldLayoutId id="214748366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arolinska.corefacilities.org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rdata.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857250"/>
          </a:xfrm>
        </p:spPr>
        <p:txBody>
          <a:bodyPr/>
          <a:lstStyle/>
          <a:p>
            <a:r>
              <a:rPr lang="en-US" dirty="0"/>
              <a:t>The Swedish Twin Registry (STR)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CF57B6C3-A691-8403-1293-73768C8EED7D}"/>
              </a:ext>
            </a:extLst>
          </p:cNvPr>
          <p:cNvGrpSpPr>
            <a:grpSpLocks/>
          </p:cNvGrpSpPr>
          <p:nvPr/>
        </p:nvGrpSpPr>
        <p:grpSpPr bwMode="auto">
          <a:xfrm>
            <a:off x="3275856" y="2743701"/>
            <a:ext cx="1065213" cy="1028700"/>
            <a:chOff x="5088" y="0"/>
            <a:chExt cx="671" cy="64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04F96CB-102B-0F50-5C4D-E1C951868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D68A170-2EA7-3D3D-CC38-CB2A93FDB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B5A456F-DCA2-2229-831E-36FBEC83C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EA4996F-3FB1-B745-30C4-4AC89152A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BD1C076-1C36-4055-62E1-862442E7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612FB9F-A062-20A9-DCF0-C0C0DA679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1E65A5D-8B1D-7A16-15E1-655F0B427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5B7CF7C-8562-6408-9859-4012D4CBC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50FD3C4-F739-2A70-B40E-3DAA78350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F36F115-551F-7410-77E7-8E92030E6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F7D802D-64B5-E4A8-A0A2-48B2E5470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4231D8C-9AE5-726F-4077-7DB8BFFD2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86C170A-142F-F6E6-BB1E-304947D9C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FA92C1B-2768-CF66-159D-4A5BA46EF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603F238B-6934-B6F5-6E4D-DD7A509D2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4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6206-A8B1-33F0-148E-82425333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 - GWAS (Illumina)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4268-BF1F-C270-EC4E-5B184018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Older</a:t>
            </a:r>
            <a:r>
              <a:rPr lang="en-US" dirty="0"/>
              <a:t> twins, born 1911-1958:</a:t>
            </a:r>
          </a:p>
          <a:p>
            <a:pPr lvl="1"/>
            <a:r>
              <a:rPr lang="en-US" b="1" dirty="0"/>
              <a:t>N = 20 000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accent3"/>
                </a:solidFill>
              </a:rPr>
              <a:t>Middle</a:t>
            </a:r>
            <a:r>
              <a:rPr lang="en-US" dirty="0"/>
              <a:t> age twins born 1959-1993</a:t>
            </a:r>
          </a:p>
          <a:p>
            <a:pPr lvl="1"/>
            <a:r>
              <a:rPr lang="en-US" b="1" dirty="0"/>
              <a:t>N = 13 300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accent3"/>
                </a:solidFill>
              </a:rPr>
              <a:t>Younger</a:t>
            </a:r>
            <a:r>
              <a:rPr lang="en-US" dirty="0"/>
              <a:t> twins, born in 1992 or later (ongoing)  </a:t>
            </a:r>
          </a:p>
          <a:p>
            <a:pPr lvl="1"/>
            <a:r>
              <a:rPr lang="en-US" b="1" dirty="0"/>
              <a:t>N = 17 000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Genotyped in batches at SNP&amp;SEQ Tech, Uppsala between 2008-2024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59A18-DAF6-8941-CBB1-5EBF30FA7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9665C-60E3-B5E9-49C0-EA7D3839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4F38A-3E70-6325-6470-AC39D758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10</a:t>
            </a:fld>
            <a:endParaRPr lang="sv-SE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7E117531-8A5C-0DED-14B4-D2F5769F9D8A}"/>
              </a:ext>
            </a:extLst>
          </p:cNvPr>
          <p:cNvGrpSpPr>
            <a:grpSpLocks/>
          </p:cNvGrpSpPr>
          <p:nvPr/>
        </p:nvGrpSpPr>
        <p:grpSpPr bwMode="auto">
          <a:xfrm>
            <a:off x="8244408" y="339502"/>
            <a:ext cx="571757" cy="576064"/>
            <a:chOff x="5088" y="0"/>
            <a:chExt cx="671" cy="64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5A60375-EC26-D414-53D4-92B2BB925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35E9AE6-EC3E-B261-839B-05DD4CE69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7288E72-0616-3666-AD0D-898B8B92E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696CF34-E3A7-B388-170D-1353CACF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D5A1FF2-2DCB-2BE1-6A6B-AD945AA71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A968FED-24EC-DE71-0BC9-F37672E8C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5FCD641-36CB-19A3-B591-D9F7A160D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1FEBAD4-B3E4-8F8C-E4A4-01A2759EF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5C30E41-3DD7-4AD3-534A-E3B6860F4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A4807D7-62FC-9472-F814-11BD850C2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252EE91-C0C5-E5A9-1490-5A09DA7B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2354170-169D-11F4-BEFE-E76197394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934BAF8-1A0D-30DD-A1D7-781B91B0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1E2B335-7EB0-C8CB-B225-43E047A5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A95381EC-5F92-4471-9CDA-18D098CB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53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F1D8-B775-301D-48DA-D651DE1B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6CEE3-A50B-A594-B051-4A1336E89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12FED-3A33-2D5B-2730-CADD17CF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0319-29F7-89E0-BCB1-B7BA3FF6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11</a:t>
            </a:fld>
            <a:endParaRPr lang="sv-SE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781DF842-24FD-0C79-6D01-DC1C71F7DE55}"/>
              </a:ext>
            </a:extLst>
          </p:cNvPr>
          <p:cNvGrpSpPr>
            <a:grpSpLocks/>
          </p:cNvGrpSpPr>
          <p:nvPr/>
        </p:nvGrpSpPr>
        <p:grpSpPr bwMode="auto">
          <a:xfrm>
            <a:off x="8244408" y="339502"/>
            <a:ext cx="571757" cy="576064"/>
            <a:chOff x="5088" y="0"/>
            <a:chExt cx="671" cy="64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7814A11-6BFE-F343-B335-6239E5D7E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860472E-271E-4107-F4FD-EE4099E3E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C43E563-F59E-2A9D-349E-2B465051F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050B29-E3C8-56FE-7467-E5E0D6AE1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C61082C-0FD7-DEB6-54D8-889467D96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9BDBD6-1E84-75BE-2004-20C979BB2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7FD97F4-371B-E845-65AF-2B0D93DDD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B7B1387-E552-755C-771A-CA4CB86A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58D0E21-33FB-11EE-C436-44A5CFDCB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AF22742-096E-75CA-38B7-7F7B6CD7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DC95976-DAC0-84C2-6FCA-E4A531CF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F771B4D-F547-5AE6-5FF5-F5E65D14A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A87750-8B73-71D1-A77A-2DC8E1AE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B56B3471-B570-F74D-3741-4F4367D30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D2D93BDA-16C1-EA0D-32A0-DA641CEC9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A3ECC98-24A3-E791-31DC-3B10A14B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987574"/>
            <a:ext cx="8631238" cy="361106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b="1" dirty="0"/>
              <a:t>All participants of the </a:t>
            </a:r>
            <a:r>
              <a:rPr lang="en-US" sz="1400" b="1" dirty="0" err="1"/>
              <a:t>TwinGene</a:t>
            </a:r>
            <a:r>
              <a:rPr lang="en-US" sz="1400" b="1" dirty="0"/>
              <a:t> (N=12,600)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HDL, LDL, TC, TG, CRP, Hb, HbA1c, Glucose, ApoA1, ApoB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ACPA (Lars </a:t>
            </a:r>
            <a:r>
              <a:rPr lang="en-US" sz="1100" dirty="0" err="1"/>
              <a:t>Klareskog</a:t>
            </a:r>
            <a:r>
              <a:rPr lang="en-US" sz="1100" dirty="0"/>
              <a:t>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Total IgA (Lennart </a:t>
            </a:r>
            <a:r>
              <a:rPr lang="en-US" sz="1100" dirty="0" err="1"/>
              <a:t>Hammarström</a:t>
            </a:r>
            <a:r>
              <a:rPr lang="en-US" sz="1100" dirty="0"/>
              <a:t>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Creatinine, Cystatin C (Per Svensson)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Pepsinogen I/II, H. pylori (Weimin Ye)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Metabolomics (Nightingale)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Proteomics (</a:t>
            </a:r>
            <a:r>
              <a:rPr lang="en-US" sz="1100" dirty="0" err="1"/>
              <a:t>Charité</a:t>
            </a:r>
            <a:r>
              <a:rPr lang="en-US" sz="1100" dirty="0"/>
              <a:t>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/>
              <a:t>Subsets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LpPla2, </a:t>
            </a:r>
            <a:r>
              <a:rPr lang="en-US" sz="1100" dirty="0" err="1"/>
              <a:t>aPC</a:t>
            </a:r>
            <a:r>
              <a:rPr lang="en-US" sz="1100" dirty="0"/>
              <a:t>, </a:t>
            </a:r>
            <a:r>
              <a:rPr lang="en-US" sz="1100" dirty="0" err="1"/>
              <a:t>aOxCl</a:t>
            </a:r>
            <a:r>
              <a:rPr lang="en-US" sz="1100" dirty="0"/>
              <a:t> (Ulf de Faire, Johan </a:t>
            </a:r>
            <a:r>
              <a:rPr lang="en-US" sz="1100" dirty="0" err="1"/>
              <a:t>Frostegård</a:t>
            </a:r>
            <a:r>
              <a:rPr lang="en-US" sz="1100" dirty="0"/>
              <a:t>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PCSK9, APOC3, insulin (</a:t>
            </a:r>
            <a:r>
              <a:rPr lang="en-US" sz="1100" dirty="0" err="1"/>
              <a:t>Ferdiand</a:t>
            </a:r>
            <a:r>
              <a:rPr lang="en-US" sz="1100" dirty="0"/>
              <a:t> Van T Hooft)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Proteomics (</a:t>
            </a:r>
            <a:r>
              <a:rPr lang="en-US" sz="1100" dirty="0" err="1"/>
              <a:t>SciLife</a:t>
            </a:r>
            <a:r>
              <a:rPr lang="en-US" sz="1100" dirty="0"/>
              <a:t> Lab Protein atlas)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Metabolomics (HPLC Mass spec)</a:t>
            </a:r>
          </a:p>
          <a:p>
            <a:pPr lvl="1">
              <a:spcAft>
                <a:spcPts val="300"/>
              </a:spcAft>
            </a:pPr>
            <a:r>
              <a:rPr lang="en-US" sz="1100" dirty="0"/>
              <a:t>Oncology panel (OLINK)</a:t>
            </a: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965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A8C8-C0A2-2D9D-8165-CD3599EA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Services in </a:t>
            </a:r>
            <a:r>
              <a:rPr lang="sv-SE" dirty="0" err="1"/>
              <a:t>iLab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F94F-F878-8ABE-8BF4-D6F69EB3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dirty="0"/>
              <a:t>STR </a:t>
            </a:r>
            <a:r>
              <a:rPr lang="sv-SE" dirty="0" err="1"/>
              <a:t>uses</a:t>
            </a:r>
            <a:r>
              <a:rPr lang="sv-SE" dirty="0"/>
              <a:t> </a:t>
            </a:r>
            <a:r>
              <a:rPr lang="sv-SE" dirty="0" err="1">
                <a:hlinkClick r:id="rId2"/>
              </a:rPr>
              <a:t>iLab</a:t>
            </a:r>
            <a:r>
              <a:rPr lang="sv-SE" dirty="0"/>
              <a:t> for </a:t>
            </a:r>
            <a:r>
              <a:rPr lang="sv-SE" dirty="0" err="1"/>
              <a:t>managing</a:t>
            </a:r>
            <a:r>
              <a:rPr lang="sv-SE" dirty="0"/>
              <a:t> </a:t>
            </a:r>
            <a:r>
              <a:rPr lang="sv-SE" dirty="0" err="1"/>
              <a:t>requests</a:t>
            </a:r>
            <a:endParaRPr lang="sv-SE" dirty="0"/>
          </a:p>
          <a:p>
            <a:r>
              <a:rPr lang="sv-SE" dirty="0" err="1"/>
              <a:t>Feasibility</a:t>
            </a:r>
            <a:r>
              <a:rPr lang="sv-SE" dirty="0"/>
              <a:t> test </a:t>
            </a:r>
          </a:p>
          <a:p>
            <a:r>
              <a:rPr lang="sv-SE" dirty="0" err="1"/>
              <a:t>Application</a:t>
            </a:r>
            <a:r>
              <a:rPr lang="sv-SE" dirty="0"/>
              <a:t> and data </a:t>
            </a:r>
            <a:r>
              <a:rPr lang="sv-SE" dirty="0" err="1"/>
              <a:t>withdrawal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Amendment</a:t>
            </a:r>
            <a:endParaRPr lang="sv-SE" dirty="0"/>
          </a:p>
          <a:p>
            <a:pPr lvl="1"/>
            <a:r>
              <a:rPr lang="sv-SE" dirty="0" err="1"/>
              <a:t>Genotypes</a:t>
            </a:r>
            <a:endParaRPr lang="sv-SE" dirty="0"/>
          </a:p>
          <a:p>
            <a:pPr lvl="1"/>
            <a:r>
              <a:rPr lang="sv-SE" dirty="0"/>
              <a:t>Biosamples (serum, DNA)</a:t>
            </a:r>
          </a:p>
          <a:p>
            <a:pPr lvl="1"/>
            <a:r>
              <a:rPr lang="sv-SE" dirty="0" err="1"/>
              <a:t>Addresses</a:t>
            </a:r>
            <a:r>
              <a:rPr lang="sv-SE" dirty="0"/>
              <a:t> </a:t>
            </a:r>
          </a:p>
          <a:p>
            <a:r>
              <a:rPr lang="sv-SE" dirty="0" err="1"/>
              <a:t>Subscriptions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21A3E-92D1-41A2-42DA-4810C1BAD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8EC7D-A951-4524-BBBB-08F9DE8D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2D40C-DE40-FADD-E3A6-C4DAC491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12</a:t>
            </a:fld>
            <a:endParaRPr lang="sv-SE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CEEBAC1-9A67-66A5-8CBF-4226F007F457}"/>
              </a:ext>
            </a:extLst>
          </p:cNvPr>
          <p:cNvGrpSpPr>
            <a:grpSpLocks/>
          </p:cNvGrpSpPr>
          <p:nvPr/>
        </p:nvGrpSpPr>
        <p:grpSpPr bwMode="auto">
          <a:xfrm>
            <a:off x="8244408" y="339502"/>
            <a:ext cx="571757" cy="576064"/>
            <a:chOff x="5088" y="0"/>
            <a:chExt cx="671" cy="64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A9F47D4-034B-5C8B-D961-DF63B026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2B21531-96B9-A9DB-1A21-82EAF4740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E10E398-AE6E-2DA1-2F58-42033CDB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B24F773-DEF7-7E81-E11C-5381EAA0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F57126D-6219-E0CC-C574-32240C674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1AF9B00-95A3-3738-BE81-134B0A52B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918F223-66D9-DD56-6239-0290C5656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0FC9125-9E88-D456-D0E2-7468F3541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3D6FF7D-B09B-D8FE-8A2C-BE6D0EB2F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9B5244C-7727-F035-1869-B0D674A6E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A08467-09A0-4702-A145-D71DAFC1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B4D1388-0491-B483-B54C-6DC11E30D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7099414-C24C-11FF-7BD7-E4335C11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8A718AC-5663-3ED2-D031-9A48546DC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84CF0833-7669-54EC-C51B-543E7A9AA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38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2C13-B47F-085F-38F5-EE4C35C7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err="1"/>
              <a:t>Subscription</a:t>
            </a:r>
            <a:r>
              <a:rPr lang="sv-SE" sz="2400" dirty="0"/>
              <a:t> - </a:t>
            </a:r>
            <a:r>
              <a:rPr lang="sv-SE" sz="2400" dirty="0" err="1"/>
              <a:t>Add</a:t>
            </a:r>
            <a:r>
              <a:rPr lang="sv-SE" sz="2400" dirty="0"/>
              <a:t> </a:t>
            </a:r>
            <a:r>
              <a:rPr lang="sv-SE" sz="2400" dirty="0" err="1"/>
              <a:t>your</a:t>
            </a:r>
            <a:r>
              <a:rPr lang="sv-SE" sz="2400" dirty="0"/>
              <a:t> </a:t>
            </a:r>
            <a:r>
              <a:rPr lang="sv-SE" sz="2400" dirty="0" err="1"/>
              <a:t>items</a:t>
            </a:r>
            <a:r>
              <a:rPr lang="sv-SE" sz="2400" dirty="0"/>
              <a:t> in </a:t>
            </a:r>
            <a:r>
              <a:rPr lang="sv-SE" sz="2400" dirty="0" err="1"/>
              <a:t>onward</a:t>
            </a:r>
            <a:r>
              <a:rPr lang="sv-SE" sz="2400" dirty="0"/>
              <a:t> studies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53B14-A43A-329F-C577-BAEB97F57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A263A-5477-85A5-80D9-9D2599D0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A09E1-2874-E7F9-DFFE-75BBF30D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791BB27-5682-592E-4BFE-C213C94E4D53}"/>
              </a:ext>
            </a:extLst>
          </p:cNvPr>
          <p:cNvGrpSpPr>
            <a:grpSpLocks/>
          </p:cNvGrpSpPr>
          <p:nvPr/>
        </p:nvGrpSpPr>
        <p:grpSpPr bwMode="auto">
          <a:xfrm>
            <a:off x="8244408" y="339502"/>
            <a:ext cx="571757" cy="576064"/>
            <a:chOff x="5088" y="0"/>
            <a:chExt cx="671" cy="64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2BF41B7-F984-5E02-7F0C-2078EA36C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B1DFB8D-781E-EEBC-A30D-40058BC60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8583C1B-E65F-9324-51D9-F571E2F0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B5A3521-47C8-615A-BC9C-5EAB2A0C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B6CF475-9DD0-606F-2F2E-90FB8CB93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8167DE1-964B-7F1E-01C2-D187D1EC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E95417-2D3C-7301-B8CB-F9E58A32E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C2FE9AC-A0BB-FD7A-F404-C5F5E1AC0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02147E7-B569-02BD-6997-4798F20B6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40957FB-9D23-2998-170C-E5B7215F5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9788D06-FAFB-C6C2-B5EB-B548571D4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E8F4A03-E754-3F9E-0508-FC6513860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858E822-E95A-6AD0-468D-E9F98A335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4646C81-F014-1A22-F310-282F9963D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23CCEFE3-4213-227E-CB2D-938528A93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4FAE3601-2047-47DD-8631-B078C197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6774" y="2346356"/>
            <a:ext cx="4170039" cy="13031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65C28B-8BCB-862F-9ACB-9B2CFF9D8B4D}"/>
              </a:ext>
            </a:extLst>
          </p:cNvPr>
          <p:cNvSpPr txBox="1">
            <a:spLocks/>
          </p:cNvSpPr>
          <p:nvPr/>
        </p:nvSpPr>
        <p:spPr>
          <a:xfrm>
            <a:off x="4709034" y="1196752"/>
            <a:ext cx="4170040" cy="33192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1600" b="1" kern="0" dirty="0"/>
              <a:t>Research areas </a:t>
            </a:r>
            <a:r>
              <a:rPr lang="sv-SE" sz="1600" b="1" kern="0" dirty="0" err="1"/>
              <a:t>of</a:t>
            </a:r>
            <a:r>
              <a:rPr lang="sv-SE" sz="1600" b="1" kern="0" dirty="0"/>
              <a:t> </a:t>
            </a:r>
            <a:r>
              <a:rPr lang="sv-SE" sz="1600" b="1" kern="0" dirty="0" err="1"/>
              <a:t>ongoing</a:t>
            </a:r>
            <a:r>
              <a:rPr lang="sv-SE" sz="1600" b="1" kern="0" dirty="0"/>
              <a:t> </a:t>
            </a:r>
            <a:r>
              <a:rPr lang="sv-SE" sz="1600" b="1" kern="0" dirty="0" err="1"/>
              <a:t>subscriptions</a:t>
            </a:r>
            <a:r>
              <a:rPr lang="sv-SE" sz="1600" b="1" kern="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600" kern="0" dirty="0"/>
              <a:t>ADHD och Autism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600" kern="0" dirty="0" err="1"/>
              <a:t>Eating</a:t>
            </a:r>
            <a:r>
              <a:rPr lang="sv-SE" sz="1600" kern="0" dirty="0"/>
              <a:t> disorders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600" kern="0" dirty="0" err="1"/>
              <a:t>Allergy</a:t>
            </a:r>
            <a:r>
              <a:rPr lang="sv-SE" sz="1600" kern="0" dirty="0"/>
              <a:t> and </a:t>
            </a:r>
            <a:r>
              <a:rPr lang="sv-SE" sz="1600" kern="0" dirty="0" err="1"/>
              <a:t>Asthma</a:t>
            </a:r>
            <a:endParaRPr lang="sv-SE" sz="1600" kern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600" kern="0" dirty="0"/>
              <a:t>OCD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600" kern="0" dirty="0"/>
              <a:t>Diet and nutrition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600" kern="0" dirty="0" err="1"/>
              <a:t>Premenstrual</a:t>
            </a:r>
            <a:r>
              <a:rPr lang="sv-SE" sz="1600" kern="0" dirty="0"/>
              <a:t> disorders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Synesthesia and Aphantasia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85192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B945BE0-EE85-09C4-1EE7-44EBC8E66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Avslutningsbild med Karolinska Institutets logotyp</a:t>
            </a:r>
          </a:p>
        </p:txBody>
      </p:sp>
    </p:spTree>
    <p:extLst>
      <p:ext uri="{BB962C8B-B14F-4D97-AF65-F5344CB8AC3E}">
        <p14:creationId xmlns:p14="http://schemas.microsoft.com/office/powerpoint/2010/main" val="411670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5E32784-1A1C-220F-A4E8-B186F335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/>
          <a:lstStyle/>
          <a:p>
            <a:r>
              <a:rPr lang="en-US" sz="2400" dirty="0"/>
              <a:t>History</a:t>
            </a:r>
            <a:r>
              <a:rPr lang="sv-SE" sz="2400" dirty="0"/>
              <a:t/>
            </a:r>
            <a:br>
              <a:rPr lang="sv-SE" sz="2400" dirty="0"/>
            </a:br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A3338D1-4CAE-5D61-6973-78BE7B4FA6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2763" y="1404631"/>
            <a:ext cx="4170038" cy="338360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Started by Lars Friberg and Rune </a:t>
            </a:r>
            <a:r>
              <a:rPr lang="en-US" sz="1200" dirty="0" err="1"/>
              <a:t>Cederlöf</a:t>
            </a:r>
            <a:r>
              <a:rPr lang="en-US" sz="1200" dirty="0"/>
              <a:t> in the late 1950s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Church records of twin births 1886-1925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All identified same sex twins contacted during the 1960s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Today, all Swedish born twins aged 9 months or 9 years are contacted and asked for participation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DM Sans" pitchFamily="2" charset="0"/>
                <a:cs typeface="Times New Roman" panose="02020603050405020304" pitchFamily="18" charset="0"/>
              </a:rPr>
              <a:t>Study-based collections, in common:</a:t>
            </a:r>
          </a:p>
          <a:p>
            <a:pPr lvl="1">
              <a:spcBef>
                <a:spcPts val="300"/>
              </a:spcBef>
            </a:pPr>
            <a:r>
              <a:rPr lang="en-US" sz="1100" dirty="0">
                <a:ea typeface="DM Sans" pitchFamily="2" charset="0"/>
                <a:cs typeface="Times New Roman" panose="02020603050405020304" pitchFamily="18" charset="0"/>
              </a:rPr>
              <a:t>Nationwide </a:t>
            </a:r>
          </a:p>
          <a:p>
            <a:pPr lvl="1">
              <a:spcBef>
                <a:spcPts val="300"/>
              </a:spcBef>
            </a:pPr>
            <a:r>
              <a:rPr lang="en-US" sz="1100" dirty="0">
                <a:ea typeface="DM Sans" pitchFamily="2" charset="0"/>
                <a:cs typeface="Times New Roman" panose="02020603050405020304" pitchFamily="18" charset="0"/>
              </a:rPr>
              <a:t>Whole birth cohorts</a:t>
            </a:r>
          </a:p>
          <a:p>
            <a:pPr lvl="1">
              <a:spcBef>
                <a:spcPts val="300"/>
              </a:spcBef>
            </a:pPr>
            <a:r>
              <a:rPr lang="en-US" sz="1100" dirty="0">
                <a:ea typeface="DM Sans" pitchFamily="2" charset="0"/>
                <a:cs typeface="Times New Roman" panose="02020603050405020304" pitchFamily="18" charset="0"/>
              </a:rPr>
              <a:t>Swedish-born</a:t>
            </a:r>
          </a:p>
          <a:p>
            <a:pPr lvl="1">
              <a:spcBef>
                <a:spcPts val="300"/>
              </a:spcBef>
            </a:pPr>
            <a:r>
              <a:rPr lang="sv-SE" sz="1100" dirty="0"/>
              <a:t>P</a:t>
            </a:r>
            <a:r>
              <a:rPr lang="en-SE" sz="1100" dirty="0"/>
              <a:t>erson</a:t>
            </a:r>
            <a:r>
              <a:rPr lang="sv-SE" sz="1100" dirty="0"/>
              <a:t>al </a:t>
            </a:r>
            <a:r>
              <a:rPr lang="en-SE" sz="1100" dirty="0"/>
              <a:t>num</a:t>
            </a:r>
            <a:r>
              <a:rPr lang="sv-SE" sz="1100" dirty="0"/>
              <a:t>b</a:t>
            </a:r>
            <a:r>
              <a:rPr lang="en-SE" sz="1100" dirty="0"/>
              <a:t>er – persistent pa</a:t>
            </a:r>
            <a:r>
              <a:rPr lang="sv-SE" sz="1100" dirty="0"/>
              <a:t>i</a:t>
            </a:r>
            <a:r>
              <a:rPr lang="en-SE" sz="1100" dirty="0"/>
              <a:t>r</a:t>
            </a:r>
            <a:r>
              <a:rPr lang="sv-SE" sz="1100" dirty="0"/>
              <a:t> ID and</a:t>
            </a:r>
            <a:r>
              <a:rPr lang="en-SE" sz="1100" dirty="0"/>
              <a:t> </a:t>
            </a:r>
            <a:r>
              <a:rPr lang="sv-SE" sz="1100" dirty="0" err="1"/>
              <a:t>twin</a:t>
            </a:r>
            <a:r>
              <a:rPr lang="sv-SE" sz="1100" dirty="0"/>
              <a:t> ID</a:t>
            </a:r>
            <a:endParaRPr lang="en-US" sz="1100" dirty="0">
              <a:ea typeface="DM Sans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085850" lvl="1" indent="-342900">
              <a:buAutoNum type="arabicPeriod"/>
            </a:pPr>
            <a:endParaRPr lang="en-US" sz="1100" dirty="0"/>
          </a:p>
          <a:p>
            <a:pPr marL="342900" indent="-342900">
              <a:buAutoNum type="arabicPeriod"/>
            </a:pPr>
            <a:endParaRPr lang="en-US" sz="1100" dirty="0"/>
          </a:p>
          <a:p>
            <a:pPr marL="342900" indent="-342900">
              <a:buAutoNum type="arabicPeriod"/>
            </a:pPr>
            <a:endParaRPr lang="en-US" sz="1100" dirty="0"/>
          </a:p>
        </p:txBody>
      </p:sp>
      <p:pic>
        <p:nvPicPr>
          <p:cNvPr id="9" name="Content Placeholder 8" descr="A group of girls sitting at a desk with their hands raised&#10;&#10;Description automatically generated">
            <a:extLst>
              <a:ext uri="{FF2B5EF4-FFF2-40B4-BE49-F238E27FC236}">
                <a16:creationId xmlns:a16="http://schemas.microsoft.com/office/drawing/2014/main" id="{FB8271C8-97CD-B50A-A3DE-A6ADDF70942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l="24686" r="17768" b="1"/>
          <a:stretch/>
        </p:blipFill>
        <p:spPr>
          <a:xfrm>
            <a:off x="4711200" y="1404631"/>
            <a:ext cx="4170040" cy="3188389"/>
          </a:xfr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A3042-CF94-F255-4B6D-0781BACB3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ett medicinskt universitet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232A69-EFDE-5E58-F8EE-8D3843D9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dirty="0"/>
              <a:t>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18FD9-DCD9-DD83-8A67-C35E3D81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19C98C6-00F0-4387-A9BA-FB521E0564CA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sv-SE" sz="50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2EC300B-5BFF-90FA-A27F-DEE3EC587554}"/>
              </a:ext>
            </a:extLst>
          </p:cNvPr>
          <p:cNvGrpSpPr>
            <a:grpSpLocks/>
          </p:cNvGrpSpPr>
          <p:nvPr/>
        </p:nvGrpSpPr>
        <p:grpSpPr bwMode="auto">
          <a:xfrm>
            <a:off x="7956376" y="339502"/>
            <a:ext cx="777181" cy="720080"/>
            <a:chOff x="5088" y="0"/>
            <a:chExt cx="671" cy="64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BD30E2-B84C-84BE-533E-874142A7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1094844-2B46-6688-26A4-F349686D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4B5904-58D7-1EBE-4E0A-E16CFB8C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624F04D-91B1-63EC-07E0-7E925710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4E822DD-D368-5B52-4011-71C442DE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450338E-E7B8-3B66-750F-32BCC39E5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04CEA10-3CF7-1081-D501-E2FD7BA0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10A9254-E53D-49AF-7186-4C119355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415782-7C91-5BE4-960B-DF88E8672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214BDE0-1E89-4E79-2940-29660CCD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FA01148-B87B-EB1D-2F4E-4D117D073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3C994C-4246-2023-750D-D55381D40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28D7930-BB90-F4BB-48D7-E8360A87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A00DF87-0530-3B32-4F47-CCE742179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1FD9A0AB-C0B1-A1C0-49E6-C605FB8D1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370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DB6-437E-5320-5B7C-58CE4E5A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 leadership and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D11A-833E-2745-E2CD-AB180D86A8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5536" y="1059582"/>
            <a:ext cx="4460045" cy="3672408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 err="1"/>
              <a:t>Steering</a:t>
            </a:r>
            <a:r>
              <a:rPr lang="sv-SE" sz="1400" b="1" dirty="0"/>
              <a:t> </a:t>
            </a:r>
            <a:r>
              <a:rPr lang="sv-SE" sz="1400" b="1" dirty="0" err="1"/>
              <a:t>Committee</a:t>
            </a:r>
            <a:endParaRPr lang="sv-SE" sz="1400" b="1" dirty="0"/>
          </a:p>
          <a:p>
            <a:r>
              <a:rPr lang="en-US" sz="1050" b="1" dirty="0"/>
              <a:t>Catarina Almqvist </a:t>
            </a:r>
            <a:r>
              <a:rPr lang="en-US" sz="1050" dirty="0"/>
              <a:t>Malmros, chair, Karolinska </a:t>
            </a:r>
            <a:r>
              <a:rPr lang="en-US" sz="1050" dirty="0" err="1"/>
              <a:t>Institutet</a:t>
            </a:r>
            <a:r>
              <a:rPr lang="en-US" sz="1050" dirty="0"/>
              <a:t> (KI)</a:t>
            </a:r>
          </a:p>
          <a:p>
            <a:r>
              <a:rPr lang="en-US" sz="1050" b="1" dirty="0"/>
              <a:t>Anna Bennet Bark</a:t>
            </a:r>
            <a:r>
              <a:rPr lang="en-US" sz="1050" dirty="0"/>
              <a:t>, Health and Social Care Inspectorate</a:t>
            </a:r>
          </a:p>
          <a:p>
            <a:r>
              <a:rPr lang="en-US" sz="1050" b="1" dirty="0"/>
              <a:t>Anna </a:t>
            </a:r>
            <a:r>
              <a:rPr lang="en-US" sz="1050" b="1" dirty="0" err="1"/>
              <a:t>Beskow</a:t>
            </a:r>
            <a:r>
              <a:rPr lang="en-US" sz="1050" dirty="0"/>
              <a:t>, Uppsala University</a:t>
            </a:r>
          </a:p>
          <a:p>
            <a:r>
              <a:rPr lang="en-US" sz="1050" b="1" dirty="0"/>
              <a:t>Bo Jacobsson</a:t>
            </a:r>
            <a:r>
              <a:rPr lang="en-US" sz="1050" dirty="0"/>
              <a:t>, University of Gothenburg (GU)</a:t>
            </a:r>
          </a:p>
          <a:p>
            <a:r>
              <a:rPr lang="en-US" sz="1050" b="1" dirty="0"/>
              <a:t>Christer Jansson</a:t>
            </a:r>
            <a:r>
              <a:rPr lang="en-US" sz="1050" dirty="0"/>
              <a:t>, Uppsala University</a:t>
            </a:r>
          </a:p>
          <a:p>
            <a:r>
              <a:rPr lang="en-US" sz="1050" b="1" dirty="0"/>
              <a:t>Henrik Larsson</a:t>
            </a:r>
            <a:r>
              <a:rPr lang="en-US" sz="1050" dirty="0"/>
              <a:t>, </a:t>
            </a:r>
            <a:r>
              <a:rPr lang="en-US" sz="1050" dirty="0" err="1"/>
              <a:t>Örebro</a:t>
            </a:r>
            <a:r>
              <a:rPr lang="en-US" sz="1050" dirty="0"/>
              <a:t> University</a:t>
            </a:r>
          </a:p>
          <a:p>
            <a:r>
              <a:rPr lang="en-US" sz="1050" b="1" dirty="0"/>
              <a:t>Cecilia Magnusson</a:t>
            </a:r>
            <a:r>
              <a:rPr lang="en-US" sz="1050" dirty="0"/>
              <a:t>, KI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400" b="1" dirty="0"/>
              <a:t>Expert Group</a:t>
            </a:r>
          </a:p>
          <a:p>
            <a:r>
              <a:rPr lang="sv-SE" sz="1050" b="1" dirty="0"/>
              <a:t>Sara Hägg</a:t>
            </a:r>
            <a:r>
              <a:rPr lang="sv-SE" sz="1050" dirty="0"/>
              <a:t>, </a:t>
            </a:r>
            <a:r>
              <a:rPr lang="sv-SE" sz="1050" dirty="0" err="1"/>
              <a:t>chair</a:t>
            </a:r>
            <a:r>
              <a:rPr lang="sv-SE" sz="1050" dirty="0"/>
              <a:t>, KI</a:t>
            </a:r>
          </a:p>
          <a:p>
            <a:r>
              <a:rPr lang="sv-SE" sz="1050" b="1" dirty="0"/>
              <a:t>Johan Askling</a:t>
            </a:r>
            <a:r>
              <a:rPr lang="sv-SE" sz="1050" dirty="0"/>
              <a:t>, KI</a:t>
            </a:r>
          </a:p>
          <a:p>
            <a:r>
              <a:rPr lang="sv-SE" sz="1050" b="1" dirty="0"/>
              <a:t>Sofia Carlsson</a:t>
            </a:r>
            <a:r>
              <a:rPr lang="sv-SE" sz="1050" dirty="0"/>
              <a:t>, KI</a:t>
            </a:r>
          </a:p>
          <a:p>
            <a:r>
              <a:rPr lang="sv-SE" sz="1050" b="1" dirty="0"/>
              <a:t>Fang </a:t>
            </a:r>
            <a:r>
              <a:rPr lang="sv-SE" sz="1050" b="1" dirty="0" err="1"/>
              <a:t>Fang</a:t>
            </a:r>
            <a:r>
              <a:rPr lang="sv-SE" sz="1050" dirty="0"/>
              <a:t>, KI</a:t>
            </a:r>
          </a:p>
          <a:p>
            <a:r>
              <a:rPr lang="sv-SE" sz="1050" b="1" dirty="0"/>
              <a:t>Paul Lichtenstein</a:t>
            </a:r>
            <a:r>
              <a:rPr lang="sv-SE" sz="1050" dirty="0"/>
              <a:t>, KI</a:t>
            </a:r>
          </a:p>
          <a:p>
            <a:r>
              <a:rPr lang="sv-SE" sz="1050" b="1" dirty="0"/>
              <a:t>Nancy Pedersen</a:t>
            </a:r>
            <a:r>
              <a:rPr lang="sv-SE" sz="1050" dirty="0"/>
              <a:t>, KI</a:t>
            </a:r>
          </a:p>
          <a:p>
            <a:r>
              <a:rPr lang="sv-SE" sz="1050" b="1" dirty="0"/>
              <a:t>Sebastian Lundström</a:t>
            </a:r>
            <a:r>
              <a:rPr lang="sv-SE" sz="1050" dirty="0"/>
              <a:t>, </a:t>
            </a:r>
            <a:r>
              <a:rPr lang="en-US" sz="1050" dirty="0"/>
              <a:t>Representative from the STR National Council, GU</a:t>
            </a:r>
          </a:p>
          <a:p>
            <a:endParaRPr lang="en-US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D5D80-B912-52BC-31E1-76FE78387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1234" y="1007354"/>
            <a:ext cx="3301128" cy="246403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National Council</a:t>
            </a:r>
          </a:p>
          <a:p>
            <a:r>
              <a:rPr lang="en-US" sz="1050" dirty="0">
                <a:sym typeface="Wingdings"/>
              </a:rPr>
              <a:t>Karolinska </a:t>
            </a:r>
            <a:r>
              <a:rPr lang="en-US" sz="1050" dirty="0" err="1">
                <a:sym typeface="Wingdings"/>
              </a:rPr>
              <a:t>Institutet</a:t>
            </a:r>
            <a:endParaRPr lang="en-US" sz="1050" dirty="0">
              <a:sym typeface="Wingdings"/>
            </a:endParaRPr>
          </a:p>
          <a:p>
            <a:r>
              <a:rPr lang="en-US" sz="1050" dirty="0">
                <a:sym typeface="Wingdings"/>
              </a:rPr>
              <a:t>Lund University</a:t>
            </a:r>
          </a:p>
          <a:p>
            <a:r>
              <a:rPr lang="en-US" sz="1050" dirty="0"/>
              <a:t>University of Gothenburg </a:t>
            </a:r>
          </a:p>
          <a:p>
            <a:r>
              <a:rPr lang="en-US" sz="1050" dirty="0" err="1"/>
              <a:t>Örebro</a:t>
            </a:r>
            <a:r>
              <a:rPr lang="en-US" sz="1050" dirty="0"/>
              <a:t> University</a:t>
            </a:r>
          </a:p>
          <a:p>
            <a:r>
              <a:rPr lang="en-US" sz="1050" dirty="0">
                <a:sym typeface="Wingdings"/>
              </a:rPr>
              <a:t>Jönköping University</a:t>
            </a:r>
          </a:p>
          <a:p>
            <a:r>
              <a:rPr lang="en-US" sz="1050" dirty="0" err="1">
                <a:sym typeface="Wingdings"/>
              </a:rPr>
              <a:t>Umeå</a:t>
            </a:r>
            <a:r>
              <a:rPr lang="en-US" sz="1050" dirty="0">
                <a:sym typeface="Wingdings"/>
              </a:rPr>
              <a:t> University</a:t>
            </a:r>
          </a:p>
          <a:p>
            <a:r>
              <a:rPr lang="en-US" sz="1050" dirty="0">
                <a:sym typeface="Wingdings"/>
              </a:rPr>
              <a:t>GIH</a:t>
            </a:r>
          </a:p>
          <a:p>
            <a:r>
              <a:rPr lang="en-US" sz="1050" dirty="0" err="1">
                <a:sym typeface="Wingdings"/>
              </a:rPr>
              <a:t>Linné</a:t>
            </a:r>
            <a:r>
              <a:rPr lang="en-US" sz="1050" dirty="0">
                <a:sym typeface="Wingdings"/>
              </a:rPr>
              <a:t> University</a:t>
            </a:r>
          </a:p>
          <a:p>
            <a:pPr marL="0" indent="0">
              <a:buNone/>
            </a:pPr>
            <a:endParaRPr lang="sv-SE" sz="1050" dirty="0"/>
          </a:p>
          <a:p>
            <a:endParaRPr lang="en-US" sz="1400" dirty="0">
              <a:sym typeface="Wingdings"/>
            </a:endParaRPr>
          </a:p>
          <a:p>
            <a:endParaRPr lang="en-US" sz="1400" dirty="0"/>
          </a:p>
          <a:p>
            <a:endParaRPr lang="en-US" sz="1400" dirty="0">
              <a:sym typeface="Wingdings"/>
            </a:endParaRPr>
          </a:p>
          <a:p>
            <a:endParaRPr lang="en-US" sz="1400" b="1" dirty="0"/>
          </a:p>
          <a:p>
            <a:endParaRPr lang="sv-SE" sz="12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F54D2-8519-5A48-92FA-B8A83D2AE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CC74B9-C588-4E7D-9194-7B720331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040E9-6B55-E1D8-E2B6-87F075EF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3</a:t>
            </a:fld>
            <a:endParaRPr lang="sv-SE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5DA3348E-2254-F390-FBE3-FA8ED9BB5F08}"/>
              </a:ext>
            </a:extLst>
          </p:cNvPr>
          <p:cNvGrpSpPr>
            <a:grpSpLocks/>
          </p:cNvGrpSpPr>
          <p:nvPr/>
        </p:nvGrpSpPr>
        <p:grpSpPr bwMode="auto">
          <a:xfrm>
            <a:off x="6234856" y="3504533"/>
            <a:ext cx="777181" cy="720080"/>
            <a:chOff x="5088" y="0"/>
            <a:chExt cx="671" cy="648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D2CF3E68-5489-0048-E6B5-C4DC065EA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889C6866-D0E0-5B10-FAB7-1EEFF10B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7993167-BB99-0149-CFCD-28C60CFDD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20988B8-79DD-19BB-3E54-0E4ECE13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67CCA1E-A8AD-434D-3C82-9D4BF8B8A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0165F7-47B2-B1B6-4A6F-C01D3767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47B545-6CB1-7B63-565C-364DD2C35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4DCF8CF-7047-ADEC-D3E0-10D5C04BA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848FED5-19BC-BDB0-99B5-8C5847803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4F3D0B-F4A4-EF95-F33A-895A2E037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FEEB2C8-3943-8686-67C7-1CF9C5B3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EDE7F33-A5A4-40E0-47B0-2EFCDF87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2D5D300-2BE8-203C-7B02-B1AB0E71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229B8F7-2F9F-47A5-7D5D-B59AC1CBF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A57844F2-C444-5330-C070-187556050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321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A623-2279-31B2-6CBF-47E43726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Funding</a:t>
            </a:r>
            <a:r>
              <a:rPr lang="sv-SE" dirty="0">
                <a:highlight>
                  <a:srgbClr val="FFFF00"/>
                </a:highlight>
              </a:rPr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DE007-78A3-6FC2-5118-FEDFF72A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96977"/>
            <a:ext cx="7617594" cy="303759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cs typeface="Times New Roman" panose="02020603050405020304" pitchFamily="18" charset="0"/>
              </a:rPr>
              <a:t>F</a:t>
            </a:r>
            <a:r>
              <a:rPr lang="en-US" dirty="0"/>
              <a:t>inancial support from KI as core facility</a:t>
            </a:r>
          </a:p>
          <a:p>
            <a:r>
              <a:rPr lang="en-US" dirty="0"/>
              <a:t>Grant from the Swedish Research Council as a national infrastructure</a:t>
            </a:r>
          </a:p>
          <a:p>
            <a:pPr lvl="1"/>
            <a:r>
              <a:rPr lang="en-US" dirty="0"/>
              <a:t>2018-2022, grant no 2017-00641</a:t>
            </a:r>
          </a:p>
          <a:p>
            <a:pPr lvl="1"/>
            <a:r>
              <a:rPr lang="en-US" dirty="0"/>
              <a:t>2023-2028, grant no 2021-00180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F447E-F8B7-D872-72A0-157FB39A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9670B-1963-F563-E9EC-293B4963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38E4-6B50-BBC2-C01B-A9E7AAE2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</a:t>
            </a:fld>
            <a:endParaRPr lang="sv-SE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FCE56C16-A0E2-BFEE-7389-06E35E87E768}"/>
              </a:ext>
            </a:extLst>
          </p:cNvPr>
          <p:cNvGrpSpPr>
            <a:grpSpLocks/>
          </p:cNvGrpSpPr>
          <p:nvPr/>
        </p:nvGrpSpPr>
        <p:grpSpPr bwMode="auto">
          <a:xfrm>
            <a:off x="7956376" y="339502"/>
            <a:ext cx="777181" cy="720080"/>
            <a:chOff x="5088" y="0"/>
            <a:chExt cx="671" cy="64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FA6A7EF-402A-E86F-DFEC-530E101D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D759F0C6-F07A-7387-D0D2-D7CD310CA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210122E-4CDF-E3E4-0A1A-CDBEDC8E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B18B065-4B76-9509-4C7F-7FB2CB5A9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FDF699C-E399-BD72-0885-790476D7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C82CCC0-02D1-5E88-BC91-00E735C3D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E41492B-6C8B-9C54-31D1-6A164BDF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2FCE4DB-603D-3B44-E5C8-2469B6BC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D830EF9-E2AB-DFD2-7BA8-597AE2236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3876286-C9EC-45A4-7AFD-A5527D0A1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8DDCB7C-9DEC-7400-6767-940610493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B0D1A1C-F5EB-4DC8-AB1E-89307F65C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968DD05-6DC2-515E-7F32-BD39A9889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B95A040-8B1E-69E0-16AA-49E3109C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1184CC83-D15C-8A3B-E878-A4161AEF3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322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4F898C6-59C7-29FF-2D71-37E286EF09EC}"/>
              </a:ext>
            </a:extLst>
          </p:cNvPr>
          <p:cNvSpPr/>
          <p:nvPr/>
        </p:nvSpPr>
        <p:spPr bwMode="auto">
          <a:xfrm>
            <a:off x="1043608" y="1419622"/>
            <a:ext cx="864096" cy="36004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C9945-7E87-6ADA-14E5-01575152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sv-SE" sz="2400" dirty="0"/>
              <a:t>Full-</a:t>
            </a:r>
            <a:r>
              <a:rPr lang="sv-SE" sz="2400" dirty="0" err="1"/>
              <a:t>cohort</a:t>
            </a:r>
            <a:r>
              <a:rPr lang="sv-SE" sz="2400" dirty="0"/>
              <a:t> </a:t>
            </a:r>
            <a:r>
              <a:rPr lang="sv-SE" sz="2400" dirty="0" err="1"/>
              <a:t>contacts</a:t>
            </a:r>
            <a:r>
              <a:rPr lang="sv-SE" sz="2400" dirty="0"/>
              <a:t> for data and bio-sampling</a:t>
            </a:r>
            <a:endParaRPr lang="en-US" sz="2400" dirty="0">
              <a:highlight>
                <a:srgbClr val="FFFF00"/>
              </a:highlight>
            </a:endParaRPr>
          </a:p>
        </p:txBody>
      </p:sp>
      <p:pic>
        <p:nvPicPr>
          <p:cNvPr id="57" name="Content Placeholder 56">
            <a:extLst>
              <a:ext uri="{FF2B5EF4-FFF2-40B4-BE49-F238E27FC236}">
                <a16:creationId xmlns:a16="http://schemas.microsoft.com/office/drawing/2014/main" id="{ED2C0E71-5446-3BC8-AA72-F94DEDF3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987574"/>
            <a:ext cx="6089690" cy="318928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01AB1-2E21-CFC5-6B4E-1248B9941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20815-8B2D-1E73-F6D5-AED4BD65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C1CB7-5270-3173-185A-4A2F0BD2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sv-SE" sz="500" dirty="0"/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id="{B61F5A79-9785-5524-A9B1-3EAFC59C6D0B}"/>
              </a:ext>
            </a:extLst>
          </p:cNvPr>
          <p:cNvGrpSpPr>
            <a:grpSpLocks/>
          </p:cNvGrpSpPr>
          <p:nvPr/>
        </p:nvGrpSpPr>
        <p:grpSpPr bwMode="auto">
          <a:xfrm>
            <a:off x="7884367" y="308844"/>
            <a:ext cx="859789" cy="857250"/>
            <a:chOff x="5088" y="0"/>
            <a:chExt cx="671" cy="648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6AC05AD-FE5F-D05A-C050-E806A16A6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D710AF02-AF89-05BA-E87D-16EA3F659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547C9E72-1810-2C34-EFCD-BDBC3B17D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2C3A0DE3-B5C1-4BFC-3D9A-DFBCB717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3A733560-1170-E54E-5CC1-5B2DC1F5B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A43A5B09-B91D-F44F-3B0B-5958D0A6B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A25B95C3-5EE0-EE5D-8305-5A54288F9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47FBFF3-35B0-DADF-58E7-DCACC0259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D551BA6A-DEF9-B19C-7750-67F586AB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F46349AA-7F97-58C9-BAD1-F7712BAA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753FD5CC-15CD-DA3D-A5DB-35A3287C4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854B5559-4ED9-ACA6-FF51-DA67F129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D78F3974-EBED-8C94-23AA-111338C0D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9B45E6D4-4C60-66B0-546A-2BA7CE0C2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Rectangle 20">
              <a:extLst>
                <a:ext uri="{FF2B5EF4-FFF2-40B4-BE49-F238E27FC236}">
                  <a16:creationId xmlns:a16="http://schemas.microsoft.com/office/drawing/2014/main" id="{0DF3EE55-0167-F689-3E1D-C8764CC24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DC3F85A-B81F-922D-3BC1-E63CB273FF23}"/>
              </a:ext>
            </a:extLst>
          </p:cNvPr>
          <p:cNvSpPr txBox="1"/>
          <p:nvPr/>
        </p:nvSpPr>
        <p:spPr>
          <a:xfrm>
            <a:off x="1907704" y="4176862"/>
            <a:ext cx="86433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sv-SE" sz="1200" dirty="0">
                <a:latin typeface="+mn-lt"/>
              </a:rPr>
              <a:t>Same sex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BC648-856F-FDAE-A456-92E3DF48CEAF}"/>
              </a:ext>
            </a:extLst>
          </p:cNvPr>
          <p:cNvSpPr txBox="1"/>
          <p:nvPr/>
        </p:nvSpPr>
        <p:spPr>
          <a:xfrm>
            <a:off x="4572000" y="4176862"/>
            <a:ext cx="216024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Same and Opposite sex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437317-D151-1F3F-2642-83A38974362E}"/>
              </a:ext>
            </a:extLst>
          </p:cNvPr>
          <p:cNvCxnSpPr/>
          <p:nvPr/>
        </p:nvCxnSpPr>
        <p:spPr bwMode="auto">
          <a:xfrm>
            <a:off x="6732240" y="4182404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6239EC-F374-3734-FB16-918437BC67C8}"/>
              </a:ext>
            </a:extLst>
          </p:cNvPr>
          <p:cNvCxnSpPr/>
          <p:nvPr/>
        </p:nvCxnSpPr>
        <p:spPr bwMode="auto">
          <a:xfrm flipV="1">
            <a:off x="6732240" y="4448319"/>
            <a:ext cx="504056" cy="11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632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45">
            <a:extLst>
              <a:ext uri="{FF2B5EF4-FFF2-40B4-BE49-F238E27FC236}">
                <a16:creationId xmlns:a16="http://schemas.microsoft.com/office/drawing/2014/main" id="{5E9F4285-241B-6E2D-1D20-201734003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624349"/>
            <a:ext cx="6138465" cy="43236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D5404-4709-6A0F-774C-A62C2781A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43E1C-B79E-6D5B-C20F-1F6CC8E7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2024</a:t>
            </a:r>
          </a:p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BEBB3-FCB6-FE0A-ECD6-B3619B36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B0BC6F4-9B94-8079-8DF8-074483129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947" y="343368"/>
            <a:ext cx="511104" cy="507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DF498-BED4-363E-507F-68D221B2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282175"/>
            <a:ext cx="3788582" cy="581249"/>
          </a:xfrm>
          <a:solidFill>
            <a:schemeClr val="bg1"/>
          </a:solidFill>
        </p:spPr>
        <p:txBody>
          <a:bodyPr/>
          <a:lstStyle/>
          <a:p>
            <a:r>
              <a:rPr lang="sv-SE" sz="2400" dirty="0"/>
              <a:t>STR </a:t>
            </a:r>
            <a:r>
              <a:rPr lang="sv-SE" sz="2400" dirty="0" err="1"/>
              <a:t>Study</a:t>
            </a:r>
            <a:r>
              <a:rPr lang="sv-SE" sz="2400" dirty="0"/>
              <a:t> </a:t>
            </a:r>
            <a:r>
              <a:rPr lang="sv-SE" sz="2400" dirty="0" err="1"/>
              <a:t>Overview</a:t>
            </a:r>
            <a:endParaRPr lang="en-US" sz="2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F7E789-5B6B-9258-BF01-C56D39CA8E90}"/>
              </a:ext>
            </a:extLst>
          </p:cNvPr>
          <p:cNvSpPr/>
          <p:nvPr/>
        </p:nvSpPr>
        <p:spPr bwMode="auto">
          <a:xfrm>
            <a:off x="1336452" y="557213"/>
            <a:ext cx="2303983" cy="762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61" name="Straight Arrow Connector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792663"/>
            <a:ext cx="1303338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5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F00B-3B89-4C14-C9C7-6A78B670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7268357" cy="857250"/>
          </a:xfrm>
        </p:spPr>
        <p:txBody>
          <a:bodyPr wrap="square" anchor="t">
            <a:normAutofit/>
          </a:bodyPr>
          <a:lstStyle/>
          <a:p>
            <a:r>
              <a:rPr lang="en-US" sz="2400" dirty="0"/>
              <a:t>Inclusion of new twins in STR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AA93D-5EEE-02F4-C3B9-174971E3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dirty="0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68D76-1713-EE8D-5C39-C96A2B41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EFCE-C10C-5E9E-5DC3-FBC3B5C1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sv-SE" sz="50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9C68F45-568E-43C2-1B5B-005BEBCD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947" y="343368"/>
            <a:ext cx="511104" cy="50747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887461-C61F-5330-6015-BC56B1129E37}"/>
              </a:ext>
            </a:extLst>
          </p:cNvPr>
          <p:cNvSpPr txBox="1">
            <a:spLocks/>
          </p:cNvSpPr>
          <p:nvPr/>
        </p:nvSpPr>
        <p:spPr bwMode="auto">
          <a:xfrm>
            <a:off x="255971" y="1196752"/>
            <a:ext cx="4170038" cy="339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kern="0" dirty="0"/>
              <a:t>Twins </a:t>
            </a:r>
            <a:r>
              <a:rPr lang="sv-SE" sz="1200" kern="0" dirty="0" err="1"/>
              <a:t>are</a:t>
            </a:r>
            <a:r>
              <a:rPr lang="sv-SE" sz="1200" kern="0" dirty="0"/>
              <a:t> </a:t>
            </a:r>
            <a:r>
              <a:rPr lang="sv-SE" sz="1200" kern="0" dirty="0" err="1"/>
              <a:t>identified</a:t>
            </a:r>
            <a:r>
              <a:rPr lang="sv-SE" sz="1200" kern="0" dirty="0"/>
              <a:t> </a:t>
            </a:r>
            <a:r>
              <a:rPr lang="sv-SE" sz="1200" kern="0" dirty="0" err="1"/>
              <a:t>through</a:t>
            </a:r>
            <a:r>
              <a:rPr lang="sv-SE" sz="1200" kern="0" dirty="0"/>
              <a:t> the Swedish Tax Agency (Skatteverket) and the Medical </a:t>
            </a:r>
            <a:r>
              <a:rPr lang="sv-SE" sz="1200" kern="0" dirty="0" err="1"/>
              <a:t>Birth</a:t>
            </a:r>
            <a:r>
              <a:rPr lang="sv-SE" sz="1200" kern="0" dirty="0"/>
              <a:t> Register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The guardians are first contacted with a request to allow the twins to participate when the twins are either 9 months or 9 years old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0" dirty="0"/>
              <a:t>Broad consent – to study somatic and mental health problem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0" dirty="0"/>
              <a:t>Data collection - </a:t>
            </a:r>
            <a:r>
              <a:rPr lang="en-US" sz="1200" dirty="0"/>
              <a:t>questionnaires, saliva (DNA) and </a:t>
            </a:r>
            <a:r>
              <a:rPr lang="en-US" sz="1200" kern="0" dirty="0"/>
              <a:t>health register data</a:t>
            </a:r>
            <a:endParaRPr lang="en-US" sz="1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0" dirty="0"/>
              <a:t>Follow-ups at 15, 18 and 24 years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0" dirty="0"/>
              <a:t>Response rate steady at 50%</a:t>
            </a:r>
            <a:endParaRPr lang="sv-SE" sz="1200" kern="0" dirty="0"/>
          </a:p>
          <a:p>
            <a:pPr>
              <a:spcAft>
                <a:spcPts val="600"/>
              </a:spcAft>
            </a:pPr>
            <a:endParaRPr lang="en-US" sz="1200" kern="0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AA35455-6FC8-5EA7-D861-DAA75BCBD06E}"/>
              </a:ext>
            </a:extLst>
          </p:cNvPr>
          <p:cNvPicPr>
            <a:picLocks noGrp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04082"/>
            <a:ext cx="4380483" cy="2783612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15FED77-BD72-E985-D689-1B1521107BDD}"/>
              </a:ext>
            </a:extLst>
          </p:cNvPr>
          <p:cNvSpPr/>
          <p:nvPr/>
        </p:nvSpPr>
        <p:spPr bwMode="auto">
          <a:xfrm>
            <a:off x="5652120" y="2499742"/>
            <a:ext cx="1008112" cy="129614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83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A4D3-B92D-D044-AD28-3F2BA9B5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STR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D6B12-73C8-C04A-AA3A-193AF4E6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3276"/>
            <a:ext cx="7943850" cy="35993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1900" dirty="0"/>
              <a:t>Data</a:t>
            </a:r>
            <a:endParaRPr lang="en-US" dirty="0"/>
          </a:p>
          <a:p>
            <a:pPr lvl="1"/>
            <a:r>
              <a:rPr lang="en-US" dirty="0"/>
              <a:t>Zygosity </a:t>
            </a:r>
          </a:p>
          <a:p>
            <a:pPr lvl="1"/>
            <a:r>
              <a:rPr lang="en-US" dirty="0"/>
              <a:t>New contacts and data collection (subscription)</a:t>
            </a:r>
          </a:p>
          <a:p>
            <a:pPr lvl="1"/>
            <a:r>
              <a:rPr lang="en-US" dirty="0"/>
              <a:t>STR internal data: questionnaire data and health register linkage until 2016</a:t>
            </a:r>
          </a:p>
          <a:p>
            <a:pPr lvl="1"/>
            <a:r>
              <a:rPr lang="en-US" dirty="0"/>
              <a:t>Linkage to other national registers or data sources available for research</a:t>
            </a:r>
          </a:p>
          <a:p>
            <a:pPr lvl="1"/>
            <a:r>
              <a:rPr lang="en-US" dirty="0"/>
              <a:t>GWAS (N=50,000)</a:t>
            </a:r>
          </a:p>
          <a:p>
            <a:pPr lvl="1"/>
            <a:r>
              <a:rPr lang="en-US" dirty="0"/>
              <a:t>Proteomics:</a:t>
            </a:r>
          </a:p>
          <a:p>
            <a:pPr lvl="2"/>
            <a:r>
              <a:rPr lang="en-US" dirty="0" err="1"/>
              <a:t>Charité</a:t>
            </a:r>
            <a:r>
              <a:rPr lang="en-US" dirty="0"/>
              <a:t> (N=12,000)</a:t>
            </a:r>
          </a:p>
          <a:p>
            <a:pPr lvl="2"/>
            <a:r>
              <a:rPr lang="en-US" dirty="0"/>
              <a:t>OLINK oncology (N=7,000, same-sex pairs)</a:t>
            </a:r>
          </a:p>
          <a:p>
            <a:pPr lvl="1"/>
            <a:r>
              <a:rPr lang="en-US" dirty="0"/>
              <a:t>Serum (N=12,600)</a:t>
            </a:r>
          </a:p>
          <a:p>
            <a:pPr lvl="1"/>
            <a:r>
              <a:rPr lang="en-US" dirty="0"/>
              <a:t>DNA (60,000)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dirty="0"/>
              <a:t>Methods</a:t>
            </a:r>
            <a:endParaRPr lang="en-US" dirty="0"/>
          </a:p>
          <a:p>
            <a:pPr lvl="1"/>
            <a:r>
              <a:rPr lang="en-US" dirty="0"/>
              <a:t>Classic twin-based variance decomposition models (heritability etc.)</a:t>
            </a:r>
            <a:endParaRPr lang="en-US" sz="2100" dirty="0"/>
          </a:p>
          <a:p>
            <a:pPr lvl="1"/>
            <a:r>
              <a:rPr lang="en-US" dirty="0"/>
              <a:t>Co-twin control association studies (discordant twins) </a:t>
            </a:r>
          </a:p>
          <a:p>
            <a:pPr lvl="1"/>
            <a:r>
              <a:rPr lang="en-US" dirty="0"/>
              <a:t>Ordinary epidemiological associations studies (incl GWAS)</a:t>
            </a:r>
          </a:p>
          <a:p>
            <a:pPr lvl="1"/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twin</a:t>
            </a:r>
            <a:r>
              <a:rPr lang="sv-SE" dirty="0"/>
              <a:t>-pair association studies (</a:t>
            </a:r>
            <a:r>
              <a:rPr lang="sv-SE" dirty="0" err="1"/>
              <a:t>incl</a:t>
            </a:r>
            <a:r>
              <a:rPr lang="sv-SE" dirty="0"/>
              <a:t> </a:t>
            </a:r>
            <a:r>
              <a:rPr lang="sv-SE" dirty="0" err="1"/>
              <a:t>sibling</a:t>
            </a:r>
            <a:r>
              <a:rPr lang="sv-SE" dirty="0"/>
              <a:t> GWAS)</a:t>
            </a:r>
            <a:endParaRPr lang="en-US" dirty="0"/>
          </a:p>
          <a:p>
            <a:pPr marL="34290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1900" dirty="0"/>
              <a:t>Access to data and samples</a:t>
            </a:r>
          </a:p>
          <a:p>
            <a:pPr lvl="1"/>
            <a:r>
              <a:rPr lang="en-US" dirty="0"/>
              <a:t>Requests are evaluated by the expert group four times per year – sustainability and secrecy test (</a:t>
            </a:r>
            <a:r>
              <a:rPr lang="en-US" dirty="0" err="1"/>
              <a:t>menprövning</a:t>
            </a:r>
            <a:r>
              <a:rPr lang="en-US" dirty="0"/>
              <a:t>)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973CC13-E520-12DF-AB08-C3208AC6861E}"/>
              </a:ext>
            </a:extLst>
          </p:cNvPr>
          <p:cNvGrpSpPr>
            <a:grpSpLocks/>
          </p:cNvGrpSpPr>
          <p:nvPr/>
        </p:nvGrpSpPr>
        <p:grpSpPr bwMode="auto">
          <a:xfrm>
            <a:off x="8244408" y="339502"/>
            <a:ext cx="571757" cy="576064"/>
            <a:chOff x="5088" y="0"/>
            <a:chExt cx="671" cy="64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951B77F-3734-5152-4171-C7871595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8A10917-9591-AA8F-17FB-36E5EA7B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9F4E4C7-C4E9-6C3F-963C-91E19A25A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DE5B74F-78C0-F295-AF8B-7FB655FAE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6CBA442-C90B-032C-63E5-A3F41176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22E8469-9F01-7A87-69B8-3D355B4CF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4A1C5D5-3B68-B0A5-0986-B0B6AD60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2D5C70A-74BC-B7BB-F839-444E1D432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6B4B2B0-F8FF-B365-47A9-2FB378D84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1D6F0B1-C7D6-7508-BEA9-06CD12EEA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64BD935-1566-68E3-3CEC-F4C46406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5602173-A46A-CDB1-B00C-2386C62F7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51F14DE8-B723-8A15-8F2D-9BD97B98E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555676B-D262-16FC-236D-C4C4C244B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2447F800-DE13-8035-315C-8E8EACFD8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10C3D6F-3DF7-783E-B4DB-E5836565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sv-SE" sz="500"/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571ACA11-5265-6019-4B52-F66D07E1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dirty="0"/>
              <a:t>2024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12B6928-303B-D854-28A4-814AD31D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826671"/>
            <a:ext cx="2444708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F3EB4AD-B94C-401E-A2CF-7251987A5BA8}"/>
              </a:ext>
            </a:extLst>
          </p:cNvPr>
          <p:cNvSpPr/>
          <p:nvPr/>
        </p:nvSpPr>
        <p:spPr bwMode="auto">
          <a:xfrm>
            <a:off x="6084168" y="1779662"/>
            <a:ext cx="2501738" cy="563243"/>
          </a:xfrm>
          <a:prstGeom prst="roundRect">
            <a:avLst/>
          </a:prstGeom>
          <a:solidFill>
            <a:schemeClr val="accent4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6F712-925D-5679-CD07-04203329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648072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Available data</a:t>
            </a:r>
          </a:p>
        </p:txBody>
      </p:sp>
      <p:pic>
        <p:nvPicPr>
          <p:cNvPr id="8" name="Content Placeholder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743D6D-6083-79C5-CB5D-35DD235FAE9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64943" y="707997"/>
            <a:ext cx="6835506" cy="4112649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71D7075-B3B2-C343-5E9E-02F82E01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2474" y="1881611"/>
            <a:ext cx="3091090" cy="563243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sv-SE" sz="1800" dirty="0">
                <a:cs typeface="Arial" panose="020B0604020202020204" pitchFamily="34" charset="0"/>
              </a:rPr>
              <a:t>* </a:t>
            </a:r>
            <a:r>
              <a:rPr lang="en-US" sz="1400" dirty="0">
                <a:cs typeface="Arial" panose="020B0604020202020204" pitchFamily="34" charset="0"/>
              </a:rPr>
              <a:t>searchable</a:t>
            </a:r>
            <a:r>
              <a:rPr lang="sv-SE" sz="1400" dirty="0">
                <a:cs typeface="Arial" panose="020B0604020202020204" pitchFamily="34" charset="0"/>
              </a:rPr>
              <a:t> in </a:t>
            </a: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strdata.se</a:t>
            </a:r>
            <a:endParaRPr lang="en-US" sz="1400" dirty="0"/>
          </a:p>
          <a:p>
            <a:pPr marL="0" indent="0" algn="ctr">
              <a:spcBef>
                <a:spcPts val="240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0F0FB-3123-2DE7-A998-877AA1C95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dirty="0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2A156-D349-6528-0110-F6B40BAD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62DD2-29BD-DAAA-3CE5-D7BD4A4B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sv-SE" sz="500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F5A802D8-5FBB-B2D8-74C6-6D1ED1390773}"/>
              </a:ext>
            </a:extLst>
          </p:cNvPr>
          <p:cNvGrpSpPr>
            <a:grpSpLocks/>
          </p:cNvGrpSpPr>
          <p:nvPr/>
        </p:nvGrpSpPr>
        <p:grpSpPr bwMode="auto">
          <a:xfrm>
            <a:off x="8172400" y="339502"/>
            <a:ext cx="643765" cy="648072"/>
            <a:chOff x="5088" y="0"/>
            <a:chExt cx="671" cy="64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9949551-1862-0CBF-5946-C6D173A5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1"/>
              <a:ext cx="297" cy="331"/>
            </a:xfrm>
            <a:custGeom>
              <a:avLst/>
              <a:gdLst/>
              <a:ahLst/>
              <a:cxnLst>
                <a:cxn ang="0">
                  <a:pos x="135" y="155"/>
                </a:cxn>
                <a:cxn ang="0">
                  <a:pos x="144" y="146"/>
                </a:cxn>
                <a:cxn ang="0">
                  <a:pos x="150" y="133"/>
                </a:cxn>
                <a:cxn ang="0">
                  <a:pos x="166" y="98"/>
                </a:cxn>
                <a:cxn ang="0">
                  <a:pos x="179" y="77"/>
                </a:cxn>
                <a:cxn ang="0">
                  <a:pos x="198" y="55"/>
                </a:cxn>
                <a:cxn ang="0">
                  <a:pos x="225" y="33"/>
                </a:cxn>
                <a:cxn ang="0">
                  <a:pos x="262" y="11"/>
                </a:cxn>
                <a:cxn ang="0">
                  <a:pos x="286" y="0"/>
                </a:cxn>
                <a:cxn ang="0">
                  <a:pos x="296" y="0"/>
                </a:cxn>
                <a:cxn ang="0">
                  <a:pos x="290" y="6"/>
                </a:cxn>
                <a:cxn ang="0">
                  <a:pos x="267" y="17"/>
                </a:cxn>
                <a:cxn ang="0">
                  <a:pos x="240" y="31"/>
                </a:cxn>
                <a:cxn ang="0">
                  <a:pos x="217" y="47"/>
                </a:cxn>
                <a:cxn ang="0">
                  <a:pos x="197" y="67"/>
                </a:cxn>
                <a:cxn ang="0">
                  <a:pos x="183" y="87"/>
                </a:cxn>
                <a:cxn ang="0">
                  <a:pos x="171" y="108"/>
                </a:cxn>
                <a:cxn ang="0">
                  <a:pos x="163" y="128"/>
                </a:cxn>
                <a:cxn ang="0">
                  <a:pos x="158" y="146"/>
                </a:cxn>
                <a:cxn ang="0">
                  <a:pos x="156" y="163"/>
                </a:cxn>
                <a:cxn ang="0">
                  <a:pos x="171" y="164"/>
                </a:cxn>
                <a:cxn ang="0">
                  <a:pos x="184" y="167"/>
                </a:cxn>
                <a:cxn ang="0">
                  <a:pos x="196" y="171"/>
                </a:cxn>
                <a:cxn ang="0">
                  <a:pos x="207" y="177"/>
                </a:cxn>
                <a:cxn ang="0">
                  <a:pos x="225" y="192"/>
                </a:cxn>
                <a:cxn ang="0">
                  <a:pos x="238" y="211"/>
                </a:cxn>
                <a:cxn ang="0">
                  <a:pos x="241" y="222"/>
                </a:cxn>
                <a:cxn ang="0">
                  <a:pos x="243" y="233"/>
                </a:cxn>
                <a:cxn ang="0">
                  <a:pos x="243" y="244"/>
                </a:cxn>
                <a:cxn ang="0">
                  <a:pos x="242" y="255"/>
                </a:cxn>
                <a:cxn ang="0">
                  <a:pos x="232" y="278"/>
                </a:cxn>
                <a:cxn ang="0">
                  <a:pos x="215" y="299"/>
                </a:cxn>
                <a:cxn ang="0">
                  <a:pos x="197" y="312"/>
                </a:cxn>
                <a:cxn ang="0">
                  <a:pos x="178" y="321"/>
                </a:cxn>
                <a:cxn ang="0">
                  <a:pos x="158" y="327"/>
                </a:cxn>
                <a:cxn ang="0">
                  <a:pos x="138" y="330"/>
                </a:cxn>
                <a:cxn ang="0">
                  <a:pos x="117" y="330"/>
                </a:cxn>
                <a:cxn ang="0">
                  <a:pos x="97" y="327"/>
                </a:cxn>
                <a:cxn ang="0">
                  <a:pos x="78" y="321"/>
                </a:cxn>
                <a:cxn ang="0">
                  <a:pos x="60" y="314"/>
                </a:cxn>
                <a:cxn ang="0">
                  <a:pos x="43" y="304"/>
                </a:cxn>
                <a:cxn ang="0">
                  <a:pos x="28" y="292"/>
                </a:cxn>
                <a:cxn ang="0">
                  <a:pos x="16" y="278"/>
                </a:cxn>
                <a:cxn ang="0">
                  <a:pos x="7" y="263"/>
                </a:cxn>
                <a:cxn ang="0">
                  <a:pos x="1" y="246"/>
                </a:cxn>
                <a:cxn ang="0">
                  <a:pos x="0" y="227"/>
                </a:cxn>
                <a:cxn ang="0">
                  <a:pos x="1" y="209"/>
                </a:cxn>
                <a:cxn ang="0">
                  <a:pos x="9" y="188"/>
                </a:cxn>
                <a:cxn ang="0">
                  <a:pos x="18" y="174"/>
                </a:cxn>
                <a:cxn ang="0">
                  <a:pos x="31" y="161"/>
                </a:cxn>
                <a:cxn ang="0">
                  <a:pos x="47" y="151"/>
                </a:cxn>
                <a:cxn ang="0">
                  <a:pos x="65" y="144"/>
                </a:cxn>
                <a:cxn ang="0">
                  <a:pos x="84" y="140"/>
                </a:cxn>
                <a:cxn ang="0">
                  <a:pos x="103" y="141"/>
                </a:cxn>
                <a:cxn ang="0">
                  <a:pos x="120" y="145"/>
                </a:cxn>
                <a:cxn ang="0">
                  <a:pos x="135" y="155"/>
                </a:cxn>
              </a:cxnLst>
              <a:rect l="0" t="0" r="r" b="b"/>
              <a:pathLst>
                <a:path w="297" h="331">
                  <a:moveTo>
                    <a:pt x="135" y="155"/>
                  </a:moveTo>
                  <a:lnTo>
                    <a:pt x="144" y="146"/>
                  </a:lnTo>
                  <a:lnTo>
                    <a:pt x="150" y="133"/>
                  </a:lnTo>
                  <a:lnTo>
                    <a:pt x="166" y="98"/>
                  </a:lnTo>
                  <a:lnTo>
                    <a:pt x="179" y="77"/>
                  </a:lnTo>
                  <a:lnTo>
                    <a:pt x="198" y="55"/>
                  </a:lnTo>
                  <a:lnTo>
                    <a:pt x="225" y="33"/>
                  </a:lnTo>
                  <a:lnTo>
                    <a:pt x="262" y="11"/>
                  </a:lnTo>
                  <a:lnTo>
                    <a:pt x="286" y="0"/>
                  </a:lnTo>
                  <a:lnTo>
                    <a:pt x="296" y="0"/>
                  </a:lnTo>
                  <a:lnTo>
                    <a:pt x="290" y="6"/>
                  </a:lnTo>
                  <a:lnTo>
                    <a:pt x="267" y="17"/>
                  </a:lnTo>
                  <a:lnTo>
                    <a:pt x="240" y="31"/>
                  </a:lnTo>
                  <a:lnTo>
                    <a:pt x="217" y="47"/>
                  </a:lnTo>
                  <a:lnTo>
                    <a:pt x="197" y="67"/>
                  </a:lnTo>
                  <a:lnTo>
                    <a:pt x="183" y="87"/>
                  </a:lnTo>
                  <a:lnTo>
                    <a:pt x="171" y="108"/>
                  </a:lnTo>
                  <a:lnTo>
                    <a:pt x="163" y="128"/>
                  </a:lnTo>
                  <a:lnTo>
                    <a:pt x="158" y="146"/>
                  </a:lnTo>
                  <a:lnTo>
                    <a:pt x="156" y="163"/>
                  </a:lnTo>
                  <a:lnTo>
                    <a:pt x="171" y="164"/>
                  </a:lnTo>
                  <a:lnTo>
                    <a:pt x="184" y="167"/>
                  </a:lnTo>
                  <a:lnTo>
                    <a:pt x="196" y="171"/>
                  </a:lnTo>
                  <a:lnTo>
                    <a:pt x="207" y="177"/>
                  </a:lnTo>
                  <a:lnTo>
                    <a:pt x="225" y="192"/>
                  </a:lnTo>
                  <a:lnTo>
                    <a:pt x="238" y="211"/>
                  </a:lnTo>
                  <a:lnTo>
                    <a:pt x="241" y="222"/>
                  </a:lnTo>
                  <a:lnTo>
                    <a:pt x="243" y="233"/>
                  </a:lnTo>
                  <a:lnTo>
                    <a:pt x="243" y="244"/>
                  </a:lnTo>
                  <a:lnTo>
                    <a:pt x="242" y="255"/>
                  </a:lnTo>
                  <a:lnTo>
                    <a:pt x="232" y="278"/>
                  </a:lnTo>
                  <a:lnTo>
                    <a:pt x="215" y="299"/>
                  </a:lnTo>
                  <a:lnTo>
                    <a:pt x="197" y="312"/>
                  </a:lnTo>
                  <a:lnTo>
                    <a:pt x="178" y="321"/>
                  </a:lnTo>
                  <a:lnTo>
                    <a:pt x="158" y="327"/>
                  </a:lnTo>
                  <a:lnTo>
                    <a:pt x="138" y="330"/>
                  </a:lnTo>
                  <a:lnTo>
                    <a:pt x="117" y="330"/>
                  </a:lnTo>
                  <a:lnTo>
                    <a:pt x="97" y="327"/>
                  </a:lnTo>
                  <a:lnTo>
                    <a:pt x="78" y="321"/>
                  </a:lnTo>
                  <a:lnTo>
                    <a:pt x="60" y="314"/>
                  </a:lnTo>
                  <a:lnTo>
                    <a:pt x="43" y="304"/>
                  </a:lnTo>
                  <a:lnTo>
                    <a:pt x="28" y="292"/>
                  </a:lnTo>
                  <a:lnTo>
                    <a:pt x="16" y="278"/>
                  </a:lnTo>
                  <a:lnTo>
                    <a:pt x="7" y="263"/>
                  </a:lnTo>
                  <a:lnTo>
                    <a:pt x="1" y="246"/>
                  </a:lnTo>
                  <a:lnTo>
                    <a:pt x="0" y="227"/>
                  </a:lnTo>
                  <a:lnTo>
                    <a:pt x="1" y="209"/>
                  </a:lnTo>
                  <a:lnTo>
                    <a:pt x="9" y="188"/>
                  </a:lnTo>
                  <a:lnTo>
                    <a:pt x="18" y="174"/>
                  </a:lnTo>
                  <a:lnTo>
                    <a:pt x="31" y="161"/>
                  </a:lnTo>
                  <a:lnTo>
                    <a:pt x="47" y="151"/>
                  </a:lnTo>
                  <a:lnTo>
                    <a:pt x="65" y="144"/>
                  </a:lnTo>
                  <a:lnTo>
                    <a:pt x="84" y="140"/>
                  </a:lnTo>
                  <a:lnTo>
                    <a:pt x="103" y="141"/>
                  </a:lnTo>
                  <a:lnTo>
                    <a:pt x="120" y="145"/>
                  </a:lnTo>
                  <a:lnTo>
                    <a:pt x="135" y="155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2D59313-0072-B717-4380-7599E2BE9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30"/>
              <a:ext cx="297" cy="333"/>
            </a:xfrm>
            <a:custGeom>
              <a:avLst/>
              <a:gdLst/>
              <a:ahLst/>
              <a:cxnLst>
                <a:cxn ang="0">
                  <a:pos x="119" y="147"/>
                </a:cxn>
                <a:cxn ang="0">
                  <a:pos x="144" y="147"/>
                </a:cxn>
                <a:cxn ang="0">
                  <a:pos x="166" y="99"/>
                </a:cxn>
                <a:cxn ang="0">
                  <a:pos x="198" y="57"/>
                </a:cxn>
                <a:cxn ang="0">
                  <a:pos x="261" y="12"/>
                </a:cxn>
                <a:cxn ang="0">
                  <a:pos x="293" y="0"/>
                </a:cxn>
                <a:cxn ang="0">
                  <a:pos x="266" y="17"/>
                </a:cxn>
                <a:cxn ang="0">
                  <a:pos x="215" y="48"/>
                </a:cxn>
                <a:cxn ang="0">
                  <a:pos x="181" y="88"/>
                </a:cxn>
                <a:cxn ang="0">
                  <a:pos x="162" y="129"/>
                </a:cxn>
                <a:cxn ang="0">
                  <a:pos x="155" y="164"/>
                </a:cxn>
                <a:cxn ang="0">
                  <a:pos x="183" y="168"/>
                </a:cxn>
                <a:cxn ang="0">
                  <a:pos x="206" y="178"/>
                </a:cxn>
                <a:cxn ang="0">
                  <a:pos x="236" y="213"/>
                </a:cxn>
                <a:cxn ang="0">
                  <a:pos x="242" y="234"/>
                </a:cxn>
                <a:cxn ang="0">
                  <a:pos x="240" y="256"/>
                </a:cxn>
                <a:cxn ang="0">
                  <a:pos x="213" y="300"/>
                </a:cxn>
                <a:cxn ang="0">
                  <a:pos x="177" y="322"/>
                </a:cxn>
                <a:cxn ang="0">
                  <a:pos x="138" y="331"/>
                </a:cxn>
                <a:cxn ang="0">
                  <a:pos x="98" y="328"/>
                </a:cxn>
                <a:cxn ang="0">
                  <a:pos x="60" y="315"/>
                </a:cxn>
                <a:cxn ang="0">
                  <a:pos x="29" y="293"/>
                </a:cxn>
                <a:cxn ang="0">
                  <a:pos x="8" y="264"/>
                </a:cxn>
                <a:cxn ang="0">
                  <a:pos x="0" y="229"/>
                </a:cxn>
                <a:cxn ang="0">
                  <a:pos x="9" y="190"/>
                </a:cxn>
                <a:cxn ang="0">
                  <a:pos x="32" y="163"/>
                </a:cxn>
                <a:cxn ang="0">
                  <a:pos x="65" y="145"/>
                </a:cxn>
                <a:cxn ang="0">
                  <a:pos x="102" y="142"/>
                </a:cxn>
                <a:cxn ang="0">
                  <a:pos x="135" y="156"/>
                </a:cxn>
                <a:cxn ang="0">
                  <a:pos x="143" y="146"/>
                </a:cxn>
                <a:cxn ang="0">
                  <a:pos x="120" y="146"/>
                </a:cxn>
                <a:cxn ang="0">
                  <a:pos x="84" y="141"/>
                </a:cxn>
                <a:cxn ang="0">
                  <a:pos x="47" y="152"/>
                </a:cxn>
                <a:cxn ang="0">
                  <a:pos x="18" y="174"/>
                </a:cxn>
                <a:cxn ang="0">
                  <a:pos x="1" y="209"/>
                </a:cxn>
                <a:cxn ang="0">
                  <a:pos x="1" y="247"/>
                </a:cxn>
                <a:cxn ang="0">
                  <a:pos x="16" y="279"/>
                </a:cxn>
                <a:cxn ang="0">
                  <a:pos x="43" y="306"/>
                </a:cxn>
                <a:cxn ang="0">
                  <a:pos x="77" y="323"/>
                </a:cxn>
                <a:cxn ang="0">
                  <a:pos x="117" y="332"/>
                </a:cxn>
                <a:cxn ang="0">
                  <a:pos x="158" y="329"/>
                </a:cxn>
                <a:cxn ang="0">
                  <a:pos x="197" y="314"/>
                </a:cxn>
                <a:cxn ang="0">
                  <a:pos x="231" y="279"/>
                </a:cxn>
                <a:cxn ang="0">
                  <a:pos x="243" y="245"/>
                </a:cxn>
                <a:cxn ang="0">
                  <a:pos x="241" y="223"/>
                </a:cxn>
                <a:cxn ang="0">
                  <a:pos x="225" y="193"/>
                </a:cxn>
                <a:cxn ang="0">
                  <a:pos x="196" y="172"/>
                </a:cxn>
                <a:cxn ang="0">
                  <a:pos x="170" y="164"/>
                </a:cxn>
                <a:cxn ang="0">
                  <a:pos x="158" y="147"/>
                </a:cxn>
                <a:cxn ang="0">
                  <a:pos x="171" y="109"/>
                </a:cxn>
                <a:cxn ang="0">
                  <a:pos x="197" y="68"/>
                </a:cxn>
                <a:cxn ang="0">
                  <a:pos x="239" y="31"/>
                </a:cxn>
                <a:cxn ang="0">
                  <a:pos x="288" y="6"/>
                </a:cxn>
                <a:cxn ang="0">
                  <a:pos x="285" y="0"/>
                </a:cxn>
                <a:cxn ang="0">
                  <a:pos x="224" y="33"/>
                </a:cxn>
                <a:cxn ang="0">
                  <a:pos x="178" y="78"/>
                </a:cxn>
                <a:cxn ang="0">
                  <a:pos x="149" y="134"/>
                </a:cxn>
                <a:cxn ang="0">
                  <a:pos x="135" y="155"/>
                </a:cxn>
              </a:cxnLst>
              <a:rect l="0" t="0" r="r" b="b"/>
              <a:pathLst>
                <a:path w="297" h="333">
                  <a:moveTo>
                    <a:pt x="120" y="146"/>
                  </a:move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50" y="134"/>
                  </a:lnTo>
                  <a:lnTo>
                    <a:pt x="166" y="99"/>
                  </a:lnTo>
                  <a:lnTo>
                    <a:pt x="179" y="78"/>
                  </a:lnTo>
                  <a:lnTo>
                    <a:pt x="198" y="57"/>
                  </a:lnTo>
                  <a:lnTo>
                    <a:pt x="224" y="34"/>
                  </a:lnTo>
                  <a:lnTo>
                    <a:pt x="261" y="12"/>
                  </a:lnTo>
                  <a:lnTo>
                    <a:pt x="285" y="1"/>
                  </a:lnTo>
                  <a:lnTo>
                    <a:pt x="293" y="0"/>
                  </a:lnTo>
                  <a:lnTo>
                    <a:pt x="288" y="6"/>
                  </a:lnTo>
                  <a:lnTo>
                    <a:pt x="266" y="17"/>
                  </a:lnTo>
                  <a:lnTo>
                    <a:pt x="239" y="31"/>
                  </a:lnTo>
                  <a:lnTo>
                    <a:pt x="215" y="48"/>
                  </a:lnTo>
                  <a:lnTo>
                    <a:pt x="197" y="67"/>
                  </a:lnTo>
                  <a:lnTo>
                    <a:pt x="181" y="88"/>
                  </a:lnTo>
                  <a:lnTo>
                    <a:pt x="170" y="108"/>
                  </a:lnTo>
                  <a:lnTo>
                    <a:pt x="162" y="129"/>
                  </a:lnTo>
                  <a:lnTo>
                    <a:pt x="157" y="147"/>
                  </a:lnTo>
                  <a:lnTo>
                    <a:pt x="155" y="164"/>
                  </a:lnTo>
                  <a:lnTo>
                    <a:pt x="170" y="165"/>
                  </a:lnTo>
                  <a:lnTo>
                    <a:pt x="183" y="168"/>
                  </a:lnTo>
                  <a:lnTo>
                    <a:pt x="196" y="173"/>
                  </a:lnTo>
                  <a:lnTo>
                    <a:pt x="206" y="178"/>
                  </a:lnTo>
                  <a:lnTo>
                    <a:pt x="224" y="194"/>
                  </a:lnTo>
                  <a:lnTo>
                    <a:pt x="236" y="213"/>
                  </a:lnTo>
                  <a:lnTo>
                    <a:pt x="240" y="223"/>
                  </a:lnTo>
                  <a:lnTo>
                    <a:pt x="242" y="234"/>
                  </a:lnTo>
                  <a:lnTo>
                    <a:pt x="242" y="245"/>
                  </a:lnTo>
                  <a:lnTo>
                    <a:pt x="240" y="256"/>
                  </a:lnTo>
                  <a:lnTo>
                    <a:pt x="231" y="279"/>
                  </a:lnTo>
                  <a:lnTo>
                    <a:pt x="213" y="300"/>
                  </a:lnTo>
                  <a:lnTo>
                    <a:pt x="196" y="313"/>
                  </a:lnTo>
                  <a:lnTo>
                    <a:pt x="177" y="322"/>
                  </a:lnTo>
                  <a:lnTo>
                    <a:pt x="158" y="328"/>
                  </a:lnTo>
                  <a:lnTo>
                    <a:pt x="138" y="331"/>
                  </a:lnTo>
                  <a:lnTo>
                    <a:pt x="117" y="331"/>
                  </a:lnTo>
                  <a:lnTo>
                    <a:pt x="98" y="328"/>
                  </a:lnTo>
                  <a:lnTo>
                    <a:pt x="78" y="322"/>
                  </a:lnTo>
                  <a:lnTo>
                    <a:pt x="60" y="315"/>
                  </a:lnTo>
                  <a:lnTo>
                    <a:pt x="44" y="305"/>
                  </a:lnTo>
                  <a:lnTo>
                    <a:pt x="29" y="293"/>
                  </a:lnTo>
                  <a:lnTo>
                    <a:pt x="17" y="279"/>
                  </a:lnTo>
                  <a:lnTo>
                    <a:pt x="8" y="264"/>
                  </a:lnTo>
                  <a:lnTo>
                    <a:pt x="2" y="247"/>
                  </a:lnTo>
                  <a:lnTo>
                    <a:pt x="0" y="229"/>
                  </a:lnTo>
                  <a:lnTo>
                    <a:pt x="2" y="210"/>
                  </a:lnTo>
                  <a:lnTo>
                    <a:pt x="9" y="190"/>
                  </a:lnTo>
                  <a:lnTo>
                    <a:pt x="19" y="175"/>
                  </a:lnTo>
                  <a:lnTo>
                    <a:pt x="32" y="163"/>
                  </a:lnTo>
                  <a:lnTo>
                    <a:pt x="48" y="153"/>
                  </a:lnTo>
                  <a:lnTo>
                    <a:pt x="65" y="145"/>
                  </a:lnTo>
                  <a:lnTo>
                    <a:pt x="84" y="142"/>
                  </a:lnTo>
                  <a:lnTo>
                    <a:pt x="102" y="142"/>
                  </a:lnTo>
                  <a:lnTo>
                    <a:pt x="119" y="147"/>
                  </a:lnTo>
                  <a:lnTo>
                    <a:pt x="135" y="156"/>
                  </a:lnTo>
                  <a:lnTo>
                    <a:pt x="144" y="147"/>
                  </a:lnTo>
                  <a:lnTo>
                    <a:pt x="143" y="146"/>
                  </a:lnTo>
                  <a:lnTo>
                    <a:pt x="135" y="155"/>
                  </a:lnTo>
                  <a:lnTo>
                    <a:pt x="120" y="146"/>
                  </a:lnTo>
                  <a:lnTo>
                    <a:pt x="102" y="141"/>
                  </a:lnTo>
                  <a:lnTo>
                    <a:pt x="84" y="141"/>
                  </a:lnTo>
                  <a:lnTo>
                    <a:pt x="65" y="145"/>
                  </a:lnTo>
                  <a:lnTo>
                    <a:pt x="47" y="152"/>
                  </a:lnTo>
                  <a:lnTo>
                    <a:pt x="31" y="162"/>
                  </a:lnTo>
                  <a:lnTo>
                    <a:pt x="18" y="174"/>
                  </a:lnTo>
                  <a:lnTo>
                    <a:pt x="9" y="189"/>
                  </a:lnTo>
                  <a:lnTo>
                    <a:pt x="1" y="209"/>
                  </a:lnTo>
                  <a:lnTo>
                    <a:pt x="0" y="229"/>
                  </a:lnTo>
                  <a:lnTo>
                    <a:pt x="1" y="247"/>
                  </a:lnTo>
                  <a:lnTo>
                    <a:pt x="7" y="264"/>
                  </a:lnTo>
                  <a:lnTo>
                    <a:pt x="16" y="279"/>
                  </a:lnTo>
                  <a:lnTo>
                    <a:pt x="28" y="293"/>
                  </a:lnTo>
                  <a:lnTo>
                    <a:pt x="43" y="306"/>
                  </a:lnTo>
                  <a:lnTo>
                    <a:pt x="59" y="315"/>
                  </a:lnTo>
                  <a:lnTo>
                    <a:pt x="77" y="323"/>
                  </a:lnTo>
                  <a:lnTo>
                    <a:pt x="97" y="329"/>
                  </a:lnTo>
                  <a:lnTo>
                    <a:pt x="117" y="332"/>
                  </a:lnTo>
                  <a:lnTo>
                    <a:pt x="138" y="332"/>
                  </a:lnTo>
                  <a:lnTo>
                    <a:pt x="158" y="329"/>
                  </a:lnTo>
                  <a:lnTo>
                    <a:pt x="177" y="323"/>
                  </a:lnTo>
                  <a:lnTo>
                    <a:pt x="197" y="314"/>
                  </a:lnTo>
                  <a:lnTo>
                    <a:pt x="214" y="301"/>
                  </a:lnTo>
                  <a:lnTo>
                    <a:pt x="231" y="279"/>
                  </a:lnTo>
                  <a:lnTo>
                    <a:pt x="241" y="257"/>
                  </a:lnTo>
                  <a:lnTo>
                    <a:pt x="243" y="245"/>
                  </a:lnTo>
                  <a:lnTo>
                    <a:pt x="243" y="234"/>
                  </a:lnTo>
                  <a:lnTo>
                    <a:pt x="241" y="223"/>
                  </a:lnTo>
                  <a:lnTo>
                    <a:pt x="237" y="212"/>
                  </a:lnTo>
                  <a:lnTo>
                    <a:pt x="225" y="193"/>
                  </a:lnTo>
                  <a:lnTo>
                    <a:pt x="207" y="178"/>
                  </a:lnTo>
                  <a:lnTo>
                    <a:pt x="196" y="172"/>
                  </a:lnTo>
                  <a:lnTo>
                    <a:pt x="183" y="168"/>
                  </a:lnTo>
                  <a:lnTo>
                    <a:pt x="170" y="164"/>
                  </a:lnTo>
                  <a:lnTo>
                    <a:pt x="156" y="163"/>
                  </a:lnTo>
                  <a:lnTo>
                    <a:pt x="158" y="147"/>
                  </a:lnTo>
                  <a:lnTo>
                    <a:pt x="163" y="129"/>
                  </a:lnTo>
                  <a:lnTo>
                    <a:pt x="171" y="109"/>
                  </a:lnTo>
                  <a:lnTo>
                    <a:pt x="182" y="88"/>
                  </a:lnTo>
                  <a:lnTo>
                    <a:pt x="197" y="68"/>
                  </a:lnTo>
                  <a:lnTo>
                    <a:pt x="216" y="48"/>
                  </a:lnTo>
                  <a:lnTo>
                    <a:pt x="239" y="31"/>
                  </a:lnTo>
                  <a:lnTo>
                    <a:pt x="267" y="18"/>
                  </a:lnTo>
                  <a:lnTo>
                    <a:pt x="288" y="6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60" y="12"/>
                  </a:lnTo>
                  <a:lnTo>
                    <a:pt x="224" y="33"/>
                  </a:lnTo>
                  <a:lnTo>
                    <a:pt x="197" y="56"/>
                  </a:lnTo>
                  <a:lnTo>
                    <a:pt x="178" y="78"/>
                  </a:lnTo>
                  <a:lnTo>
                    <a:pt x="165" y="99"/>
                  </a:lnTo>
                  <a:lnTo>
                    <a:pt x="149" y="134"/>
                  </a:lnTo>
                  <a:lnTo>
                    <a:pt x="143" y="147"/>
                  </a:lnTo>
                  <a:lnTo>
                    <a:pt x="135" y="155"/>
                  </a:lnTo>
                  <a:lnTo>
                    <a:pt x="120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39D2D77-23A8-E112-8BF2-9CF958B34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87"/>
              <a:ext cx="32" cy="24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29" y="7"/>
                </a:cxn>
                <a:cxn ang="0">
                  <a:pos x="27" y="16"/>
                </a:cxn>
                <a:cxn ang="0">
                  <a:pos x="21" y="20"/>
                </a:cxn>
                <a:cxn ang="0">
                  <a:pos x="15" y="22"/>
                </a:cxn>
                <a:cxn ang="0">
                  <a:pos x="8" y="20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8" y="21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7" y="16"/>
                </a:cxn>
                <a:cxn ang="0">
                  <a:pos x="31" y="7"/>
                </a:cxn>
              </a:cxnLst>
              <a:rect l="0" t="0" r="r" b="b"/>
              <a:pathLst>
                <a:path w="32" h="24">
                  <a:moveTo>
                    <a:pt x="31" y="7"/>
                  </a:moveTo>
                  <a:lnTo>
                    <a:pt x="29" y="7"/>
                  </a:lnTo>
                  <a:lnTo>
                    <a:pt x="27" y="16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2" y="6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1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7" y="16"/>
                  </a:lnTo>
                  <a:lnTo>
                    <a:pt x="3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F603A38-A6A6-63FB-BB27-4BAA3237E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389"/>
              <a:ext cx="64" cy="2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0" y="15"/>
                </a:cxn>
                <a:cxn ang="0">
                  <a:pos x="24" y="20"/>
                </a:cxn>
                <a:cxn ang="0">
                  <a:pos x="40" y="25"/>
                </a:cxn>
                <a:cxn ang="0">
                  <a:pos x="54" y="26"/>
                </a:cxn>
                <a:cxn ang="0">
                  <a:pos x="59" y="25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0" y="14"/>
                </a:cxn>
                <a:cxn ang="0">
                  <a:pos x="60" y="15"/>
                </a:cxn>
                <a:cxn ang="0">
                  <a:pos x="61" y="19"/>
                </a:cxn>
                <a:cxn ang="0">
                  <a:pos x="61" y="22"/>
                </a:cxn>
                <a:cxn ang="0">
                  <a:pos x="58" y="24"/>
                </a:cxn>
                <a:cxn ang="0">
                  <a:pos x="54" y="25"/>
                </a:cxn>
                <a:cxn ang="0">
                  <a:pos x="40" y="23"/>
                </a:cxn>
                <a:cxn ang="0">
                  <a:pos x="25" y="19"/>
                </a:cxn>
                <a:cxn ang="0">
                  <a:pos x="11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3" y="0"/>
                </a:cxn>
              </a:cxnLst>
              <a:rect l="0" t="0" r="r" b="b"/>
              <a:pathLst>
                <a:path w="64" h="27">
                  <a:moveTo>
                    <a:pt x="13" y="0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10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54" y="26"/>
                  </a:lnTo>
                  <a:lnTo>
                    <a:pt x="59" y="25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8" y="24"/>
                  </a:lnTo>
                  <a:lnTo>
                    <a:pt x="54" y="25"/>
                  </a:lnTo>
                  <a:lnTo>
                    <a:pt x="40" y="23"/>
                  </a:lnTo>
                  <a:lnTo>
                    <a:pt x="25" y="19"/>
                  </a:lnTo>
                  <a:lnTo>
                    <a:pt x="11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2317A3F-2650-DBB4-0C64-E2A6F2EB8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31"/>
              <a:ext cx="233" cy="370"/>
            </a:xfrm>
            <a:custGeom>
              <a:avLst/>
              <a:gdLst/>
              <a:ahLst/>
              <a:cxnLst>
                <a:cxn ang="0">
                  <a:pos x="57" y="209"/>
                </a:cxn>
                <a:cxn ang="0">
                  <a:pos x="53" y="198"/>
                </a:cxn>
                <a:cxn ang="0">
                  <a:pos x="46" y="185"/>
                </a:cxn>
                <a:cxn ang="0">
                  <a:pos x="24" y="153"/>
                </a:cxn>
                <a:cxn ang="0">
                  <a:pos x="13" y="131"/>
                </a:cxn>
                <a:cxn ang="0">
                  <a:pos x="4" y="104"/>
                </a:cxn>
                <a:cxn ang="0">
                  <a:pos x="0" y="71"/>
                </a:cxn>
                <a:cxn ang="0">
                  <a:pos x="0" y="32"/>
                </a:cxn>
                <a:cxn ang="0">
                  <a:pos x="5" y="7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9" y="30"/>
                </a:cxn>
                <a:cxn ang="0">
                  <a:pos x="5" y="59"/>
                </a:cxn>
                <a:cxn ang="0">
                  <a:pos x="7" y="86"/>
                </a:cxn>
                <a:cxn ang="0">
                  <a:pos x="13" y="111"/>
                </a:cxn>
                <a:cxn ang="0">
                  <a:pos x="23" y="134"/>
                </a:cxn>
                <a:cxn ang="0">
                  <a:pos x="35" y="155"/>
                </a:cxn>
                <a:cxn ang="0">
                  <a:pos x="48" y="172"/>
                </a:cxn>
                <a:cxn ang="0">
                  <a:pos x="62" y="186"/>
                </a:cxn>
                <a:cxn ang="0">
                  <a:pos x="75" y="198"/>
                </a:cxn>
                <a:cxn ang="0">
                  <a:pos x="85" y="187"/>
                </a:cxn>
                <a:cxn ang="0">
                  <a:pos x="95" y="179"/>
                </a:cxn>
                <a:cxn ang="0">
                  <a:pos x="117" y="167"/>
                </a:cxn>
                <a:cxn ang="0">
                  <a:pos x="129" y="164"/>
                </a:cxn>
                <a:cxn ang="0">
                  <a:pos x="141" y="163"/>
                </a:cxn>
                <a:cxn ang="0">
                  <a:pos x="154" y="163"/>
                </a:cxn>
                <a:cxn ang="0">
                  <a:pos x="165" y="165"/>
                </a:cxn>
                <a:cxn ang="0">
                  <a:pos x="187" y="173"/>
                </a:cxn>
                <a:cxn ang="0">
                  <a:pos x="207" y="187"/>
                </a:cxn>
                <a:cxn ang="0">
                  <a:pos x="215" y="196"/>
                </a:cxn>
                <a:cxn ang="0">
                  <a:pos x="222" y="207"/>
                </a:cxn>
                <a:cxn ang="0">
                  <a:pos x="227" y="219"/>
                </a:cxn>
                <a:cxn ang="0">
                  <a:pos x="230" y="232"/>
                </a:cxn>
                <a:cxn ang="0">
                  <a:pos x="232" y="252"/>
                </a:cxn>
                <a:cxn ang="0">
                  <a:pos x="229" y="272"/>
                </a:cxn>
                <a:cxn ang="0">
                  <a:pos x="223" y="290"/>
                </a:cxn>
                <a:cxn ang="0">
                  <a:pos x="214" y="307"/>
                </a:cxn>
                <a:cxn ang="0">
                  <a:pos x="202" y="322"/>
                </a:cxn>
                <a:cxn ang="0">
                  <a:pos x="188" y="336"/>
                </a:cxn>
                <a:cxn ang="0">
                  <a:pos x="172" y="347"/>
                </a:cxn>
                <a:cxn ang="0">
                  <a:pos x="155" y="356"/>
                </a:cxn>
                <a:cxn ang="0">
                  <a:pos x="137" y="363"/>
                </a:cxn>
                <a:cxn ang="0">
                  <a:pos x="118" y="367"/>
                </a:cxn>
                <a:cxn ang="0">
                  <a:pos x="99" y="369"/>
                </a:cxn>
                <a:cxn ang="0">
                  <a:pos x="80" y="366"/>
                </a:cxn>
                <a:cxn ang="0">
                  <a:pos x="62" y="361"/>
                </a:cxn>
                <a:cxn ang="0">
                  <a:pos x="44" y="352"/>
                </a:cxn>
                <a:cxn ang="0">
                  <a:pos x="28" y="339"/>
                </a:cxn>
                <a:cxn ang="0">
                  <a:pos x="14" y="323"/>
                </a:cxn>
                <a:cxn ang="0">
                  <a:pos x="7" y="307"/>
                </a:cxn>
                <a:cxn ang="0">
                  <a:pos x="3" y="290"/>
                </a:cxn>
                <a:cxn ang="0">
                  <a:pos x="3" y="273"/>
                </a:cxn>
                <a:cxn ang="0">
                  <a:pos x="7" y="255"/>
                </a:cxn>
                <a:cxn ang="0">
                  <a:pos x="15" y="239"/>
                </a:cxn>
                <a:cxn ang="0">
                  <a:pos x="26" y="225"/>
                </a:cxn>
                <a:cxn ang="0">
                  <a:pos x="40" y="215"/>
                </a:cxn>
                <a:cxn ang="0">
                  <a:pos x="57" y="209"/>
                </a:cxn>
              </a:cxnLst>
              <a:rect l="0" t="0" r="r" b="b"/>
              <a:pathLst>
                <a:path w="233" h="370">
                  <a:moveTo>
                    <a:pt x="57" y="209"/>
                  </a:moveTo>
                  <a:lnTo>
                    <a:pt x="53" y="198"/>
                  </a:lnTo>
                  <a:lnTo>
                    <a:pt x="46" y="185"/>
                  </a:lnTo>
                  <a:lnTo>
                    <a:pt x="24" y="153"/>
                  </a:lnTo>
                  <a:lnTo>
                    <a:pt x="13" y="131"/>
                  </a:lnTo>
                  <a:lnTo>
                    <a:pt x="4" y="104"/>
                  </a:lnTo>
                  <a:lnTo>
                    <a:pt x="0" y="71"/>
                  </a:lnTo>
                  <a:lnTo>
                    <a:pt x="0" y="32"/>
                  </a:lnTo>
                  <a:lnTo>
                    <a:pt x="5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9" y="30"/>
                  </a:lnTo>
                  <a:lnTo>
                    <a:pt x="5" y="59"/>
                  </a:lnTo>
                  <a:lnTo>
                    <a:pt x="7" y="86"/>
                  </a:lnTo>
                  <a:lnTo>
                    <a:pt x="13" y="111"/>
                  </a:lnTo>
                  <a:lnTo>
                    <a:pt x="23" y="134"/>
                  </a:lnTo>
                  <a:lnTo>
                    <a:pt x="35" y="155"/>
                  </a:lnTo>
                  <a:lnTo>
                    <a:pt x="48" y="172"/>
                  </a:lnTo>
                  <a:lnTo>
                    <a:pt x="62" y="186"/>
                  </a:lnTo>
                  <a:lnTo>
                    <a:pt x="75" y="198"/>
                  </a:lnTo>
                  <a:lnTo>
                    <a:pt x="85" y="187"/>
                  </a:lnTo>
                  <a:lnTo>
                    <a:pt x="95" y="179"/>
                  </a:lnTo>
                  <a:lnTo>
                    <a:pt x="117" y="167"/>
                  </a:lnTo>
                  <a:lnTo>
                    <a:pt x="129" y="164"/>
                  </a:lnTo>
                  <a:lnTo>
                    <a:pt x="141" y="163"/>
                  </a:lnTo>
                  <a:lnTo>
                    <a:pt x="154" y="163"/>
                  </a:lnTo>
                  <a:lnTo>
                    <a:pt x="165" y="165"/>
                  </a:lnTo>
                  <a:lnTo>
                    <a:pt x="187" y="173"/>
                  </a:lnTo>
                  <a:lnTo>
                    <a:pt x="207" y="187"/>
                  </a:lnTo>
                  <a:lnTo>
                    <a:pt x="215" y="196"/>
                  </a:lnTo>
                  <a:lnTo>
                    <a:pt x="222" y="207"/>
                  </a:lnTo>
                  <a:lnTo>
                    <a:pt x="227" y="219"/>
                  </a:lnTo>
                  <a:lnTo>
                    <a:pt x="230" y="232"/>
                  </a:lnTo>
                  <a:lnTo>
                    <a:pt x="232" y="252"/>
                  </a:lnTo>
                  <a:lnTo>
                    <a:pt x="229" y="272"/>
                  </a:lnTo>
                  <a:lnTo>
                    <a:pt x="223" y="290"/>
                  </a:lnTo>
                  <a:lnTo>
                    <a:pt x="214" y="307"/>
                  </a:lnTo>
                  <a:lnTo>
                    <a:pt x="202" y="322"/>
                  </a:lnTo>
                  <a:lnTo>
                    <a:pt x="188" y="336"/>
                  </a:lnTo>
                  <a:lnTo>
                    <a:pt x="172" y="347"/>
                  </a:lnTo>
                  <a:lnTo>
                    <a:pt x="155" y="356"/>
                  </a:lnTo>
                  <a:lnTo>
                    <a:pt x="137" y="363"/>
                  </a:lnTo>
                  <a:lnTo>
                    <a:pt x="118" y="367"/>
                  </a:lnTo>
                  <a:lnTo>
                    <a:pt x="99" y="369"/>
                  </a:lnTo>
                  <a:lnTo>
                    <a:pt x="80" y="366"/>
                  </a:lnTo>
                  <a:lnTo>
                    <a:pt x="62" y="361"/>
                  </a:lnTo>
                  <a:lnTo>
                    <a:pt x="44" y="352"/>
                  </a:lnTo>
                  <a:lnTo>
                    <a:pt x="28" y="339"/>
                  </a:lnTo>
                  <a:lnTo>
                    <a:pt x="14" y="323"/>
                  </a:lnTo>
                  <a:lnTo>
                    <a:pt x="7" y="307"/>
                  </a:lnTo>
                  <a:lnTo>
                    <a:pt x="3" y="290"/>
                  </a:lnTo>
                  <a:lnTo>
                    <a:pt x="3" y="273"/>
                  </a:lnTo>
                  <a:lnTo>
                    <a:pt x="7" y="255"/>
                  </a:lnTo>
                  <a:lnTo>
                    <a:pt x="15" y="239"/>
                  </a:lnTo>
                  <a:lnTo>
                    <a:pt x="26" y="225"/>
                  </a:lnTo>
                  <a:lnTo>
                    <a:pt x="40" y="215"/>
                  </a:lnTo>
                  <a:lnTo>
                    <a:pt x="57" y="20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38864DB-FBC4-35EC-D438-8471E00C0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0"/>
              <a:ext cx="237" cy="371"/>
            </a:xfrm>
            <a:custGeom>
              <a:avLst/>
              <a:gdLst/>
              <a:ahLst/>
              <a:cxnLst>
                <a:cxn ang="0">
                  <a:pos x="41" y="216"/>
                </a:cxn>
                <a:cxn ang="0">
                  <a:pos x="55" y="198"/>
                </a:cxn>
                <a:cxn ang="0">
                  <a:pos x="25" y="154"/>
                </a:cxn>
                <a:cxn ang="0">
                  <a:pos x="5" y="105"/>
                </a:cxn>
                <a:cxn ang="0">
                  <a:pos x="1" y="32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5" y="60"/>
                </a:cxn>
                <a:cxn ang="0">
                  <a:pos x="14" y="112"/>
                </a:cxn>
                <a:cxn ang="0">
                  <a:pos x="36" y="155"/>
                </a:cxn>
                <a:cxn ang="0">
                  <a:pos x="63" y="187"/>
                </a:cxn>
                <a:cxn ang="0">
                  <a:pos x="87" y="188"/>
                </a:cxn>
                <a:cxn ang="0">
                  <a:pos x="120" y="168"/>
                </a:cxn>
                <a:cxn ang="0">
                  <a:pos x="144" y="164"/>
                </a:cxn>
                <a:cxn ang="0">
                  <a:pos x="168" y="166"/>
                </a:cxn>
                <a:cxn ang="0">
                  <a:pos x="210" y="188"/>
                </a:cxn>
                <a:cxn ang="0">
                  <a:pos x="225" y="208"/>
                </a:cxn>
                <a:cxn ang="0">
                  <a:pos x="233" y="233"/>
                </a:cxn>
                <a:cxn ang="0">
                  <a:pos x="232" y="272"/>
                </a:cxn>
                <a:cxn ang="0">
                  <a:pos x="217" y="307"/>
                </a:cxn>
                <a:cxn ang="0">
                  <a:pos x="191" y="336"/>
                </a:cxn>
                <a:cxn ang="0">
                  <a:pos x="158" y="356"/>
                </a:cxn>
                <a:cxn ang="0">
                  <a:pos x="120" y="367"/>
                </a:cxn>
                <a:cxn ang="0">
                  <a:pos x="81" y="366"/>
                </a:cxn>
                <a:cxn ang="0">
                  <a:pos x="46" y="352"/>
                </a:cxn>
                <a:cxn ang="0">
                  <a:pos x="15" y="323"/>
                </a:cxn>
                <a:cxn ang="0">
                  <a:pos x="4" y="291"/>
                </a:cxn>
                <a:cxn ang="0">
                  <a:pos x="8" y="256"/>
                </a:cxn>
                <a:cxn ang="0">
                  <a:pos x="27" y="226"/>
                </a:cxn>
                <a:cxn ang="0">
                  <a:pos x="59" y="210"/>
                </a:cxn>
                <a:cxn ang="0">
                  <a:pos x="54" y="198"/>
                </a:cxn>
                <a:cxn ang="0">
                  <a:pos x="40" y="215"/>
                </a:cxn>
                <a:cxn ang="0">
                  <a:pos x="15" y="239"/>
                </a:cxn>
                <a:cxn ang="0">
                  <a:pos x="3" y="273"/>
                </a:cxn>
                <a:cxn ang="0">
                  <a:pos x="7" y="308"/>
                </a:cxn>
                <a:cxn ang="0">
                  <a:pos x="29" y="340"/>
                </a:cxn>
                <a:cxn ang="0">
                  <a:pos x="62" y="362"/>
                </a:cxn>
                <a:cxn ang="0">
                  <a:pos x="101" y="370"/>
                </a:cxn>
                <a:cxn ang="0">
                  <a:pos x="139" y="364"/>
                </a:cxn>
                <a:cxn ang="0">
                  <a:pos x="175" y="348"/>
                </a:cxn>
                <a:cxn ang="0">
                  <a:pos x="206" y="323"/>
                </a:cxn>
                <a:cxn ang="0">
                  <a:pos x="227" y="291"/>
                </a:cxn>
                <a:cxn ang="0">
                  <a:pos x="236" y="253"/>
                </a:cxn>
                <a:cxn ang="0">
                  <a:pos x="231" y="220"/>
                </a:cxn>
                <a:cxn ang="0">
                  <a:pos x="218" y="196"/>
                </a:cxn>
                <a:cxn ang="0">
                  <a:pos x="190" y="173"/>
                </a:cxn>
                <a:cxn ang="0">
                  <a:pos x="156" y="163"/>
                </a:cxn>
                <a:cxn ang="0">
                  <a:pos x="131" y="164"/>
                </a:cxn>
                <a:cxn ang="0">
                  <a:pos x="97" y="179"/>
                </a:cxn>
                <a:cxn ang="0">
                  <a:pos x="77" y="197"/>
                </a:cxn>
                <a:cxn ang="0">
                  <a:pos x="50" y="173"/>
                </a:cxn>
                <a:cxn ang="0">
                  <a:pos x="24" y="135"/>
                </a:cxn>
                <a:cxn ang="0">
                  <a:pos x="8" y="87"/>
                </a:cxn>
                <a:cxn ang="0">
                  <a:pos x="10" y="31"/>
                </a:cxn>
                <a:cxn ang="0">
                  <a:pos x="10" y="0"/>
                </a:cxn>
                <a:cxn ang="0">
                  <a:pos x="5" y="8"/>
                </a:cxn>
                <a:cxn ang="0">
                  <a:pos x="0" y="72"/>
                </a:cxn>
                <a:cxn ang="0">
                  <a:pos x="13" y="132"/>
                </a:cxn>
                <a:cxn ang="0">
                  <a:pos x="46" y="186"/>
                </a:cxn>
                <a:cxn ang="0">
                  <a:pos x="58" y="210"/>
                </a:cxn>
              </a:cxnLst>
              <a:rect l="0" t="0" r="r" b="b"/>
              <a:pathLst>
                <a:path w="237" h="371">
                  <a:moveTo>
                    <a:pt x="40" y="215"/>
                  </a:move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47" y="186"/>
                  </a:lnTo>
                  <a:lnTo>
                    <a:pt x="25" y="154"/>
                  </a:lnTo>
                  <a:lnTo>
                    <a:pt x="14" y="132"/>
                  </a:lnTo>
                  <a:lnTo>
                    <a:pt x="5" y="105"/>
                  </a:lnTo>
                  <a:lnTo>
                    <a:pt x="0" y="72"/>
                  </a:lnTo>
                  <a:lnTo>
                    <a:pt x="1" y="32"/>
                  </a:lnTo>
                  <a:lnTo>
                    <a:pt x="6" y="8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8" y="31"/>
                  </a:lnTo>
                  <a:lnTo>
                    <a:pt x="5" y="60"/>
                  </a:lnTo>
                  <a:lnTo>
                    <a:pt x="7" y="87"/>
                  </a:lnTo>
                  <a:lnTo>
                    <a:pt x="14" y="112"/>
                  </a:lnTo>
                  <a:lnTo>
                    <a:pt x="24" y="135"/>
                  </a:lnTo>
                  <a:lnTo>
                    <a:pt x="36" y="155"/>
                  </a:lnTo>
                  <a:lnTo>
                    <a:pt x="49" y="173"/>
                  </a:lnTo>
                  <a:lnTo>
                    <a:pt x="63" y="187"/>
                  </a:lnTo>
                  <a:lnTo>
                    <a:pt x="77" y="199"/>
                  </a:lnTo>
                  <a:lnTo>
                    <a:pt x="87" y="188"/>
                  </a:lnTo>
                  <a:lnTo>
                    <a:pt x="97" y="180"/>
                  </a:lnTo>
                  <a:lnTo>
                    <a:pt x="120" y="168"/>
                  </a:lnTo>
                  <a:lnTo>
                    <a:pt x="132" y="165"/>
                  </a:lnTo>
                  <a:lnTo>
                    <a:pt x="144" y="164"/>
                  </a:lnTo>
                  <a:lnTo>
                    <a:pt x="156" y="164"/>
                  </a:lnTo>
                  <a:lnTo>
                    <a:pt x="168" y="166"/>
                  </a:lnTo>
                  <a:lnTo>
                    <a:pt x="190" y="174"/>
                  </a:lnTo>
                  <a:lnTo>
                    <a:pt x="210" y="188"/>
                  </a:lnTo>
                  <a:lnTo>
                    <a:pt x="218" y="197"/>
                  </a:lnTo>
                  <a:lnTo>
                    <a:pt x="225" y="208"/>
                  </a:lnTo>
                  <a:lnTo>
                    <a:pt x="230" y="220"/>
                  </a:lnTo>
                  <a:lnTo>
                    <a:pt x="233" y="233"/>
                  </a:lnTo>
                  <a:lnTo>
                    <a:pt x="235" y="253"/>
                  </a:lnTo>
                  <a:lnTo>
                    <a:pt x="232" y="272"/>
                  </a:lnTo>
                  <a:lnTo>
                    <a:pt x="226" y="290"/>
                  </a:lnTo>
                  <a:lnTo>
                    <a:pt x="217" y="307"/>
                  </a:lnTo>
                  <a:lnTo>
                    <a:pt x="205" y="323"/>
                  </a:lnTo>
                  <a:lnTo>
                    <a:pt x="191" y="336"/>
                  </a:lnTo>
                  <a:lnTo>
                    <a:pt x="175" y="347"/>
                  </a:lnTo>
                  <a:lnTo>
                    <a:pt x="158" y="356"/>
                  </a:lnTo>
                  <a:lnTo>
                    <a:pt x="139" y="363"/>
                  </a:lnTo>
                  <a:lnTo>
                    <a:pt x="120" y="367"/>
                  </a:lnTo>
                  <a:lnTo>
                    <a:pt x="101" y="368"/>
                  </a:lnTo>
                  <a:lnTo>
                    <a:pt x="81" y="366"/>
                  </a:lnTo>
                  <a:lnTo>
                    <a:pt x="63" y="361"/>
                  </a:lnTo>
                  <a:lnTo>
                    <a:pt x="46" y="352"/>
                  </a:lnTo>
                  <a:lnTo>
                    <a:pt x="30" y="340"/>
                  </a:lnTo>
                  <a:lnTo>
                    <a:pt x="15" y="323"/>
                  </a:lnTo>
                  <a:lnTo>
                    <a:pt x="8" y="308"/>
                  </a:lnTo>
                  <a:lnTo>
                    <a:pt x="4" y="291"/>
                  </a:lnTo>
                  <a:lnTo>
                    <a:pt x="4" y="273"/>
                  </a:lnTo>
                  <a:lnTo>
                    <a:pt x="8" y="256"/>
                  </a:lnTo>
                  <a:lnTo>
                    <a:pt x="16" y="240"/>
                  </a:lnTo>
                  <a:lnTo>
                    <a:pt x="27" y="226"/>
                  </a:lnTo>
                  <a:lnTo>
                    <a:pt x="41" y="216"/>
                  </a:lnTo>
                  <a:lnTo>
                    <a:pt x="59" y="210"/>
                  </a:lnTo>
                  <a:lnTo>
                    <a:pt x="55" y="198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  <a:lnTo>
                    <a:pt x="26" y="225"/>
                  </a:lnTo>
                  <a:lnTo>
                    <a:pt x="15" y="239"/>
                  </a:lnTo>
                  <a:lnTo>
                    <a:pt x="7" y="256"/>
                  </a:lnTo>
                  <a:lnTo>
                    <a:pt x="3" y="273"/>
                  </a:lnTo>
                  <a:lnTo>
                    <a:pt x="3" y="291"/>
                  </a:lnTo>
                  <a:lnTo>
                    <a:pt x="7" y="308"/>
                  </a:lnTo>
                  <a:lnTo>
                    <a:pt x="15" y="323"/>
                  </a:lnTo>
                  <a:lnTo>
                    <a:pt x="29" y="340"/>
                  </a:lnTo>
                  <a:lnTo>
                    <a:pt x="45" y="353"/>
                  </a:lnTo>
                  <a:lnTo>
                    <a:pt x="62" y="362"/>
                  </a:lnTo>
                  <a:lnTo>
                    <a:pt x="81" y="367"/>
                  </a:lnTo>
                  <a:lnTo>
                    <a:pt x="101" y="370"/>
                  </a:lnTo>
                  <a:lnTo>
                    <a:pt x="120" y="368"/>
                  </a:lnTo>
                  <a:lnTo>
                    <a:pt x="139" y="364"/>
                  </a:lnTo>
                  <a:lnTo>
                    <a:pt x="158" y="357"/>
                  </a:lnTo>
                  <a:lnTo>
                    <a:pt x="175" y="348"/>
                  </a:lnTo>
                  <a:lnTo>
                    <a:pt x="191" y="337"/>
                  </a:lnTo>
                  <a:lnTo>
                    <a:pt x="206" y="323"/>
                  </a:lnTo>
                  <a:lnTo>
                    <a:pt x="218" y="308"/>
                  </a:lnTo>
                  <a:lnTo>
                    <a:pt x="227" y="291"/>
                  </a:lnTo>
                  <a:lnTo>
                    <a:pt x="233" y="272"/>
                  </a:lnTo>
                  <a:lnTo>
                    <a:pt x="236" y="253"/>
                  </a:lnTo>
                  <a:lnTo>
                    <a:pt x="235" y="233"/>
                  </a:lnTo>
                  <a:lnTo>
                    <a:pt x="231" y="220"/>
                  </a:lnTo>
                  <a:lnTo>
                    <a:pt x="225" y="207"/>
                  </a:lnTo>
                  <a:lnTo>
                    <a:pt x="218" y="196"/>
                  </a:lnTo>
                  <a:lnTo>
                    <a:pt x="210" y="187"/>
                  </a:lnTo>
                  <a:lnTo>
                    <a:pt x="190" y="173"/>
                  </a:lnTo>
                  <a:lnTo>
                    <a:pt x="168" y="165"/>
                  </a:lnTo>
                  <a:lnTo>
                    <a:pt x="156" y="163"/>
                  </a:lnTo>
                  <a:lnTo>
                    <a:pt x="144" y="163"/>
                  </a:lnTo>
                  <a:lnTo>
                    <a:pt x="131" y="164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86" y="188"/>
                  </a:lnTo>
                  <a:lnTo>
                    <a:pt x="77" y="197"/>
                  </a:lnTo>
                  <a:lnTo>
                    <a:pt x="64" y="187"/>
                  </a:lnTo>
                  <a:lnTo>
                    <a:pt x="50" y="173"/>
                  </a:lnTo>
                  <a:lnTo>
                    <a:pt x="36" y="155"/>
                  </a:lnTo>
                  <a:lnTo>
                    <a:pt x="24" y="135"/>
                  </a:lnTo>
                  <a:lnTo>
                    <a:pt x="14" y="112"/>
                  </a:lnTo>
                  <a:lnTo>
                    <a:pt x="8" y="87"/>
                  </a:lnTo>
                  <a:lnTo>
                    <a:pt x="6" y="60"/>
                  </a:lnTo>
                  <a:lnTo>
                    <a:pt x="10" y="3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4" y="105"/>
                  </a:lnTo>
                  <a:lnTo>
                    <a:pt x="13" y="132"/>
                  </a:lnTo>
                  <a:lnTo>
                    <a:pt x="24" y="154"/>
                  </a:lnTo>
                  <a:lnTo>
                    <a:pt x="46" y="186"/>
                  </a:lnTo>
                  <a:lnTo>
                    <a:pt x="54" y="198"/>
                  </a:lnTo>
                  <a:lnTo>
                    <a:pt x="58" y="210"/>
                  </a:lnTo>
                  <a:lnTo>
                    <a:pt x="40" y="2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00A8B6C-DBB1-7ED6-C17B-C0A2AD41B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428"/>
              <a:ext cx="29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8" y="0"/>
                </a:cxn>
                <a:cxn ang="0">
                  <a:pos x="25" y="8"/>
                </a:cxn>
                <a:cxn ang="0">
                  <a:pos x="27" y="14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13" y="26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13" y="28"/>
                </a:cxn>
                <a:cxn ang="0">
                  <a:pos x="20" y="25"/>
                </a:cxn>
                <a:cxn ang="0">
                  <a:pos x="25" y="21"/>
                </a:cxn>
                <a:cxn ang="0">
                  <a:pos x="28" y="14"/>
                </a:cxn>
                <a:cxn ang="0">
                  <a:pos x="26" y="7"/>
                </a:cxn>
                <a:cxn ang="0">
                  <a:pos x="19" y="0"/>
                </a:cxn>
              </a:cxnLst>
              <a:rect l="0" t="0" r="r" b="b"/>
              <a:pathLst>
                <a:path w="29" h="29">
                  <a:moveTo>
                    <a:pt x="19" y="0"/>
                  </a:moveTo>
                  <a:lnTo>
                    <a:pt x="18" y="0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4" y="21"/>
                  </a:lnTo>
                  <a:lnTo>
                    <a:pt x="20" y="25"/>
                  </a:lnTo>
                  <a:lnTo>
                    <a:pt x="13" y="26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5"/>
                  </a:lnTo>
                  <a:lnTo>
                    <a:pt x="25" y="21"/>
                  </a:lnTo>
                  <a:lnTo>
                    <a:pt x="28" y="14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63DB123-E6E8-5DE0-ED87-D93BDC646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426"/>
              <a:ext cx="53" cy="43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3" y="28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2"/>
                </a:cxn>
                <a:cxn ang="0">
                  <a:pos x="16" y="38"/>
                </a:cxn>
                <a:cxn ang="0">
                  <a:pos x="29" y="31"/>
                </a:cxn>
                <a:cxn ang="0">
                  <a:pos x="41" y="21"/>
                </a:cxn>
                <a:cxn ang="0">
                  <a:pos x="50" y="11"/>
                </a:cxn>
                <a:cxn ang="0">
                  <a:pos x="52" y="4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3" y="1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49" y="11"/>
                </a:cxn>
                <a:cxn ang="0">
                  <a:pos x="40" y="20"/>
                </a:cxn>
                <a:cxn ang="0">
                  <a:pos x="28" y="30"/>
                </a:cxn>
                <a:cxn ang="0">
                  <a:pos x="16" y="37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4" y="28"/>
                </a:cxn>
              </a:cxnLst>
              <a:rect l="0" t="0" r="r" b="b"/>
              <a:pathLst>
                <a:path w="53" h="43">
                  <a:moveTo>
                    <a:pt x="4" y="28"/>
                  </a:moveTo>
                  <a:lnTo>
                    <a:pt x="3" y="2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16" y="38"/>
                  </a:lnTo>
                  <a:lnTo>
                    <a:pt x="29" y="31"/>
                  </a:lnTo>
                  <a:lnTo>
                    <a:pt x="41" y="21"/>
                  </a:lnTo>
                  <a:lnTo>
                    <a:pt x="50" y="11"/>
                  </a:lnTo>
                  <a:lnTo>
                    <a:pt x="52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49" y="11"/>
                  </a:lnTo>
                  <a:lnTo>
                    <a:pt x="40" y="20"/>
                  </a:lnTo>
                  <a:lnTo>
                    <a:pt x="28" y="30"/>
                  </a:lnTo>
                  <a:lnTo>
                    <a:pt x="16" y="37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8AEBFBD-C7B6-0D22-9120-CEB137612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3"/>
              <a:ext cx="322" cy="291"/>
            </a:xfrm>
            <a:custGeom>
              <a:avLst/>
              <a:gdLst/>
              <a:ahLst/>
              <a:cxnLst>
                <a:cxn ang="0">
                  <a:pos x="6" y="229"/>
                </a:cxn>
                <a:cxn ang="0">
                  <a:pos x="0" y="219"/>
                </a:cxn>
                <a:cxn ang="0">
                  <a:pos x="49" y="178"/>
                </a:cxn>
                <a:cxn ang="0">
                  <a:pos x="71" y="136"/>
                </a:cxn>
                <a:cxn ang="0">
                  <a:pos x="91" y="89"/>
                </a:cxn>
                <a:cxn ang="0">
                  <a:pos x="139" y="35"/>
                </a:cxn>
                <a:cxn ang="0">
                  <a:pos x="88" y="82"/>
                </a:cxn>
                <a:cxn ang="0">
                  <a:pos x="66" y="124"/>
                </a:cxn>
                <a:cxn ang="0">
                  <a:pos x="36" y="181"/>
                </a:cxn>
                <a:cxn ang="0">
                  <a:pos x="17" y="199"/>
                </a:cxn>
                <a:cxn ang="0">
                  <a:pos x="21" y="152"/>
                </a:cxn>
                <a:cxn ang="0">
                  <a:pos x="33" y="104"/>
                </a:cxn>
                <a:cxn ang="0">
                  <a:pos x="60" y="66"/>
                </a:cxn>
                <a:cxn ang="0">
                  <a:pos x="94" y="41"/>
                </a:cxn>
                <a:cxn ang="0">
                  <a:pos x="147" y="12"/>
                </a:cxn>
                <a:cxn ang="0">
                  <a:pos x="149" y="64"/>
                </a:cxn>
                <a:cxn ang="0">
                  <a:pos x="127" y="128"/>
                </a:cxn>
                <a:cxn ang="0">
                  <a:pos x="101" y="170"/>
                </a:cxn>
                <a:cxn ang="0">
                  <a:pos x="75" y="193"/>
                </a:cxn>
                <a:cxn ang="0">
                  <a:pos x="44" y="210"/>
                </a:cxn>
                <a:cxn ang="0">
                  <a:pos x="50" y="219"/>
                </a:cxn>
                <a:cxn ang="0">
                  <a:pos x="95" y="211"/>
                </a:cxn>
                <a:cxn ang="0">
                  <a:pos x="137" y="199"/>
                </a:cxn>
                <a:cxn ang="0">
                  <a:pos x="178" y="193"/>
                </a:cxn>
                <a:cxn ang="0">
                  <a:pos x="223" y="203"/>
                </a:cxn>
                <a:cxn ang="0">
                  <a:pos x="255" y="219"/>
                </a:cxn>
                <a:cxn ang="0">
                  <a:pos x="288" y="246"/>
                </a:cxn>
                <a:cxn ang="0">
                  <a:pos x="321" y="266"/>
                </a:cxn>
                <a:cxn ang="0">
                  <a:pos x="244" y="286"/>
                </a:cxn>
                <a:cxn ang="0">
                  <a:pos x="179" y="289"/>
                </a:cxn>
                <a:cxn ang="0">
                  <a:pos x="116" y="271"/>
                </a:cxn>
                <a:cxn ang="0">
                  <a:pos x="43" y="232"/>
                </a:cxn>
                <a:cxn ang="0">
                  <a:pos x="89" y="238"/>
                </a:cxn>
                <a:cxn ang="0">
                  <a:pos x="175" y="237"/>
                </a:cxn>
                <a:cxn ang="0">
                  <a:pos x="241" y="245"/>
                </a:cxn>
                <a:cxn ang="0">
                  <a:pos x="240" y="241"/>
                </a:cxn>
                <a:cxn ang="0">
                  <a:pos x="174" y="229"/>
                </a:cxn>
                <a:cxn ang="0">
                  <a:pos x="84" y="229"/>
                </a:cxn>
                <a:cxn ang="0">
                  <a:pos x="43" y="227"/>
                </a:cxn>
                <a:cxn ang="0">
                  <a:pos x="6" y="229"/>
                </a:cxn>
              </a:cxnLst>
              <a:rect l="0" t="0" r="r" b="b"/>
              <a:pathLst>
                <a:path w="322" h="291">
                  <a:moveTo>
                    <a:pt x="6" y="229"/>
                  </a:moveTo>
                  <a:lnTo>
                    <a:pt x="6" y="229"/>
                  </a:lnTo>
                  <a:lnTo>
                    <a:pt x="5" y="229"/>
                  </a:lnTo>
                  <a:lnTo>
                    <a:pt x="0" y="219"/>
                  </a:lnTo>
                  <a:lnTo>
                    <a:pt x="30" y="198"/>
                  </a:lnTo>
                  <a:lnTo>
                    <a:pt x="49" y="178"/>
                  </a:lnTo>
                  <a:lnTo>
                    <a:pt x="62" y="158"/>
                  </a:lnTo>
                  <a:lnTo>
                    <a:pt x="71" y="136"/>
                  </a:lnTo>
                  <a:lnTo>
                    <a:pt x="79" y="114"/>
                  </a:lnTo>
                  <a:lnTo>
                    <a:pt x="91" y="89"/>
                  </a:lnTo>
                  <a:lnTo>
                    <a:pt x="110" y="64"/>
                  </a:lnTo>
                  <a:lnTo>
                    <a:pt x="139" y="35"/>
                  </a:lnTo>
                  <a:lnTo>
                    <a:pt x="109" y="59"/>
                  </a:lnTo>
                  <a:lnTo>
                    <a:pt x="88" y="82"/>
                  </a:lnTo>
                  <a:lnTo>
                    <a:pt x="75" y="103"/>
                  </a:lnTo>
                  <a:lnTo>
                    <a:pt x="66" y="124"/>
                  </a:lnTo>
                  <a:lnTo>
                    <a:pt x="49" y="162"/>
                  </a:lnTo>
                  <a:lnTo>
                    <a:pt x="36" y="181"/>
                  </a:lnTo>
                  <a:lnTo>
                    <a:pt x="31" y="187"/>
                  </a:lnTo>
                  <a:lnTo>
                    <a:pt x="17" y="199"/>
                  </a:lnTo>
                  <a:lnTo>
                    <a:pt x="20" y="173"/>
                  </a:lnTo>
                  <a:lnTo>
                    <a:pt x="21" y="152"/>
                  </a:lnTo>
                  <a:lnTo>
                    <a:pt x="23" y="130"/>
                  </a:lnTo>
                  <a:lnTo>
                    <a:pt x="33" y="104"/>
                  </a:lnTo>
                  <a:lnTo>
                    <a:pt x="45" y="83"/>
                  </a:lnTo>
                  <a:lnTo>
                    <a:pt x="60" y="66"/>
                  </a:lnTo>
                  <a:lnTo>
                    <a:pt x="76" y="52"/>
                  </a:lnTo>
                  <a:lnTo>
                    <a:pt x="94" y="41"/>
                  </a:lnTo>
                  <a:lnTo>
                    <a:pt x="130" y="22"/>
                  </a:lnTo>
                  <a:lnTo>
                    <a:pt x="147" y="12"/>
                  </a:lnTo>
                  <a:lnTo>
                    <a:pt x="163" y="0"/>
                  </a:lnTo>
                  <a:lnTo>
                    <a:pt x="149" y="64"/>
                  </a:lnTo>
                  <a:lnTo>
                    <a:pt x="140" y="97"/>
                  </a:lnTo>
                  <a:lnTo>
                    <a:pt x="127" y="128"/>
                  </a:lnTo>
                  <a:lnTo>
                    <a:pt x="110" y="156"/>
                  </a:lnTo>
                  <a:lnTo>
                    <a:pt x="101" y="170"/>
                  </a:lnTo>
                  <a:lnTo>
                    <a:pt x="89" y="182"/>
                  </a:lnTo>
                  <a:lnTo>
                    <a:pt x="75" y="193"/>
                  </a:lnTo>
                  <a:lnTo>
                    <a:pt x="61" y="202"/>
                  </a:lnTo>
                  <a:lnTo>
                    <a:pt x="44" y="210"/>
                  </a:lnTo>
                  <a:lnTo>
                    <a:pt x="26" y="217"/>
                  </a:lnTo>
                  <a:lnTo>
                    <a:pt x="50" y="219"/>
                  </a:lnTo>
                  <a:lnTo>
                    <a:pt x="73" y="216"/>
                  </a:lnTo>
                  <a:lnTo>
                    <a:pt x="95" y="211"/>
                  </a:lnTo>
                  <a:lnTo>
                    <a:pt x="116" y="205"/>
                  </a:lnTo>
                  <a:lnTo>
                    <a:pt x="137" y="199"/>
                  </a:lnTo>
                  <a:lnTo>
                    <a:pt x="157" y="195"/>
                  </a:lnTo>
                  <a:lnTo>
                    <a:pt x="178" y="193"/>
                  </a:lnTo>
                  <a:lnTo>
                    <a:pt x="200" y="196"/>
                  </a:lnTo>
                  <a:lnTo>
                    <a:pt x="223" y="203"/>
                  </a:lnTo>
                  <a:lnTo>
                    <a:pt x="241" y="211"/>
                  </a:lnTo>
                  <a:lnTo>
                    <a:pt x="255" y="219"/>
                  </a:lnTo>
                  <a:lnTo>
                    <a:pt x="266" y="227"/>
                  </a:lnTo>
                  <a:lnTo>
                    <a:pt x="288" y="246"/>
                  </a:lnTo>
                  <a:lnTo>
                    <a:pt x="302" y="255"/>
                  </a:lnTo>
                  <a:lnTo>
                    <a:pt x="321" y="266"/>
                  </a:lnTo>
                  <a:lnTo>
                    <a:pt x="280" y="278"/>
                  </a:lnTo>
                  <a:lnTo>
                    <a:pt x="244" y="286"/>
                  </a:lnTo>
                  <a:lnTo>
                    <a:pt x="211" y="290"/>
                  </a:lnTo>
                  <a:lnTo>
                    <a:pt x="179" y="289"/>
                  </a:lnTo>
                  <a:lnTo>
                    <a:pt x="148" y="282"/>
                  </a:lnTo>
                  <a:lnTo>
                    <a:pt x="116" y="271"/>
                  </a:lnTo>
                  <a:lnTo>
                    <a:pt x="81" y="254"/>
                  </a:lnTo>
                  <a:lnTo>
                    <a:pt x="43" y="232"/>
                  </a:lnTo>
                  <a:lnTo>
                    <a:pt x="65" y="237"/>
                  </a:lnTo>
                  <a:lnTo>
                    <a:pt x="89" y="238"/>
                  </a:lnTo>
                  <a:lnTo>
                    <a:pt x="143" y="237"/>
                  </a:lnTo>
                  <a:lnTo>
                    <a:pt x="175" y="237"/>
                  </a:lnTo>
                  <a:lnTo>
                    <a:pt x="207" y="239"/>
                  </a:lnTo>
                  <a:lnTo>
                    <a:pt x="241" y="245"/>
                  </a:lnTo>
                  <a:lnTo>
                    <a:pt x="276" y="255"/>
                  </a:lnTo>
                  <a:lnTo>
                    <a:pt x="240" y="241"/>
                  </a:lnTo>
                  <a:lnTo>
                    <a:pt x="206" y="233"/>
                  </a:lnTo>
                  <a:lnTo>
                    <a:pt x="174" y="229"/>
                  </a:lnTo>
                  <a:lnTo>
                    <a:pt x="143" y="228"/>
                  </a:lnTo>
                  <a:lnTo>
                    <a:pt x="84" y="229"/>
                  </a:lnTo>
                  <a:lnTo>
                    <a:pt x="54" y="228"/>
                  </a:lnTo>
                  <a:lnTo>
                    <a:pt x="43" y="227"/>
                  </a:lnTo>
                  <a:lnTo>
                    <a:pt x="23" y="223"/>
                  </a:lnTo>
                  <a:lnTo>
                    <a:pt x="6" y="229"/>
                  </a:lnTo>
                </a:path>
              </a:pathLst>
            </a:custGeom>
            <a:solidFill>
              <a:srgbClr val="006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240314B-C026-CFEB-BEB8-A6443B8C3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10"/>
              <a:ext cx="322" cy="294"/>
            </a:xfrm>
            <a:custGeom>
              <a:avLst/>
              <a:gdLst/>
              <a:ahLst/>
              <a:cxnLst>
                <a:cxn ang="0">
                  <a:pos x="6" y="231"/>
                </a:cxn>
                <a:cxn ang="0">
                  <a:pos x="6" y="230"/>
                </a:cxn>
                <a:cxn ang="0">
                  <a:pos x="50" y="180"/>
                </a:cxn>
                <a:cxn ang="0">
                  <a:pos x="80" y="115"/>
                </a:cxn>
                <a:cxn ang="0">
                  <a:pos x="139" y="37"/>
                </a:cxn>
                <a:cxn ang="0">
                  <a:pos x="88" y="83"/>
                </a:cxn>
                <a:cxn ang="0">
                  <a:pos x="49" y="164"/>
                </a:cxn>
                <a:cxn ang="0">
                  <a:pos x="18" y="199"/>
                </a:cxn>
                <a:cxn ang="0">
                  <a:pos x="24" y="132"/>
                </a:cxn>
                <a:cxn ang="0">
                  <a:pos x="60" y="68"/>
                </a:cxn>
                <a:cxn ang="0">
                  <a:pos x="130" y="24"/>
                </a:cxn>
                <a:cxn ang="0">
                  <a:pos x="148" y="66"/>
                </a:cxn>
                <a:cxn ang="0">
                  <a:pos x="110" y="158"/>
                </a:cxn>
                <a:cxn ang="0">
                  <a:pos x="76" y="194"/>
                </a:cxn>
                <a:cxn ang="0">
                  <a:pos x="26" y="219"/>
                </a:cxn>
                <a:cxn ang="0">
                  <a:pos x="73" y="219"/>
                </a:cxn>
                <a:cxn ang="0">
                  <a:pos x="136" y="202"/>
                </a:cxn>
                <a:cxn ang="0">
                  <a:pos x="199" y="199"/>
                </a:cxn>
                <a:cxn ang="0">
                  <a:pos x="254" y="221"/>
                </a:cxn>
                <a:cxn ang="0">
                  <a:pos x="301" y="258"/>
                </a:cxn>
                <a:cxn ang="0">
                  <a:pos x="243" y="288"/>
                </a:cxn>
                <a:cxn ang="0">
                  <a:pos x="148" y="284"/>
                </a:cxn>
                <a:cxn ang="0">
                  <a:pos x="46" y="235"/>
                </a:cxn>
                <a:cxn ang="0">
                  <a:pos x="143" y="240"/>
                </a:cxn>
                <a:cxn ang="0">
                  <a:pos x="240" y="247"/>
                </a:cxn>
                <a:cxn ang="0">
                  <a:pos x="206" y="234"/>
                </a:cxn>
                <a:cxn ang="0">
                  <a:pos x="84" y="230"/>
                </a:cxn>
                <a:cxn ang="0">
                  <a:pos x="23" y="224"/>
                </a:cxn>
                <a:cxn ang="0">
                  <a:pos x="7" y="231"/>
                </a:cxn>
                <a:cxn ang="0">
                  <a:pos x="54" y="230"/>
                </a:cxn>
                <a:cxn ang="0">
                  <a:pos x="174" y="231"/>
                </a:cxn>
                <a:cxn ang="0">
                  <a:pos x="266" y="254"/>
                </a:cxn>
                <a:cxn ang="0">
                  <a:pos x="174" y="238"/>
                </a:cxn>
                <a:cxn ang="0">
                  <a:pos x="65" y="238"/>
                </a:cxn>
                <a:cxn ang="0">
                  <a:pos x="81" y="256"/>
                </a:cxn>
                <a:cxn ang="0">
                  <a:pos x="179" y="291"/>
                </a:cxn>
                <a:cxn ang="0">
                  <a:pos x="279" y="281"/>
                </a:cxn>
                <a:cxn ang="0">
                  <a:pos x="288" y="247"/>
                </a:cxn>
                <a:cxn ang="0">
                  <a:pos x="241" y="212"/>
                </a:cxn>
                <a:cxn ang="0">
                  <a:pos x="178" y="195"/>
                </a:cxn>
                <a:cxn ang="0">
                  <a:pos x="115" y="207"/>
                </a:cxn>
                <a:cxn ang="0">
                  <a:pos x="50" y="220"/>
                </a:cxn>
                <a:cxn ang="0">
                  <a:pos x="61" y="205"/>
                </a:cxn>
                <a:cxn ang="0">
                  <a:pos x="101" y="172"/>
                </a:cxn>
                <a:cxn ang="0">
                  <a:pos x="140" y="98"/>
                </a:cxn>
                <a:cxn ang="0">
                  <a:pos x="146" y="13"/>
                </a:cxn>
                <a:cxn ang="0">
                  <a:pos x="76" y="53"/>
                </a:cxn>
                <a:cxn ang="0">
                  <a:pos x="32" y="105"/>
                </a:cxn>
                <a:cxn ang="0">
                  <a:pos x="20" y="174"/>
                </a:cxn>
                <a:cxn ang="0">
                  <a:pos x="37" y="182"/>
                </a:cxn>
                <a:cxn ang="0">
                  <a:pos x="76" y="105"/>
                </a:cxn>
                <a:cxn ang="0">
                  <a:pos x="131" y="43"/>
                </a:cxn>
                <a:cxn ang="0">
                  <a:pos x="79" y="115"/>
                </a:cxn>
                <a:cxn ang="0">
                  <a:pos x="49" y="179"/>
                </a:cxn>
                <a:cxn ang="0">
                  <a:pos x="5" y="231"/>
                </a:cxn>
                <a:cxn ang="0">
                  <a:pos x="24" y="225"/>
                </a:cxn>
              </a:cxnLst>
              <a:rect l="0" t="0" r="r" b="b"/>
              <a:pathLst>
                <a:path w="322" h="294">
                  <a:moveTo>
                    <a:pt x="24" y="225"/>
                  </a:move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6" y="230"/>
                  </a:lnTo>
                  <a:lnTo>
                    <a:pt x="0" y="220"/>
                  </a:lnTo>
                  <a:lnTo>
                    <a:pt x="30" y="201"/>
                  </a:lnTo>
                  <a:lnTo>
                    <a:pt x="50" y="180"/>
                  </a:lnTo>
                  <a:lnTo>
                    <a:pt x="62" y="159"/>
                  </a:lnTo>
                  <a:lnTo>
                    <a:pt x="71" y="138"/>
                  </a:lnTo>
                  <a:lnTo>
                    <a:pt x="80" y="115"/>
                  </a:lnTo>
                  <a:lnTo>
                    <a:pt x="92" y="91"/>
                  </a:lnTo>
                  <a:lnTo>
                    <a:pt x="110" y="65"/>
                  </a:lnTo>
                  <a:lnTo>
                    <a:pt x="139" y="37"/>
                  </a:lnTo>
                  <a:lnTo>
                    <a:pt x="138" y="36"/>
                  </a:lnTo>
                  <a:lnTo>
                    <a:pt x="108" y="60"/>
                  </a:lnTo>
                  <a:lnTo>
                    <a:pt x="88" y="83"/>
                  </a:lnTo>
                  <a:lnTo>
                    <a:pt x="75" y="105"/>
                  </a:lnTo>
                  <a:lnTo>
                    <a:pt x="65" y="125"/>
                  </a:lnTo>
                  <a:lnTo>
                    <a:pt x="49" y="164"/>
                  </a:lnTo>
                  <a:lnTo>
                    <a:pt x="36" y="182"/>
                  </a:lnTo>
                  <a:lnTo>
                    <a:pt x="30" y="189"/>
                  </a:lnTo>
                  <a:lnTo>
                    <a:pt x="18" y="199"/>
                  </a:lnTo>
                  <a:lnTo>
                    <a:pt x="22" y="174"/>
                  </a:lnTo>
                  <a:lnTo>
                    <a:pt x="22" y="153"/>
                  </a:lnTo>
                  <a:lnTo>
                    <a:pt x="24" y="132"/>
                  </a:lnTo>
                  <a:lnTo>
                    <a:pt x="33" y="105"/>
                  </a:lnTo>
                  <a:lnTo>
                    <a:pt x="46" y="84"/>
                  </a:lnTo>
                  <a:lnTo>
                    <a:pt x="60" y="68"/>
                  </a:lnTo>
                  <a:lnTo>
                    <a:pt x="77" y="54"/>
                  </a:lnTo>
                  <a:lnTo>
                    <a:pt x="94" y="43"/>
                  </a:lnTo>
                  <a:lnTo>
                    <a:pt x="130" y="24"/>
                  </a:lnTo>
                  <a:lnTo>
                    <a:pt x="147" y="13"/>
                  </a:lnTo>
                  <a:lnTo>
                    <a:pt x="162" y="2"/>
                  </a:lnTo>
                  <a:lnTo>
                    <a:pt x="148" y="66"/>
                  </a:lnTo>
                  <a:lnTo>
                    <a:pt x="139" y="98"/>
                  </a:lnTo>
                  <a:lnTo>
                    <a:pt x="127" y="129"/>
                  </a:lnTo>
                  <a:lnTo>
                    <a:pt x="110" y="158"/>
                  </a:lnTo>
                  <a:lnTo>
                    <a:pt x="100" y="171"/>
                  </a:lnTo>
                  <a:lnTo>
                    <a:pt x="88" y="183"/>
                  </a:lnTo>
                  <a:lnTo>
                    <a:pt x="76" y="194"/>
                  </a:lnTo>
                  <a:lnTo>
                    <a:pt x="61" y="204"/>
                  </a:lnTo>
                  <a:lnTo>
                    <a:pt x="44" y="212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50" y="221"/>
                  </a:lnTo>
                  <a:lnTo>
                    <a:pt x="73" y="219"/>
                  </a:lnTo>
                  <a:lnTo>
                    <a:pt x="95" y="214"/>
                  </a:lnTo>
                  <a:lnTo>
                    <a:pt x="116" y="207"/>
                  </a:lnTo>
                  <a:lnTo>
                    <a:pt x="136" y="202"/>
                  </a:lnTo>
                  <a:lnTo>
                    <a:pt x="157" y="197"/>
                  </a:lnTo>
                  <a:lnTo>
                    <a:pt x="178" y="196"/>
                  </a:lnTo>
                  <a:lnTo>
                    <a:pt x="199" y="199"/>
                  </a:lnTo>
                  <a:lnTo>
                    <a:pt x="223" y="206"/>
                  </a:lnTo>
                  <a:lnTo>
                    <a:pt x="240" y="213"/>
                  </a:lnTo>
                  <a:lnTo>
                    <a:pt x="254" y="221"/>
                  </a:lnTo>
                  <a:lnTo>
                    <a:pt x="265" y="230"/>
                  </a:lnTo>
                  <a:lnTo>
                    <a:pt x="287" y="248"/>
                  </a:lnTo>
                  <a:lnTo>
                    <a:pt x="301" y="258"/>
                  </a:lnTo>
                  <a:lnTo>
                    <a:pt x="318" y="268"/>
                  </a:lnTo>
                  <a:lnTo>
                    <a:pt x="279" y="280"/>
                  </a:lnTo>
                  <a:lnTo>
                    <a:pt x="243" y="288"/>
                  </a:lnTo>
                  <a:lnTo>
                    <a:pt x="210" y="291"/>
                  </a:lnTo>
                  <a:lnTo>
                    <a:pt x="179" y="290"/>
                  </a:lnTo>
                  <a:lnTo>
                    <a:pt x="148" y="284"/>
                  </a:lnTo>
                  <a:lnTo>
                    <a:pt x="116" y="272"/>
                  </a:lnTo>
                  <a:lnTo>
                    <a:pt x="81" y="255"/>
                  </a:lnTo>
                  <a:lnTo>
                    <a:pt x="46" y="235"/>
                  </a:lnTo>
                  <a:lnTo>
                    <a:pt x="65" y="239"/>
                  </a:lnTo>
                  <a:lnTo>
                    <a:pt x="89" y="241"/>
                  </a:lnTo>
                  <a:lnTo>
                    <a:pt x="143" y="240"/>
                  </a:lnTo>
                  <a:lnTo>
                    <a:pt x="174" y="240"/>
                  </a:lnTo>
                  <a:lnTo>
                    <a:pt x="206" y="241"/>
                  </a:lnTo>
                  <a:lnTo>
                    <a:pt x="240" y="247"/>
                  </a:lnTo>
                  <a:lnTo>
                    <a:pt x="275" y="257"/>
                  </a:lnTo>
                  <a:lnTo>
                    <a:pt x="239" y="242"/>
                  </a:lnTo>
                  <a:lnTo>
                    <a:pt x="206" y="234"/>
                  </a:lnTo>
                  <a:lnTo>
                    <a:pt x="174" y="230"/>
                  </a:lnTo>
                  <a:lnTo>
                    <a:pt x="143" y="230"/>
                  </a:lnTo>
                  <a:lnTo>
                    <a:pt x="84" y="230"/>
                  </a:lnTo>
                  <a:lnTo>
                    <a:pt x="54" y="229"/>
                  </a:lnTo>
                  <a:lnTo>
                    <a:pt x="43" y="228"/>
                  </a:lnTo>
                  <a:lnTo>
                    <a:pt x="23" y="224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7" y="231"/>
                  </a:lnTo>
                  <a:lnTo>
                    <a:pt x="23" y="225"/>
                  </a:lnTo>
                  <a:lnTo>
                    <a:pt x="43" y="229"/>
                  </a:lnTo>
                  <a:lnTo>
                    <a:pt x="54" y="230"/>
                  </a:lnTo>
                  <a:lnTo>
                    <a:pt x="84" y="231"/>
                  </a:lnTo>
                  <a:lnTo>
                    <a:pt x="143" y="230"/>
                  </a:lnTo>
                  <a:lnTo>
                    <a:pt x="174" y="231"/>
                  </a:lnTo>
                  <a:lnTo>
                    <a:pt x="205" y="235"/>
                  </a:lnTo>
                  <a:lnTo>
                    <a:pt x="239" y="243"/>
                  </a:lnTo>
                  <a:lnTo>
                    <a:pt x="266" y="254"/>
                  </a:lnTo>
                  <a:lnTo>
                    <a:pt x="240" y="246"/>
                  </a:lnTo>
                  <a:lnTo>
                    <a:pt x="206" y="240"/>
                  </a:lnTo>
                  <a:lnTo>
                    <a:pt x="174" y="238"/>
                  </a:lnTo>
                  <a:lnTo>
                    <a:pt x="143" y="238"/>
                  </a:lnTo>
                  <a:lnTo>
                    <a:pt x="89" y="240"/>
                  </a:lnTo>
                  <a:lnTo>
                    <a:pt x="65" y="238"/>
                  </a:lnTo>
                  <a:lnTo>
                    <a:pt x="44" y="233"/>
                  </a:lnTo>
                  <a:lnTo>
                    <a:pt x="43" y="234"/>
                  </a:lnTo>
                  <a:lnTo>
                    <a:pt x="81" y="256"/>
                  </a:lnTo>
                  <a:lnTo>
                    <a:pt x="115" y="273"/>
                  </a:lnTo>
                  <a:lnTo>
                    <a:pt x="147" y="284"/>
                  </a:lnTo>
                  <a:lnTo>
                    <a:pt x="179" y="291"/>
                  </a:lnTo>
                  <a:lnTo>
                    <a:pt x="210" y="293"/>
                  </a:lnTo>
                  <a:lnTo>
                    <a:pt x="243" y="289"/>
                  </a:lnTo>
                  <a:lnTo>
                    <a:pt x="279" y="281"/>
                  </a:lnTo>
                  <a:lnTo>
                    <a:pt x="321" y="268"/>
                  </a:lnTo>
                  <a:lnTo>
                    <a:pt x="301" y="257"/>
                  </a:lnTo>
                  <a:lnTo>
                    <a:pt x="288" y="247"/>
                  </a:lnTo>
                  <a:lnTo>
                    <a:pt x="266" y="229"/>
                  </a:lnTo>
                  <a:lnTo>
                    <a:pt x="255" y="220"/>
                  </a:lnTo>
                  <a:lnTo>
                    <a:pt x="241" y="212"/>
                  </a:lnTo>
                  <a:lnTo>
                    <a:pt x="223" y="205"/>
                  </a:lnTo>
                  <a:lnTo>
                    <a:pt x="199" y="197"/>
                  </a:lnTo>
                  <a:lnTo>
                    <a:pt x="178" y="195"/>
                  </a:lnTo>
                  <a:lnTo>
                    <a:pt x="157" y="196"/>
                  </a:lnTo>
                  <a:lnTo>
                    <a:pt x="136" y="201"/>
                  </a:lnTo>
                  <a:lnTo>
                    <a:pt x="115" y="207"/>
                  </a:lnTo>
                  <a:lnTo>
                    <a:pt x="95" y="213"/>
                  </a:lnTo>
                  <a:lnTo>
                    <a:pt x="73" y="218"/>
                  </a:lnTo>
                  <a:lnTo>
                    <a:pt x="50" y="220"/>
                  </a:lnTo>
                  <a:lnTo>
                    <a:pt x="28" y="219"/>
                  </a:lnTo>
                  <a:lnTo>
                    <a:pt x="45" y="213"/>
                  </a:lnTo>
                  <a:lnTo>
                    <a:pt x="61" y="205"/>
                  </a:lnTo>
                  <a:lnTo>
                    <a:pt x="76" y="195"/>
                  </a:lnTo>
                  <a:lnTo>
                    <a:pt x="89" y="184"/>
                  </a:lnTo>
                  <a:lnTo>
                    <a:pt x="101" y="172"/>
                  </a:lnTo>
                  <a:lnTo>
                    <a:pt x="111" y="158"/>
                  </a:lnTo>
                  <a:lnTo>
                    <a:pt x="127" y="129"/>
                  </a:lnTo>
                  <a:lnTo>
                    <a:pt x="140" y="98"/>
                  </a:lnTo>
                  <a:lnTo>
                    <a:pt x="149" y="66"/>
                  </a:lnTo>
                  <a:lnTo>
                    <a:pt x="163" y="0"/>
                  </a:lnTo>
                  <a:lnTo>
                    <a:pt x="146" y="13"/>
                  </a:lnTo>
                  <a:lnTo>
                    <a:pt x="130" y="23"/>
                  </a:lnTo>
                  <a:lnTo>
                    <a:pt x="94" y="42"/>
                  </a:lnTo>
                  <a:lnTo>
                    <a:pt x="76" y="53"/>
                  </a:lnTo>
                  <a:lnTo>
                    <a:pt x="59" y="67"/>
                  </a:lnTo>
                  <a:lnTo>
                    <a:pt x="45" y="84"/>
                  </a:lnTo>
                  <a:lnTo>
                    <a:pt x="32" y="105"/>
                  </a:lnTo>
                  <a:lnTo>
                    <a:pt x="23" y="132"/>
                  </a:lnTo>
                  <a:lnTo>
                    <a:pt x="21" y="153"/>
                  </a:lnTo>
                  <a:lnTo>
                    <a:pt x="20" y="174"/>
                  </a:lnTo>
                  <a:lnTo>
                    <a:pt x="17" y="202"/>
                  </a:lnTo>
                  <a:lnTo>
                    <a:pt x="31" y="190"/>
                  </a:lnTo>
                  <a:lnTo>
                    <a:pt x="37" y="182"/>
                  </a:lnTo>
                  <a:lnTo>
                    <a:pt x="49" y="164"/>
                  </a:lnTo>
                  <a:lnTo>
                    <a:pt x="66" y="126"/>
                  </a:lnTo>
                  <a:lnTo>
                    <a:pt x="76" y="105"/>
                  </a:lnTo>
                  <a:lnTo>
                    <a:pt x="89" y="84"/>
                  </a:lnTo>
                  <a:lnTo>
                    <a:pt x="109" y="61"/>
                  </a:lnTo>
                  <a:lnTo>
                    <a:pt x="131" y="43"/>
                  </a:lnTo>
                  <a:lnTo>
                    <a:pt x="109" y="65"/>
                  </a:lnTo>
                  <a:lnTo>
                    <a:pt x="91" y="91"/>
                  </a:lnTo>
                  <a:lnTo>
                    <a:pt x="79" y="115"/>
                  </a:lnTo>
                  <a:lnTo>
                    <a:pt x="71" y="138"/>
                  </a:lnTo>
                  <a:lnTo>
                    <a:pt x="62" y="159"/>
                  </a:lnTo>
                  <a:lnTo>
                    <a:pt x="49" y="179"/>
                  </a:lnTo>
                  <a:lnTo>
                    <a:pt x="29" y="200"/>
                  </a:lnTo>
                  <a:lnTo>
                    <a:pt x="0" y="220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7" y="231"/>
                  </a:lnTo>
                  <a:lnTo>
                    <a:pt x="24" y="225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4E70999-022F-1937-C725-38F16E8DB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C177931-398E-ED5A-1D4A-0EAA57753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447"/>
              <a:ext cx="22" cy="56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55"/>
                </a:cxn>
                <a:cxn ang="0">
                  <a:pos x="7" y="53"/>
                </a:cxn>
                <a:cxn ang="0">
                  <a:pos x="12" y="49"/>
                </a:cxn>
                <a:cxn ang="0">
                  <a:pos x="17" y="43"/>
                </a:cxn>
                <a:cxn ang="0">
                  <a:pos x="20" y="35"/>
                </a:cxn>
                <a:cxn ang="0">
                  <a:pos x="21" y="27"/>
                </a:cxn>
                <a:cxn ang="0">
                  <a:pos x="20" y="19"/>
                </a:cxn>
                <a:cxn ang="0">
                  <a:pos x="17" y="11"/>
                </a:cxn>
                <a:cxn ang="0">
                  <a:pos x="12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6" y="17"/>
                </a:cxn>
                <a:cxn ang="0">
                  <a:pos x="7" y="27"/>
                </a:cxn>
                <a:cxn ang="0">
                  <a:pos x="6" y="37"/>
                </a:cxn>
                <a:cxn ang="0">
                  <a:pos x="3" y="46"/>
                </a:cxn>
              </a:cxnLst>
              <a:rect l="0" t="0" r="r" b="b"/>
              <a:pathLst>
                <a:path w="22" h="56">
                  <a:moveTo>
                    <a:pt x="3" y="46"/>
                  </a:moveTo>
                  <a:lnTo>
                    <a:pt x="0" y="55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35"/>
                  </a:lnTo>
                  <a:lnTo>
                    <a:pt x="21" y="27"/>
                  </a:lnTo>
                  <a:lnTo>
                    <a:pt x="20" y="19"/>
                  </a:lnTo>
                  <a:lnTo>
                    <a:pt x="17" y="11"/>
                  </a:lnTo>
                  <a:lnTo>
                    <a:pt x="12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" y="17"/>
                  </a:lnTo>
                  <a:lnTo>
                    <a:pt x="7" y="27"/>
                  </a:lnTo>
                  <a:lnTo>
                    <a:pt x="6" y="37"/>
                  </a:lnTo>
                  <a:lnTo>
                    <a:pt x="3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D711E25-9134-293A-7EA5-7A7EDF026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4985E0A-7D17-6AC8-6425-4BF122EE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412"/>
              <a:ext cx="54" cy="32"/>
            </a:xfrm>
            <a:custGeom>
              <a:avLst/>
              <a:gdLst/>
              <a:ahLst/>
              <a:cxnLst>
                <a:cxn ang="0">
                  <a:pos x="46" y="25"/>
                </a:cxn>
                <a:cxn ang="0">
                  <a:pos x="52" y="31"/>
                </a:cxn>
                <a:cxn ang="0">
                  <a:pos x="53" y="25"/>
                </a:cxn>
                <a:cxn ang="0">
                  <a:pos x="52" y="20"/>
                </a:cxn>
                <a:cxn ang="0">
                  <a:pos x="47" y="15"/>
                </a:cxn>
                <a:cxn ang="0">
                  <a:pos x="33" y="5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29" y="13"/>
                </a:cxn>
                <a:cxn ang="0">
                  <a:pos x="38" y="19"/>
                </a:cxn>
                <a:cxn ang="0">
                  <a:pos x="46" y="25"/>
                </a:cxn>
              </a:cxnLst>
              <a:rect l="0" t="0" r="r" b="b"/>
              <a:pathLst>
                <a:path w="54" h="32">
                  <a:moveTo>
                    <a:pt x="46" y="25"/>
                  </a:moveTo>
                  <a:lnTo>
                    <a:pt x="52" y="31"/>
                  </a:lnTo>
                  <a:lnTo>
                    <a:pt x="53" y="25"/>
                  </a:lnTo>
                  <a:lnTo>
                    <a:pt x="52" y="20"/>
                  </a:lnTo>
                  <a:lnTo>
                    <a:pt x="47" y="15"/>
                  </a:lnTo>
                  <a:lnTo>
                    <a:pt x="33" y="5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9" y="7"/>
                  </a:lnTo>
                  <a:lnTo>
                    <a:pt x="29" y="13"/>
                  </a:lnTo>
                  <a:lnTo>
                    <a:pt x="38" y="19"/>
                  </a:lnTo>
                  <a:lnTo>
                    <a:pt x="46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8221C2D3-46B6-7A50-2EFA-2730CF94E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0"/>
              <a:ext cx="671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606826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16_9.potx" id="{059F57FB-A349-4DD3-8215-1426CC1A2B35}" vid="{C5CFF7E9-E9B6-4CA7-8460-AE9379EDCA02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65CD44FCB12C489946B74A08A629F3" ma:contentTypeVersion="18" ma:contentTypeDescription="Skapa ett nytt dokument." ma:contentTypeScope="" ma:versionID="6726f8e4fc8197a3211f727b4494eb7f">
  <xsd:schema xmlns:xsd="http://www.w3.org/2001/XMLSchema" xmlns:xs="http://www.w3.org/2001/XMLSchema" xmlns:p="http://schemas.microsoft.com/office/2006/metadata/properties" xmlns:ns2="47d2337f-1451-47ad-9ca9-aee32be5c377" xmlns:ns3="91f6c603-5c8b-47ec-8125-02a136a290a3" targetNamespace="http://schemas.microsoft.com/office/2006/metadata/properties" ma:root="true" ma:fieldsID="731ef1c1d3a1c161c450fcd0bb4b99d3" ns2:_="" ns3:_="">
    <xsd:import namespace="47d2337f-1451-47ad-9ca9-aee32be5c377"/>
    <xsd:import namespace="91f6c603-5c8b-47ec-8125-02a136a29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2337f-1451-47ad-9ca9-aee32be5c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d34d398b-60ba-4ad0-a6da-da1ce693b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6c603-5c8b-47ec-8125-02a136a29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83f362c-7da7-4fda-a415-f7a03e06306e}" ma:internalName="TaxCatchAll" ma:showField="CatchAllData" ma:web="91f6c603-5c8b-47ec-8125-02a136a29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d2337f-1451-47ad-9ca9-aee32be5c377">
      <Terms xmlns="http://schemas.microsoft.com/office/infopath/2007/PartnerControls"/>
    </lcf76f155ced4ddcb4097134ff3c332f>
    <TaxCatchAll xmlns="91f6c603-5c8b-47ec-8125-02a136a290a3" xsi:nil="true"/>
  </documentManagement>
</p:properties>
</file>

<file path=customXml/itemProps1.xml><?xml version="1.0" encoding="utf-8"?>
<ds:datastoreItem xmlns:ds="http://schemas.openxmlformats.org/officeDocument/2006/customXml" ds:itemID="{51D1ADA9-E9F6-431A-8E8F-1E28C06724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03892F-2DFC-49E9-BD60-6A9E506D5313}"/>
</file>

<file path=customXml/itemProps3.xml><?xml version="1.0" encoding="utf-8"?>
<ds:datastoreItem xmlns:ds="http://schemas.openxmlformats.org/officeDocument/2006/customXml" ds:itemID="{39F79469-2F05-42F0-ADD1-5263841AE7B9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6843b716-3f6d-4983-a753-faa1afd2f446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Presentation_16_9</Template>
  <TotalTime>2219</TotalTime>
  <Words>764</Words>
  <Application>Microsoft Office PowerPoint</Application>
  <PresentationFormat>On-screen Show (16:9)</PresentationFormat>
  <Paragraphs>169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DM Sans</vt:lpstr>
      <vt:lpstr>DM Sans Medium</vt:lpstr>
      <vt:lpstr>Times</vt:lpstr>
      <vt:lpstr>Times New Roman</vt:lpstr>
      <vt:lpstr>Wingdings</vt:lpstr>
      <vt:lpstr>16_9_powerpointmall_ki_plommon_SVE</vt:lpstr>
      <vt:lpstr>The Swedish Twin Registry (STR) </vt:lpstr>
      <vt:lpstr>History </vt:lpstr>
      <vt:lpstr>STR leadership and organization</vt:lpstr>
      <vt:lpstr>Funding </vt:lpstr>
      <vt:lpstr>Full-cohort contacts for data and bio-sampling</vt:lpstr>
      <vt:lpstr>STR Study Overview</vt:lpstr>
      <vt:lpstr>Inclusion of new twins in STR</vt:lpstr>
      <vt:lpstr>How to use the STR</vt:lpstr>
      <vt:lpstr>Available data</vt:lpstr>
      <vt:lpstr>Genotyping - GWAS (Illumina)</vt:lpstr>
      <vt:lpstr>Serum measurements</vt:lpstr>
      <vt:lpstr>Services in iLab</vt:lpstr>
      <vt:lpstr>Subscription - Add your items in onward studies</vt:lpstr>
      <vt:lpstr>Avslutningsbild med Karolinska Institutets logotyp</vt:lpstr>
    </vt:vector>
  </TitlesOfParts>
  <Company>Karolinska 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Svenska Tvillingregistret (STR)</dc:title>
  <dc:creator>Ulrika Zagai</dc:creator>
  <cp:lastModifiedBy>Ulrika Zagai</cp:lastModifiedBy>
  <cp:revision>14</cp:revision>
  <cp:lastPrinted>2005-09-23T14:22:03Z</cp:lastPrinted>
  <dcterms:created xsi:type="dcterms:W3CDTF">2023-10-06T13:29:43Z</dcterms:created>
  <dcterms:modified xsi:type="dcterms:W3CDTF">2024-07-05T10:26:02Z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0x010100B8615BE51D60BA44B86811C5F608C49E</vt:lpwstr>
  </property>
</Properties>
</file>