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51" r:id="rId1"/>
  </p:sldMasterIdLst>
  <p:notesMasterIdLst>
    <p:notesMasterId r:id="rId17"/>
  </p:notesMasterIdLst>
  <p:handoutMasterIdLst>
    <p:handoutMasterId r:id="rId18"/>
  </p:handoutMasterIdLst>
  <p:sldIdLst>
    <p:sldId id="305" r:id="rId2"/>
    <p:sldId id="306" r:id="rId3"/>
    <p:sldId id="307" r:id="rId4"/>
    <p:sldId id="309" r:id="rId5"/>
    <p:sldId id="313" r:id="rId6"/>
    <p:sldId id="310" r:id="rId7"/>
    <p:sldId id="311" r:id="rId8"/>
    <p:sldId id="312" r:id="rId9"/>
    <p:sldId id="314" r:id="rId10"/>
    <p:sldId id="316" r:id="rId11"/>
    <p:sldId id="318" r:id="rId12"/>
    <p:sldId id="320" r:id="rId13"/>
    <p:sldId id="321" r:id="rId14"/>
    <p:sldId id="323" r:id="rId15"/>
    <p:sldId id="322" r:id="rId16"/>
  </p:sldIdLst>
  <p:sldSz cx="12192000" cy="6858000"/>
  <p:notesSz cx="6797675" cy="9926638"/>
  <p:defaultTextStyle>
    <a:defPPr>
      <a:defRPr lang="fi-FI"/>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A39A"/>
    <a:srgbClr val="FCD116"/>
    <a:srgbClr val="3A75C4"/>
    <a:srgbClr val="00BD9D"/>
    <a:srgbClr val="009E60"/>
    <a:srgbClr val="5BBF21"/>
    <a:srgbClr val="000000"/>
    <a:srgbClr val="868686"/>
    <a:srgbClr val="FCA311"/>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Vaalea tyyli 2 - Korostus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Vaalea tyyli 2 - Korostus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Vaalea tyyli 2 - Korostus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Vaalea tyyli 2 - Korostu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Vaalea tyyli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Vaalea tyyli 3 - Korostu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781" autoAdjust="0"/>
  </p:normalViewPr>
  <p:slideViewPr>
    <p:cSldViewPr>
      <p:cViewPr varScale="1">
        <p:scale>
          <a:sx n="51" d="100"/>
          <a:sy n="51" d="100"/>
        </p:scale>
        <p:origin x="1188" y="32"/>
      </p:cViewPr>
      <p:guideLst>
        <p:guide orient="horz" pos="2160"/>
        <p:guide pos="3840"/>
      </p:guideLst>
    </p:cSldViewPr>
  </p:slideViewPr>
  <p:notesTextViewPr>
    <p:cViewPr>
      <p:scale>
        <a:sx n="3" d="2"/>
        <a:sy n="3" d="2"/>
      </p:scale>
      <p:origin x="0" y="0"/>
    </p:cViewPr>
  </p:notesTextViewPr>
  <p:sorterViewPr>
    <p:cViewPr>
      <p:scale>
        <a:sx n="201" d="100"/>
        <a:sy n="201"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800" smtClean="0"/>
            </a:lvl1pPr>
          </a:lstStyle>
          <a:p>
            <a:pPr>
              <a:defRPr/>
            </a:pPr>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800" smtClean="0"/>
            </a:lvl1pPr>
          </a:lstStyle>
          <a:p>
            <a:pPr>
              <a:defRPr/>
            </a:pPr>
            <a:fld id="{86D4800B-8753-3B4F-97ED-321E73BD7EDB}" type="datetimeFigureOut">
              <a:rPr lang="fi-FI"/>
              <a:pPr>
                <a:defRPr/>
              </a:pPr>
              <a:t>19.10.2020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defRPr sz="800" smtClean="0"/>
            </a:lvl1pPr>
          </a:lstStyle>
          <a:p>
            <a:pPr>
              <a:defRPr/>
            </a:pPr>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800" smtClean="0"/>
            </a:lvl1pPr>
          </a:lstStyle>
          <a:p>
            <a:pPr>
              <a:defRPr/>
            </a:pPr>
            <a:fld id="{2AEE3D99-5224-E842-A8E5-E1EB0FE63541}" type="slidenum">
              <a:rPr lang="en-GB"/>
              <a:pPr>
                <a:defRPr/>
              </a:pPr>
              <a:t>‹#›</a:t>
            </a:fld>
            <a:endParaRPr lang="en-GB"/>
          </a:p>
        </p:txBody>
      </p:sp>
    </p:spTree>
    <p:extLst>
      <p:ext uri="{BB962C8B-B14F-4D97-AF65-F5344CB8AC3E}">
        <p14:creationId xmlns:p14="http://schemas.microsoft.com/office/powerpoint/2010/main" val="2755891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800" smtClean="0"/>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800" smtClean="0"/>
            </a:lvl1pPr>
          </a:lstStyle>
          <a:p>
            <a:pPr>
              <a:defRPr/>
            </a:pPr>
            <a:fld id="{BD7201BD-9C11-AD45-9EF1-CE7B667A450D}" type="datetimeFigureOut">
              <a:rPr lang="fi-FI"/>
              <a:pPr>
                <a:defRPr/>
              </a:pPr>
              <a:t>19.10.2020</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defRPr sz="800" smtClean="0"/>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800" smtClean="0"/>
            </a:lvl1pPr>
          </a:lstStyle>
          <a:p>
            <a:pPr>
              <a:defRPr/>
            </a:pPr>
            <a:fld id="{3405D274-9957-F14C-8EA2-7129B63473F4}" type="slidenum">
              <a:rPr lang="en-GB"/>
              <a:pPr>
                <a:defRPr/>
              </a:pPr>
              <a:t>‹#›</a:t>
            </a:fld>
            <a:endParaRPr lang="en-GB"/>
          </a:p>
        </p:txBody>
      </p:sp>
    </p:spTree>
    <p:extLst>
      <p:ext uri="{BB962C8B-B14F-4D97-AF65-F5344CB8AC3E}">
        <p14:creationId xmlns:p14="http://schemas.microsoft.com/office/powerpoint/2010/main" val="312228610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1</a:t>
            </a:fld>
            <a:endParaRPr lang="en-GB"/>
          </a:p>
        </p:txBody>
      </p:sp>
    </p:spTree>
    <p:extLst>
      <p:ext uri="{BB962C8B-B14F-4D97-AF65-F5344CB8AC3E}">
        <p14:creationId xmlns:p14="http://schemas.microsoft.com/office/powerpoint/2010/main" val="4002070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10</a:t>
            </a:fld>
            <a:endParaRPr lang="en-GB"/>
          </a:p>
        </p:txBody>
      </p:sp>
    </p:spTree>
    <p:extLst>
      <p:ext uri="{BB962C8B-B14F-4D97-AF65-F5344CB8AC3E}">
        <p14:creationId xmlns:p14="http://schemas.microsoft.com/office/powerpoint/2010/main" val="2008299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11</a:t>
            </a:fld>
            <a:endParaRPr lang="en-GB"/>
          </a:p>
        </p:txBody>
      </p:sp>
    </p:spTree>
    <p:extLst>
      <p:ext uri="{BB962C8B-B14F-4D97-AF65-F5344CB8AC3E}">
        <p14:creationId xmlns:p14="http://schemas.microsoft.com/office/powerpoint/2010/main" val="2979184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12</a:t>
            </a:fld>
            <a:endParaRPr lang="en-GB"/>
          </a:p>
        </p:txBody>
      </p:sp>
    </p:spTree>
    <p:extLst>
      <p:ext uri="{BB962C8B-B14F-4D97-AF65-F5344CB8AC3E}">
        <p14:creationId xmlns:p14="http://schemas.microsoft.com/office/powerpoint/2010/main" val="2030333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13</a:t>
            </a:fld>
            <a:endParaRPr lang="en-GB"/>
          </a:p>
        </p:txBody>
      </p:sp>
    </p:spTree>
    <p:extLst>
      <p:ext uri="{BB962C8B-B14F-4D97-AF65-F5344CB8AC3E}">
        <p14:creationId xmlns:p14="http://schemas.microsoft.com/office/powerpoint/2010/main" val="2357652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err="1"/>
              <a:t>They</a:t>
            </a:r>
            <a:r>
              <a:rPr lang="fi-FI" dirty="0"/>
              <a:t> </a:t>
            </a:r>
            <a:r>
              <a:rPr lang="fi-FI" dirty="0" err="1"/>
              <a:t>say</a:t>
            </a:r>
            <a:r>
              <a:rPr lang="fi-FI" dirty="0"/>
              <a:t> </a:t>
            </a:r>
            <a:r>
              <a:rPr lang="fi-FI" dirty="0" err="1"/>
              <a:t>that</a:t>
            </a:r>
            <a:r>
              <a:rPr lang="fi-FI" dirty="0"/>
              <a:t> in </a:t>
            </a:r>
            <a:r>
              <a:rPr lang="fi-FI" dirty="0" err="1"/>
              <a:t>May</a:t>
            </a:r>
            <a:r>
              <a:rPr lang="fi-FI" dirty="0"/>
              <a:t> 2020 </a:t>
            </a:r>
            <a:r>
              <a:rPr lang="fi-FI" dirty="0" err="1"/>
              <a:t>Finns</a:t>
            </a:r>
            <a:r>
              <a:rPr lang="fi-FI" dirty="0"/>
              <a:t> </a:t>
            </a:r>
            <a:r>
              <a:rPr lang="fi-FI" dirty="0" err="1"/>
              <a:t>met</a:t>
            </a:r>
            <a:r>
              <a:rPr lang="fi-FI" dirty="0"/>
              <a:t> 75% </a:t>
            </a:r>
            <a:r>
              <a:rPr lang="fi-FI" dirty="0" err="1"/>
              <a:t>less</a:t>
            </a:r>
            <a:r>
              <a:rPr lang="fi-FI" dirty="0"/>
              <a:t> </a:t>
            </a:r>
            <a:r>
              <a:rPr lang="fi-FI" dirty="0" err="1"/>
              <a:t>people</a:t>
            </a:r>
            <a:r>
              <a:rPr lang="fi-FI" dirty="0"/>
              <a:t> </a:t>
            </a:r>
            <a:r>
              <a:rPr lang="fi-FI" dirty="0" err="1"/>
              <a:t>than</a:t>
            </a:r>
            <a:r>
              <a:rPr lang="fi-FI" dirty="0"/>
              <a:t> </a:t>
            </a:r>
            <a:r>
              <a:rPr lang="fi-FI" dirty="0" err="1"/>
              <a:t>normally</a:t>
            </a:r>
            <a:r>
              <a:rPr lang="fi-FI" dirty="0"/>
              <a:t>. It </a:t>
            </a:r>
            <a:r>
              <a:rPr lang="fi-FI" dirty="0" err="1"/>
              <a:t>may</a:t>
            </a:r>
            <a:r>
              <a:rPr lang="fi-FI" dirty="0"/>
              <a:t> </a:t>
            </a:r>
            <a:r>
              <a:rPr lang="fi-FI" dirty="0" err="1"/>
              <a:t>be</a:t>
            </a:r>
            <a:r>
              <a:rPr lang="fi-FI" dirty="0"/>
              <a:t> </a:t>
            </a:r>
            <a:r>
              <a:rPr lang="fi-FI" dirty="0" err="1"/>
              <a:t>also</a:t>
            </a:r>
            <a:r>
              <a:rPr lang="fi-FI" dirty="0"/>
              <a:t> </a:t>
            </a:r>
            <a:r>
              <a:rPr lang="fi-FI" dirty="0" err="1"/>
              <a:t>argued</a:t>
            </a:r>
            <a:r>
              <a:rPr lang="fi-FI" dirty="0"/>
              <a:t> </a:t>
            </a:r>
            <a:r>
              <a:rPr lang="fi-FI" dirty="0" err="1"/>
              <a:t>that</a:t>
            </a:r>
            <a:r>
              <a:rPr lang="fi-FI" dirty="0"/>
              <a:t> it is </a:t>
            </a:r>
            <a:r>
              <a:rPr lang="fi-FI" dirty="0" err="1"/>
              <a:t>not</a:t>
            </a:r>
            <a:r>
              <a:rPr lang="fi-FI" dirty="0"/>
              <a:t> </a:t>
            </a:r>
            <a:r>
              <a:rPr lang="fi-FI" dirty="0" err="1"/>
              <a:t>so</a:t>
            </a:r>
            <a:r>
              <a:rPr lang="fi-FI" dirty="0"/>
              <a:t> </a:t>
            </a:r>
            <a:r>
              <a:rPr lang="fi-FI" dirty="0" err="1"/>
              <a:t>difficult</a:t>
            </a:r>
            <a:r>
              <a:rPr lang="fi-FI" dirty="0"/>
              <a:t> for </a:t>
            </a:r>
            <a:r>
              <a:rPr lang="fi-FI" dirty="0" err="1"/>
              <a:t>Finns</a:t>
            </a:r>
            <a:r>
              <a:rPr lang="fi-FI" dirty="0"/>
              <a:t> to </a:t>
            </a:r>
            <a:r>
              <a:rPr lang="fi-FI" dirty="0" err="1"/>
              <a:t>keep</a:t>
            </a:r>
            <a:r>
              <a:rPr lang="fi-FI" dirty="0"/>
              <a:t> </a:t>
            </a:r>
            <a:r>
              <a:rPr lang="fi-FI" dirty="0" err="1"/>
              <a:t>social</a:t>
            </a:r>
            <a:r>
              <a:rPr lang="fi-FI" dirty="0"/>
              <a:t> </a:t>
            </a:r>
            <a:r>
              <a:rPr lang="fi-FI" dirty="0" err="1"/>
              <a:t>distancing</a:t>
            </a:r>
            <a:r>
              <a:rPr lang="fi-FI" dirty="0"/>
              <a:t>. </a:t>
            </a:r>
            <a:r>
              <a:rPr lang="fi-FI" dirty="0" err="1"/>
              <a:t>However</a:t>
            </a:r>
            <a:r>
              <a:rPr lang="fi-FI" dirty="0"/>
              <a:t>, </a:t>
            </a:r>
            <a:r>
              <a:rPr lang="fi-FI" dirty="0" err="1"/>
              <a:t>how</a:t>
            </a:r>
            <a:r>
              <a:rPr lang="fi-FI" dirty="0"/>
              <a:t> </a:t>
            </a:r>
            <a:r>
              <a:rPr lang="fi-FI" dirty="0" err="1"/>
              <a:t>far</a:t>
            </a:r>
            <a:r>
              <a:rPr lang="fi-FI" dirty="0"/>
              <a:t> </a:t>
            </a:r>
            <a:r>
              <a:rPr lang="fi-FI" dirty="0" err="1"/>
              <a:t>we</a:t>
            </a:r>
            <a:r>
              <a:rPr lang="fi-FI" dirty="0"/>
              <a:t> </a:t>
            </a:r>
            <a:r>
              <a:rPr lang="fi-FI" dirty="0" err="1"/>
              <a:t>can</a:t>
            </a:r>
            <a:r>
              <a:rPr lang="fi-FI" dirty="0"/>
              <a:t> </a:t>
            </a:r>
            <a:r>
              <a:rPr lang="fi-FI" dirty="0" err="1"/>
              <a:t>continues</a:t>
            </a:r>
            <a:r>
              <a:rPr lang="fi-FI" dirty="0"/>
              <a:t> </a:t>
            </a:r>
            <a:r>
              <a:rPr lang="fi-FI" dirty="0" err="1"/>
              <a:t>with</a:t>
            </a:r>
            <a:r>
              <a:rPr lang="fi-FI" dirty="0"/>
              <a:t> </a:t>
            </a:r>
            <a:r>
              <a:rPr lang="fi-FI" dirty="0" err="1"/>
              <a:t>this</a:t>
            </a:r>
            <a:r>
              <a:rPr lang="fi-FI" dirty="0"/>
              <a:t>?</a:t>
            </a:r>
          </a:p>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14</a:t>
            </a:fld>
            <a:endParaRPr lang="en-GB"/>
          </a:p>
        </p:txBody>
      </p:sp>
    </p:spTree>
    <p:extLst>
      <p:ext uri="{BB962C8B-B14F-4D97-AF65-F5344CB8AC3E}">
        <p14:creationId xmlns:p14="http://schemas.microsoft.com/office/powerpoint/2010/main" val="1078163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15</a:t>
            </a:fld>
            <a:endParaRPr lang="en-GB"/>
          </a:p>
        </p:txBody>
      </p:sp>
    </p:spTree>
    <p:extLst>
      <p:ext uri="{BB962C8B-B14F-4D97-AF65-F5344CB8AC3E}">
        <p14:creationId xmlns:p14="http://schemas.microsoft.com/office/powerpoint/2010/main" val="4293670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0.5% of </a:t>
            </a:r>
            <a:r>
              <a:rPr lang="fi-FI" dirty="0" err="1"/>
              <a:t>the</a:t>
            </a:r>
            <a:r>
              <a:rPr lang="fi-FI" dirty="0"/>
              <a:t> </a:t>
            </a:r>
            <a:r>
              <a:rPr lang="fi-FI" dirty="0" err="1"/>
              <a:t>tests</a:t>
            </a:r>
            <a:r>
              <a:rPr lang="fi-FI" dirty="0"/>
              <a:t> in Finland </a:t>
            </a:r>
            <a:r>
              <a:rPr lang="fi-FI" dirty="0" err="1"/>
              <a:t>are</a:t>
            </a:r>
            <a:r>
              <a:rPr lang="fi-FI" dirty="0"/>
              <a:t> </a:t>
            </a:r>
            <a:r>
              <a:rPr lang="fi-FI" dirty="0" err="1"/>
              <a:t>positive</a:t>
            </a:r>
            <a:endParaRPr lang="fi-FI" dirty="0"/>
          </a:p>
          <a:p>
            <a:r>
              <a:rPr lang="fi-FI" dirty="0" err="1"/>
              <a:t>E.g</a:t>
            </a:r>
            <a:r>
              <a:rPr lang="fi-FI" dirty="0"/>
              <a:t>. In </a:t>
            </a:r>
            <a:r>
              <a:rPr lang="fi-FI" dirty="0" err="1"/>
              <a:t>Belgium</a:t>
            </a:r>
            <a:r>
              <a:rPr lang="fi-FI" dirty="0"/>
              <a:t> </a:t>
            </a:r>
            <a:r>
              <a:rPr lang="fi-FI" dirty="0" err="1"/>
              <a:t>the</a:t>
            </a:r>
            <a:r>
              <a:rPr lang="fi-FI" dirty="0"/>
              <a:t> </a:t>
            </a:r>
            <a:r>
              <a:rPr lang="fi-FI" dirty="0" err="1"/>
              <a:t>respective</a:t>
            </a:r>
            <a:r>
              <a:rPr lang="fi-FI" dirty="0"/>
              <a:t> </a:t>
            </a:r>
            <a:r>
              <a:rPr lang="fi-FI" dirty="0" err="1"/>
              <a:t>figure</a:t>
            </a:r>
            <a:r>
              <a:rPr lang="fi-FI" dirty="0"/>
              <a:t> is 7%</a:t>
            </a:r>
          </a:p>
          <a:p>
            <a:endParaRPr lang="fi-FI" dirty="0"/>
          </a:p>
          <a:p>
            <a:r>
              <a:rPr lang="en-GB" sz="1200" dirty="0">
                <a:effectLst/>
                <a:latin typeface="Calibri" panose="020F0502020204030204" pitchFamily="34" charset="0"/>
                <a:ea typeface="Calibri" panose="020F0502020204030204" pitchFamily="34" charset="0"/>
                <a:cs typeface="Times New Roman" panose="02020603050405020304" pitchFamily="18" charset="0"/>
              </a:rPr>
              <a:t>Finland strategy to combat COVID-epidemic has been: test, trace, isolate and treat.</a:t>
            </a:r>
            <a:endParaRPr lang="fi-FI" dirty="0"/>
          </a:p>
          <a:p>
            <a:endParaRPr lang="fi-FI" dirty="0"/>
          </a:p>
          <a:p>
            <a:r>
              <a:rPr lang="fi-FI" dirty="0" err="1"/>
              <a:t>The</a:t>
            </a:r>
            <a:r>
              <a:rPr lang="fi-FI" dirty="0"/>
              <a:t> </a:t>
            </a:r>
            <a:r>
              <a:rPr lang="fi-FI" dirty="0" err="1"/>
              <a:t>development</a:t>
            </a:r>
            <a:r>
              <a:rPr lang="fi-FI" dirty="0"/>
              <a:t> in </a:t>
            </a:r>
            <a:r>
              <a:rPr lang="fi-FI" dirty="0" err="1"/>
              <a:t>death</a:t>
            </a:r>
            <a:r>
              <a:rPr lang="fi-FI" dirty="0"/>
              <a:t>, in </a:t>
            </a:r>
            <a:r>
              <a:rPr lang="fi-FI" dirty="0" err="1"/>
              <a:t>numbers</a:t>
            </a:r>
            <a:r>
              <a:rPr lang="fi-FI" dirty="0"/>
              <a:t> of </a:t>
            </a:r>
            <a:r>
              <a:rPr lang="fi-FI" dirty="0" err="1"/>
              <a:t>those</a:t>
            </a:r>
            <a:r>
              <a:rPr lang="fi-FI" dirty="0"/>
              <a:t> in </a:t>
            </a:r>
            <a:r>
              <a:rPr lang="fi-FI" dirty="0" err="1"/>
              <a:t>hospitals</a:t>
            </a:r>
            <a:r>
              <a:rPr lang="fi-FI" dirty="0"/>
              <a:t> </a:t>
            </a:r>
            <a:r>
              <a:rPr lang="fi-FI" dirty="0" err="1"/>
              <a:t>or</a:t>
            </a:r>
            <a:r>
              <a:rPr lang="fi-FI" dirty="0"/>
              <a:t> in </a:t>
            </a:r>
            <a:r>
              <a:rPr lang="fi-FI" dirty="0" err="1"/>
              <a:t>emergency</a:t>
            </a:r>
            <a:r>
              <a:rPr lang="fi-FI" dirty="0"/>
              <a:t> </a:t>
            </a:r>
            <a:r>
              <a:rPr lang="fi-FI" dirty="0" err="1"/>
              <a:t>care</a:t>
            </a:r>
            <a:r>
              <a:rPr lang="fi-FI" dirty="0"/>
              <a:t> </a:t>
            </a:r>
            <a:r>
              <a:rPr lang="fi-FI" dirty="0" err="1"/>
              <a:t>has</a:t>
            </a:r>
            <a:r>
              <a:rPr lang="fi-FI" dirty="0"/>
              <a:t> </a:t>
            </a:r>
            <a:r>
              <a:rPr lang="fi-FI" dirty="0" err="1"/>
              <a:t>been</a:t>
            </a:r>
            <a:r>
              <a:rPr lang="fi-FI" dirty="0"/>
              <a:t> </a:t>
            </a:r>
            <a:r>
              <a:rPr lang="fi-FI" dirty="0" err="1"/>
              <a:t>modest</a:t>
            </a:r>
            <a:r>
              <a:rPr lang="fi-FI" dirty="0"/>
              <a:t>_ </a:t>
            </a:r>
          </a:p>
          <a:p>
            <a:r>
              <a:rPr lang="fi-FI" dirty="0" err="1"/>
              <a:t>Hospitalized</a:t>
            </a:r>
            <a:r>
              <a:rPr lang="fi-FI" dirty="0"/>
              <a:t> 31 </a:t>
            </a:r>
            <a:r>
              <a:rPr lang="fi-FI" dirty="0" err="1"/>
              <a:t>inOct</a:t>
            </a:r>
            <a:r>
              <a:rPr lang="fi-FI" dirty="0"/>
              <a:t> 8, </a:t>
            </a:r>
            <a:r>
              <a:rPr lang="fi-FI" dirty="0" err="1"/>
              <a:t>emergency</a:t>
            </a:r>
            <a:r>
              <a:rPr lang="fi-FI" dirty="0"/>
              <a:t> </a:t>
            </a:r>
            <a:r>
              <a:rPr lang="fi-FI" dirty="0" err="1"/>
              <a:t>care</a:t>
            </a:r>
            <a:r>
              <a:rPr lang="fi-FI" dirty="0"/>
              <a:t> 5 </a:t>
            </a:r>
            <a:r>
              <a:rPr lang="fi-FI" dirty="0" err="1"/>
              <a:t>patients</a:t>
            </a:r>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2</a:t>
            </a:fld>
            <a:endParaRPr lang="en-GB"/>
          </a:p>
        </p:txBody>
      </p:sp>
    </p:spTree>
    <p:extLst>
      <p:ext uri="{BB962C8B-B14F-4D97-AF65-F5344CB8AC3E}">
        <p14:creationId xmlns:p14="http://schemas.microsoft.com/office/powerpoint/2010/main" val="2988337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fontScale="92500"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err="1">
                <a:latin typeface="+mn-lt"/>
              </a:rPr>
              <a:t>Although</a:t>
            </a:r>
            <a:r>
              <a:rPr lang="fi-FI" sz="1200" dirty="0">
                <a:latin typeface="+mn-lt"/>
              </a:rPr>
              <a:t> </a:t>
            </a:r>
            <a:r>
              <a:rPr lang="fi-FI" sz="1200" dirty="0" err="1">
                <a:latin typeface="+mn-lt"/>
              </a:rPr>
              <a:t>all</a:t>
            </a:r>
            <a:r>
              <a:rPr lang="fi-FI" sz="1200" dirty="0">
                <a:latin typeface="+mn-lt"/>
              </a:rPr>
              <a:t> </a:t>
            </a:r>
            <a:r>
              <a:rPr lang="fi-FI" sz="1200" dirty="0" err="1">
                <a:latin typeface="+mn-lt"/>
              </a:rPr>
              <a:t>do</a:t>
            </a:r>
            <a:r>
              <a:rPr lang="fi-FI" sz="1200" dirty="0">
                <a:latin typeface="+mn-lt"/>
              </a:rPr>
              <a:t> </a:t>
            </a:r>
            <a:r>
              <a:rPr lang="fi-FI" sz="1200" dirty="0" err="1">
                <a:latin typeface="+mn-lt"/>
              </a:rPr>
              <a:t>not</a:t>
            </a:r>
            <a:r>
              <a:rPr lang="fi-FI" sz="1200" dirty="0">
                <a:latin typeface="+mn-lt"/>
              </a:rPr>
              <a:t> </a:t>
            </a:r>
            <a:r>
              <a:rPr lang="fi-FI" sz="1200" dirty="0" err="1">
                <a:latin typeface="+mn-lt"/>
              </a:rPr>
              <a:t>die</a:t>
            </a:r>
            <a:r>
              <a:rPr lang="fi-FI" sz="1200" dirty="0">
                <a:latin typeface="+mn-lt"/>
              </a:rPr>
              <a:t>, </a:t>
            </a:r>
            <a:r>
              <a:rPr lang="fi-FI" sz="1200" dirty="0" err="1">
                <a:latin typeface="+mn-lt"/>
              </a:rPr>
              <a:t>only</a:t>
            </a:r>
            <a:r>
              <a:rPr lang="fi-FI" sz="1200" dirty="0">
                <a:latin typeface="+mn-lt"/>
              </a:rPr>
              <a:t> 10% </a:t>
            </a:r>
            <a:r>
              <a:rPr lang="fi-FI" sz="1200" dirty="0" err="1">
                <a:latin typeface="+mn-lt"/>
              </a:rPr>
              <a:t>will</a:t>
            </a:r>
            <a:r>
              <a:rPr lang="fi-FI" sz="1200" dirty="0">
                <a:latin typeface="+mn-lt"/>
              </a:rPr>
              <a:t> </a:t>
            </a:r>
            <a:r>
              <a:rPr lang="fi-FI" sz="1200" dirty="0" err="1">
                <a:latin typeface="+mn-lt"/>
              </a:rPr>
              <a:t>fully</a:t>
            </a:r>
            <a:r>
              <a:rPr lang="fi-FI" sz="1200" dirty="0">
                <a:latin typeface="+mn-lt"/>
              </a:rPr>
              <a:t> </a:t>
            </a:r>
            <a:r>
              <a:rPr lang="fi-FI" sz="1200" dirty="0" err="1">
                <a:latin typeface="+mn-lt"/>
              </a:rPr>
              <a:t>recover</a:t>
            </a:r>
            <a:r>
              <a:rPr lang="fi-FI" sz="1200" dirty="0">
                <a:latin typeface="+mn-lt"/>
              </a:rPr>
              <a:t>. </a:t>
            </a:r>
            <a:r>
              <a:rPr lang="fi-FI" sz="1200" dirty="0" err="1">
                <a:latin typeface="+mn-lt"/>
              </a:rPr>
              <a:t>The</a:t>
            </a:r>
            <a:r>
              <a:rPr lang="fi-FI" sz="1200" dirty="0">
                <a:latin typeface="+mn-lt"/>
              </a:rPr>
              <a:t> </a:t>
            </a:r>
            <a:r>
              <a:rPr lang="fi-FI" sz="1200" dirty="0" err="1">
                <a:latin typeface="+mn-lt"/>
              </a:rPr>
              <a:t>other</a:t>
            </a:r>
            <a:r>
              <a:rPr lang="fi-FI" sz="1200" dirty="0">
                <a:latin typeface="+mn-lt"/>
              </a:rPr>
              <a:t> </a:t>
            </a:r>
            <a:r>
              <a:rPr lang="fi-FI" sz="1200" dirty="0" err="1">
                <a:latin typeface="+mn-lt"/>
              </a:rPr>
              <a:t>will</a:t>
            </a:r>
            <a:r>
              <a:rPr lang="fi-FI" sz="1200" dirty="0">
                <a:latin typeface="+mn-lt"/>
              </a:rPr>
              <a:t> </a:t>
            </a:r>
            <a:r>
              <a:rPr lang="fi-FI" sz="1200" dirty="0" err="1">
                <a:latin typeface="+mn-lt"/>
              </a:rPr>
              <a:t>suffer</a:t>
            </a:r>
            <a:r>
              <a:rPr lang="fi-FI" sz="1200" dirty="0">
                <a:latin typeface="+mn-lt"/>
              </a:rPr>
              <a:t> </a:t>
            </a:r>
            <a:r>
              <a:rPr lang="fi-FI" sz="1200" dirty="0" err="1">
                <a:latin typeface="+mn-lt"/>
              </a:rPr>
              <a:t>from</a:t>
            </a:r>
            <a:r>
              <a:rPr lang="fi-FI" sz="1200" dirty="0">
                <a:latin typeface="+mn-lt"/>
              </a:rPr>
              <a:t> </a:t>
            </a:r>
            <a:r>
              <a:rPr lang="fi-FI" sz="1200" dirty="0" err="1">
                <a:latin typeface="+mn-lt"/>
              </a:rPr>
              <a:t>functional</a:t>
            </a:r>
            <a:r>
              <a:rPr lang="fi-FI" sz="1200" dirty="0">
                <a:latin typeface="+mn-lt"/>
              </a:rPr>
              <a:t> </a:t>
            </a:r>
            <a:r>
              <a:rPr lang="fi-FI" sz="1200" dirty="0" err="1">
                <a:latin typeface="+mn-lt"/>
              </a:rPr>
              <a:t>decline</a:t>
            </a:r>
            <a:endParaRPr lang="fi-FI" sz="1200" dirty="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dirty="0">
              <a:latin typeface="+mn-lt"/>
            </a:endParaRPr>
          </a:p>
          <a:p>
            <a:r>
              <a:rPr lang="fi-FI" dirty="0" err="1"/>
              <a:t>The</a:t>
            </a:r>
            <a:r>
              <a:rPr lang="fi-FI" dirty="0"/>
              <a:t> </a:t>
            </a:r>
            <a:r>
              <a:rPr lang="fi-FI" dirty="0" err="1"/>
              <a:t>comparison</a:t>
            </a:r>
            <a:r>
              <a:rPr lang="fi-FI" dirty="0"/>
              <a:t> is </a:t>
            </a:r>
            <a:r>
              <a:rPr lang="fi-FI" dirty="0" err="1"/>
              <a:t>difficult</a:t>
            </a:r>
            <a:r>
              <a:rPr lang="fi-FI" dirty="0"/>
              <a:t> </a:t>
            </a:r>
            <a:r>
              <a:rPr lang="fi-FI" dirty="0" err="1"/>
              <a:t>since</a:t>
            </a:r>
            <a:r>
              <a:rPr lang="fi-FI" dirty="0"/>
              <a:t> some </a:t>
            </a:r>
            <a:r>
              <a:rPr lang="fi-FI" dirty="0" err="1"/>
              <a:t>include</a:t>
            </a:r>
            <a:r>
              <a:rPr lang="fi-FI" dirty="0"/>
              <a:t> </a:t>
            </a:r>
            <a:r>
              <a:rPr lang="fi-FI" dirty="0" err="1"/>
              <a:t>confirmed</a:t>
            </a:r>
            <a:r>
              <a:rPr lang="fi-FI" dirty="0"/>
              <a:t> </a:t>
            </a:r>
            <a:r>
              <a:rPr lang="fi-FI" dirty="0" err="1"/>
              <a:t>cases</a:t>
            </a:r>
            <a:r>
              <a:rPr lang="fi-FI" dirty="0"/>
              <a:t>, some </a:t>
            </a:r>
            <a:r>
              <a:rPr lang="fi-FI" dirty="0" err="1"/>
              <a:t>suspected</a:t>
            </a:r>
            <a:r>
              <a:rPr lang="fi-FI" dirty="0"/>
              <a:t> </a:t>
            </a:r>
            <a:r>
              <a:rPr lang="fi-FI" dirty="0" err="1"/>
              <a:t>cases</a:t>
            </a:r>
            <a:r>
              <a:rPr lang="fi-FI" dirty="0"/>
              <a:t>,.</a:t>
            </a:r>
          </a:p>
          <a:p>
            <a:endParaRPr lang="fi-FI" dirty="0"/>
          </a:p>
          <a:p>
            <a:r>
              <a:rPr lang="fi-FI" dirty="0" err="1"/>
              <a:t>Reasons</a:t>
            </a:r>
            <a:r>
              <a:rPr lang="fi-FI" dirty="0"/>
              <a:t> for </a:t>
            </a:r>
            <a:r>
              <a:rPr lang="fi-FI" dirty="0" err="1"/>
              <a:t>differences</a:t>
            </a:r>
            <a:r>
              <a:rPr lang="fi-FI" dirty="0"/>
              <a:t>:</a:t>
            </a:r>
          </a:p>
          <a:p>
            <a:r>
              <a:rPr lang="fi-FI" dirty="0"/>
              <a:t>Finland </a:t>
            </a:r>
            <a:r>
              <a:rPr lang="fi-FI" dirty="0" err="1"/>
              <a:t>was</a:t>
            </a:r>
            <a:r>
              <a:rPr lang="fi-FI" dirty="0"/>
              <a:t> 2 </a:t>
            </a:r>
            <a:r>
              <a:rPr lang="fi-FI" dirty="0" err="1"/>
              <a:t>wks</a:t>
            </a:r>
            <a:r>
              <a:rPr lang="fi-FI" dirty="0"/>
              <a:t> </a:t>
            </a:r>
            <a:r>
              <a:rPr lang="fi-FI" dirty="0" err="1"/>
              <a:t>behind</a:t>
            </a:r>
            <a:r>
              <a:rPr lang="fi-FI" dirty="0"/>
              <a:t> </a:t>
            </a:r>
            <a:r>
              <a:rPr lang="fi-FI" dirty="0" err="1"/>
              <a:t>others</a:t>
            </a:r>
            <a:r>
              <a:rPr lang="fi-FI" dirty="0"/>
              <a:t> and </a:t>
            </a:r>
            <a:r>
              <a:rPr lang="fi-FI" dirty="0" err="1"/>
              <a:t>time</a:t>
            </a:r>
            <a:r>
              <a:rPr lang="fi-FI" dirty="0"/>
              <a:t> to </a:t>
            </a:r>
            <a:r>
              <a:rPr lang="fi-FI" dirty="0" err="1"/>
              <a:t>arrage</a:t>
            </a:r>
            <a:r>
              <a:rPr lang="fi-FI" dirty="0"/>
              <a:t> </a:t>
            </a:r>
            <a:r>
              <a:rPr lang="fi-FI" dirty="0" err="1"/>
              <a:t>lockdown</a:t>
            </a:r>
            <a:r>
              <a:rPr lang="fi-FI" dirty="0"/>
              <a:t>.</a:t>
            </a:r>
          </a:p>
          <a:p>
            <a:r>
              <a:rPr lang="fi-FI" dirty="0"/>
              <a:t>Some </a:t>
            </a:r>
            <a:r>
              <a:rPr lang="fi-FI" dirty="0" err="1"/>
              <a:t>countries</a:t>
            </a:r>
            <a:r>
              <a:rPr lang="fi-FI" dirty="0"/>
              <a:t> </a:t>
            </a:r>
            <a:r>
              <a:rPr lang="fi-FI" dirty="0" err="1"/>
              <a:t>have</a:t>
            </a:r>
            <a:r>
              <a:rPr lang="fi-FI" dirty="0"/>
              <a:t> </a:t>
            </a:r>
            <a:r>
              <a:rPr lang="fi-FI" dirty="0" err="1"/>
              <a:t>common</a:t>
            </a:r>
            <a:r>
              <a:rPr lang="fi-FI" dirty="0"/>
              <a:t> </a:t>
            </a:r>
            <a:r>
              <a:rPr lang="fi-FI" dirty="0" err="1"/>
              <a:t>bedrooms</a:t>
            </a:r>
            <a:r>
              <a:rPr lang="fi-FI" dirty="0"/>
              <a:t>, </a:t>
            </a:r>
            <a:r>
              <a:rPr lang="fi-FI" dirty="0" err="1"/>
              <a:t>hospital</a:t>
            </a:r>
            <a:r>
              <a:rPr lang="fi-FI" dirty="0"/>
              <a:t> </a:t>
            </a:r>
            <a:r>
              <a:rPr lang="fi-FI" dirty="0" err="1"/>
              <a:t>like</a:t>
            </a:r>
            <a:r>
              <a:rPr lang="fi-FI" dirty="0"/>
              <a:t> </a:t>
            </a:r>
            <a:r>
              <a:rPr lang="fi-FI" dirty="0" err="1"/>
              <a:t>spaces</a:t>
            </a:r>
            <a:endParaRPr lang="fi-FI" dirty="0"/>
          </a:p>
          <a:p>
            <a:r>
              <a:rPr lang="fi-FI" dirty="0" err="1"/>
              <a:t>Large</a:t>
            </a:r>
            <a:r>
              <a:rPr lang="fi-FI" dirty="0"/>
              <a:t> </a:t>
            </a:r>
            <a:r>
              <a:rPr lang="fi-FI" dirty="0" err="1"/>
              <a:t>vs</a:t>
            </a:r>
            <a:r>
              <a:rPr lang="fi-FI" dirty="0"/>
              <a:t> </a:t>
            </a:r>
            <a:r>
              <a:rPr lang="fi-FI" dirty="0" err="1"/>
              <a:t>small</a:t>
            </a:r>
            <a:r>
              <a:rPr lang="fi-FI" dirty="0"/>
              <a:t> </a:t>
            </a:r>
            <a:r>
              <a:rPr lang="fi-FI" dirty="0" err="1"/>
              <a:t>care</a:t>
            </a:r>
            <a:r>
              <a:rPr lang="fi-FI" dirty="0"/>
              <a:t> </a:t>
            </a:r>
            <a:r>
              <a:rPr lang="fi-FI" dirty="0" err="1"/>
              <a:t>homes</a:t>
            </a:r>
            <a:r>
              <a:rPr lang="fi-FI" dirty="0"/>
              <a:t> – 1000 </a:t>
            </a:r>
            <a:r>
              <a:rPr lang="fi-FI" dirty="0" err="1"/>
              <a:t>vs</a:t>
            </a:r>
            <a:r>
              <a:rPr lang="fi-FI" dirty="0"/>
              <a:t> 15 </a:t>
            </a:r>
            <a:r>
              <a:rPr lang="fi-FI" dirty="0" err="1"/>
              <a:t>residents</a:t>
            </a:r>
            <a:r>
              <a:rPr lang="fi-FI" dirty="0"/>
              <a:t> . How </a:t>
            </a:r>
            <a:r>
              <a:rPr lang="fi-FI" dirty="0" err="1"/>
              <a:t>crowed</a:t>
            </a:r>
            <a:r>
              <a:rPr lang="fi-FI" dirty="0"/>
              <a:t> is </a:t>
            </a:r>
            <a:r>
              <a:rPr lang="fi-FI" dirty="0" err="1"/>
              <a:t>the</a:t>
            </a:r>
            <a:r>
              <a:rPr lang="fi-FI" dirty="0"/>
              <a:t> country?</a:t>
            </a:r>
          </a:p>
          <a:p>
            <a:r>
              <a:rPr lang="fi-FI" dirty="0"/>
              <a:t>Culture is </a:t>
            </a:r>
            <a:r>
              <a:rPr lang="fi-FI" dirty="0" err="1"/>
              <a:t>different</a:t>
            </a:r>
            <a:r>
              <a:rPr lang="fi-FI" dirty="0"/>
              <a:t> – </a:t>
            </a:r>
            <a:r>
              <a:rPr lang="fi-FI" dirty="0" err="1"/>
              <a:t>more</a:t>
            </a:r>
            <a:r>
              <a:rPr lang="fi-FI" dirty="0"/>
              <a:t> </a:t>
            </a:r>
            <a:r>
              <a:rPr lang="fi-FI" dirty="0" err="1"/>
              <a:t>socializing</a:t>
            </a:r>
            <a:r>
              <a:rPr lang="fi-FI" dirty="0"/>
              <a:t>? </a:t>
            </a:r>
          </a:p>
          <a:p>
            <a:r>
              <a:rPr lang="fi-FI" dirty="0"/>
              <a:t>How </a:t>
            </a:r>
            <a:r>
              <a:rPr lang="fi-FI" dirty="0" err="1"/>
              <a:t>much</a:t>
            </a:r>
            <a:r>
              <a:rPr lang="fi-FI" dirty="0"/>
              <a:t> </a:t>
            </a:r>
            <a:r>
              <a:rPr lang="fi-FI" dirty="0" err="1"/>
              <a:t>medical</a:t>
            </a:r>
            <a:r>
              <a:rPr lang="fi-FI" dirty="0"/>
              <a:t> </a:t>
            </a:r>
            <a:r>
              <a:rPr lang="fi-FI" dirty="0" err="1"/>
              <a:t>support</a:t>
            </a:r>
            <a:r>
              <a:rPr lang="fi-FI" dirty="0"/>
              <a:t>? How </a:t>
            </a:r>
            <a:r>
              <a:rPr lang="fi-FI" dirty="0" err="1"/>
              <a:t>educated</a:t>
            </a:r>
            <a:r>
              <a:rPr lang="fi-FI" dirty="0"/>
              <a:t> is </a:t>
            </a:r>
            <a:r>
              <a:rPr lang="fi-FI" dirty="0" err="1"/>
              <a:t>staff</a:t>
            </a:r>
            <a:r>
              <a:rPr lang="fi-FI" dirty="0"/>
              <a:t>? </a:t>
            </a:r>
            <a:r>
              <a:rPr lang="fi-FI" dirty="0" err="1"/>
              <a:t>Quality</a:t>
            </a:r>
            <a:r>
              <a:rPr lang="fi-FI" dirty="0"/>
              <a:t> of </a:t>
            </a:r>
            <a:r>
              <a:rPr lang="fi-FI" dirty="0" err="1"/>
              <a:t>care</a:t>
            </a:r>
            <a:r>
              <a:rPr lang="fi-FI" dirty="0"/>
              <a:t> in NH</a:t>
            </a:r>
          </a:p>
          <a:p>
            <a:endParaRPr lang="fi-FI" dirty="0"/>
          </a:p>
          <a:p>
            <a:r>
              <a:rPr lang="fi-FI" dirty="0"/>
              <a:t>Some </a:t>
            </a:r>
            <a:r>
              <a:rPr lang="fi-FI" dirty="0" err="1"/>
              <a:t>countries</a:t>
            </a:r>
            <a:r>
              <a:rPr lang="fi-FI" dirty="0"/>
              <a:t> made </a:t>
            </a:r>
            <a:r>
              <a:rPr lang="fi-FI" dirty="0" err="1"/>
              <a:t>mistakes</a:t>
            </a:r>
            <a:r>
              <a:rPr lang="fi-FI" dirty="0"/>
              <a:t> in </a:t>
            </a:r>
            <a:r>
              <a:rPr lang="fi-FI" dirty="0" err="1"/>
              <a:t>their</a:t>
            </a:r>
            <a:r>
              <a:rPr lang="fi-FI" dirty="0"/>
              <a:t> </a:t>
            </a:r>
            <a:r>
              <a:rPr lang="fi-FI" dirty="0" err="1"/>
              <a:t>policy</a:t>
            </a:r>
            <a:r>
              <a:rPr lang="fi-FI" dirty="0"/>
              <a:t>.</a:t>
            </a:r>
          </a:p>
          <a:p>
            <a:r>
              <a:rPr lang="fi-FI" dirty="0"/>
              <a:t>England </a:t>
            </a:r>
            <a:r>
              <a:rPr lang="fi-FI" dirty="0" err="1"/>
              <a:t>declared</a:t>
            </a:r>
            <a:r>
              <a:rPr lang="fi-FI" dirty="0"/>
              <a:t> </a:t>
            </a:r>
            <a:r>
              <a:rPr lang="fi-FI" dirty="0" err="1"/>
              <a:t>lockdown</a:t>
            </a:r>
            <a:r>
              <a:rPr lang="fi-FI" dirty="0"/>
              <a:t> </a:t>
            </a:r>
            <a:r>
              <a:rPr lang="fi-FI" dirty="0" err="1"/>
              <a:t>quite</a:t>
            </a:r>
            <a:r>
              <a:rPr lang="fi-FI" dirty="0"/>
              <a:t> </a:t>
            </a:r>
            <a:r>
              <a:rPr lang="fi-FI" dirty="0" err="1"/>
              <a:t>late</a:t>
            </a:r>
            <a:r>
              <a:rPr lang="fi-FI" dirty="0"/>
              <a:t> 26.3.2020</a:t>
            </a:r>
          </a:p>
          <a:p>
            <a:r>
              <a:rPr lang="fi-FI" dirty="0" err="1"/>
              <a:t>The</a:t>
            </a:r>
            <a:r>
              <a:rPr lang="fi-FI" dirty="0"/>
              <a:t> </a:t>
            </a:r>
            <a:r>
              <a:rPr lang="fi-FI" dirty="0" err="1"/>
              <a:t>Netherlands</a:t>
            </a:r>
            <a:r>
              <a:rPr lang="fi-FI" dirty="0"/>
              <a:t> </a:t>
            </a:r>
            <a:r>
              <a:rPr lang="fi-FI" dirty="0" err="1"/>
              <a:t>has</a:t>
            </a:r>
            <a:r>
              <a:rPr lang="fi-FI" dirty="0"/>
              <a:t> </a:t>
            </a:r>
            <a:r>
              <a:rPr lang="fi-FI" dirty="0" err="1"/>
              <a:t>well</a:t>
            </a:r>
            <a:r>
              <a:rPr lang="fi-FI" dirty="0"/>
              <a:t> </a:t>
            </a:r>
            <a:r>
              <a:rPr lang="fi-FI" dirty="0" err="1"/>
              <a:t>developed</a:t>
            </a:r>
            <a:r>
              <a:rPr lang="fi-FI" dirty="0"/>
              <a:t> long-</a:t>
            </a:r>
            <a:r>
              <a:rPr lang="fi-FI" dirty="0" err="1"/>
              <a:t>term</a:t>
            </a:r>
            <a:r>
              <a:rPr lang="fi-FI" dirty="0"/>
              <a:t> </a:t>
            </a:r>
            <a:r>
              <a:rPr lang="fi-FI" dirty="0" err="1"/>
              <a:t>care</a:t>
            </a:r>
            <a:r>
              <a:rPr lang="fi-FI" dirty="0"/>
              <a:t> </a:t>
            </a:r>
            <a:r>
              <a:rPr lang="fi-FI" dirty="0" err="1"/>
              <a:t>sector</a:t>
            </a:r>
            <a:r>
              <a:rPr lang="fi-FI" dirty="0"/>
              <a:t> </a:t>
            </a:r>
            <a:r>
              <a:rPr lang="fi-FI" dirty="0" err="1"/>
              <a:t>with</a:t>
            </a:r>
            <a:r>
              <a:rPr lang="fi-FI" dirty="0"/>
              <a:t> NH </a:t>
            </a:r>
            <a:r>
              <a:rPr lang="fi-FI" dirty="0" err="1"/>
              <a:t>specialized</a:t>
            </a:r>
            <a:r>
              <a:rPr lang="fi-FI" dirty="0"/>
              <a:t> </a:t>
            </a:r>
            <a:r>
              <a:rPr lang="fi-FI" dirty="0" err="1"/>
              <a:t>geriatricians</a:t>
            </a:r>
            <a:r>
              <a:rPr lang="fi-FI" dirty="0"/>
              <a:t> in </a:t>
            </a:r>
            <a:r>
              <a:rPr lang="fi-FI" dirty="0" err="1"/>
              <a:t>charge</a:t>
            </a:r>
            <a:r>
              <a:rPr lang="fi-FI" dirty="0"/>
              <a:t> of </a:t>
            </a:r>
            <a:r>
              <a:rPr lang="fi-FI" dirty="0" err="1"/>
              <a:t>NHs</a:t>
            </a:r>
            <a:r>
              <a:rPr lang="fi-FI" dirty="0"/>
              <a:t> and </a:t>
            </a:r>
            <a:r>
              <a:rPr lang="fi-FI" dirty="0" err="1"/>
              <a:t>each</a:t>
            </a:r>
            <a:r>
              <a:rPr lang="fi-FI" dirty="0"/>
              <a:t> NH </a:t>
            </a:r>
            <a:r>
              <a:rPr lang="fi-FI" dirty="0" err="1"/>
              <a:t>having</a:t>
            </a:r>
            <a:r>
              <a:rPr lang="fi-FI" dirty="0"/>
              <a:t> </a:t>
            </a:r>
            <a:r>
              <a:rPr lang="fi-FI" dirty="0" err="1"/>
              <a:t>their</a:t>
            </a:r>
            <a:r>
              <a:rPr lang="fi-FI" dirty="0"/>
              <a:t> </a:t>
            </a:r>
            <a:r>
              <a:rPr lang="fi-FI" dirty="0" err="1"/>
              <a:t>own</a:t>
            </a:r>
            <a:r>
              <a:rPr lang="fi-FI" dirty="0"/>
              <a:t> </a:t>
            </a:r>
            <a:r>
              <a:rPr lang="fi-FI" dirty="0" err="1"/>
              <a:t>hygiene</a:t>
            </a:r>
            <a:r>
              <a:rPr lang="fi-FI" dirty="0"/>
              <a:t> </a:t>
            </a:r>
            <a:r>
              <a:rPr lang="fi-FI" dirty="0" err="1"/>
              <a:t>committe</a:t>
            </a:r>
            <a:r>
              <a:rPr lang="fi-FI" dirty="0"/>
              <a:t> and </a:t>
            </a:r>
            <a:r>
              <a:rPr lang="fi-FI" dirty="0" err="1"/>
              <a:t>internal</a:t>
            </a:r>
            <a:r>
              <a:rPr lang="fi-FI" dirty="0"/>
              <a:t> </a:t>
            </a:r>
            <a:r>
              <a:rPr lang="fi-FI" dirty="0" err="1"/>
              <a:t>crisis</a:t>
            </a:r>
            <a:r>
              <a:rPr lang="fi-FI" dirty="0"/>
              <a:t> team. </a:t>
            </a:r>
            <a:r>
              <a:rPr lang="fi-FI" dirty="0" err="1"/>
              <a:t>However</a:t>
            </a:r>
            <a:r>
              <a:rPr lang="fi-FI" dirty="0"/>
              <a:t>, </a:t>
            </a:r>
            <a:r>
              <a:rPr lang="fi-FI" dirty="0" err="1"/>
              <a:t>the</a:t>
            </a:r>
            <a:r>
              <a:rPr lang="fi-FI" dirty="0"/>
              <a:t> </a:t>
            </a:r>
            <a:r>
              <a:rPr lang="fi-FI" dirty="0" err="1"/>
              <a:t>government</a:t>
            </a:r>
            <a:r>
              <a:rPr lang="fi-FI" dirty="0"/>
              <a:t> </a:t>
            </a:r>
            <a:r>
              <a:rPr lang="fi-FI" dirty="0" err="1"/>
              <a:t>gave</a:t>
            </a:r>
            <a:r>
              <a:rPr lang="fi-FI" dirty="0"/>
              <a:t> </a:t>
            </a:r>
            <a:r>
              <a:rPr lang="fi-FI" dirty="0" err="1"/>
              <a:t>instructions</a:t>
            </a:r>
            <a:r>
              <a:rPr lang="fi-FI" dirty="0"/>
              <a:t> </a:t>
            </a:r>
            <a:r>
              <a:rPr lang="fi-FI" dirty="0" err="1"/>
              <a:t>that</a:t>
            </a:r>
            <a:endParaRPr lang="fi-FI" dirty="0"/>
          </a:p>
          <a:p>
            <a:pPr marL="171450" indent="-171450">
              <a:buFontTx/>
              <a:buChar char="-"/>
            </a:pPr>
            <a:r>
              <a:rPr lang="fi-FI" dirty="0" err="1"/>
              <a:t>Staff</a:t>
            </a:r>
            <a:r>
              <a:rPr lang="fi-FI" dirty="0"/>
              <a:t> </a:t>
            </a:r>
            <a:r>
              <a:rPr lang="fi-FI" dirty="0" err="1"/>
              <a:t>were</a:t>
            </a:r>
            <a:r>
              <a:rPr lang="fi-FI" dirty="0"/>
              <a:t> </a:t>
            </a:r>
            <a:r>
              <a:rPr lang="fi-FI" dirty="0" err="1"/>
              <a:t>allowed</a:t>
            </a:r>
            <a:r>
              <a:rPr lang="fi-FI" dirty="0"/>
              <a:t> to </a:t>
            </a:r>
            <a:r>
              <a:rPr lang="fi-FI" dirty="0" err="1"/>
              <a:t>work</a:t>
            </a:r>
            <a:r>
              <a:rPr lang="fi-FI" dirty="0"/>
              <a:t> in </a:t>
            </a:r>
            <a:r>
              <a:rPr lang="fi-FI" dirty="0" err="1"/>
              <a:t>cold</a:t>
            </a:r>
            <a:r>
              <a:rPr lang="fi-FI" dirty="0"/>
              <a:t> </a:t>
            </a:r>
            <a:r>
              <a:rPr lang="fi-FI" dirty="0" err="1"/>
              <a:t>symptoms</a:t>
            </a:r>
            <a:r>
              <a:rPr lang="fi-FI" dirty="0"/>
              <a:t> </a:t>
            </a:r>
            <a:r>
              <a:rPr lang="fi-FI" dirty="0" err="1"/>
              <a:t>without</a:t>
            </a:r>
            <a:r>
              <a:rPr lang="fi-FI" dirty="0"/>
              <a:t> </a:t>
            </a:r>
            <a:r>
              <a:rPr lang="fi-FI" dirty="0" err="1"/>
              <a:t>fever</a:t>
            </a:r>
            <a:endParaRPr lang="fi-FI" dirty="0"/>
          </a:p>
          <a:p>
            <a:pPr marL="171450" indent="-171450">
              <a:buFontTx/>
              <a:buChar char="-"/>
            </a:pPr>
            <a:r>
              <a:rPr lang="fi-FI" dirty="0" err="1"/>
              <a:t>There</a:t>
            </a:r>
            <a:r>
              <a:rPr lang="fi-FI" dirty="0"/>
              <a:t> </a:t>
            </a:r>
            <a:r>
              <a:rPr lang="fi-FI" dirty="0" err="1"/>
              <a:t>were</a:t>
            </a:r>
            <a:r>
              <a:rPr lang="fi-FI" dirty="0"/>
              <a:t> </a:t>
            </a:r>
            <a:r>
              <a:rPr lang="fi-FI" dirty="0" err="1"/>
              <a:t>restrictions</a:t>
            </a:r>
            <a:r>
              <a:rPr lang="fi-FI" dirty="0"/>
              <a:t> in </a:t>
            </a:r>
            <a:r>
              <a:rPr lang="fi-FI" dirty="0" err="1"/>
              <a:t>use</a:t>
            </a:r>
            <a:r>
              <a:rPr lang="fi-FI" dirty="0"/>
              <a:t> of PPE</a:t>
            </a:r>
          </a:p>
          <a:p>
            <a:pPr marL="171450" indent="-171450">
              <a:buFontTx/>
              <a:buChar char="-"/>
            </a:pPr>
            <a:r>
              <a:rPr lang="fi-FI" dirty="0" err="1"/>
              <a:t>Restrictions</a:t>
            </a:r>
            <a:r>
              <a:rPr lang="fi-FI" dirty="0"/>
              <a:t> in </a:t>
            </a:r>
            <a:r>
              <a:rPr lang="fi-FI" dirty="0" err="1"/>
              <a:t>testing</a:t>
            </a:r>
            <a:r>
              <a:rPr lang="fi-FI" dirty="0"/>
              <a:t> </a:t>
            </a:r>
            <a:r>
              <a:rPr lang="fi-FI" dirty="0" err="1"/>
              <a:t>policy</a:t>
            </a:r>
            <a:r>
              <a:rPr lang="fi-FI" dirty="0"/>
              <a:t>.</a:t>
            </a:r>
          </a:p>
          <a:p>
            <a:pPr marL="171450" indent="-171450">
              <a:buFontTx/>
              <a:buChar char="-"/>
            </a:pPr>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3</a:t>
            </a:fld>
            <a:endParaRPr lang="en-GB"/>
          </a:p>
        </p:txBody>
      </p:sp>
    </p:spTree>
    <p:extLst>
      <p:ext uri="{BB962C8B-B14F-4D97-AF65-F5344CB8AC3E}">
        <p14:creationId xmlns:p14="http://schemas.microsoft.com/office/powerpoint/2010/main" val="3154218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4</a:t>
            </a:fld>
            <a:endParaRPr lang="en-GB"/>
          </a:p>
        </p:txBody>
      </p:sp>
    </p:spTree>
    <p:extLst>
      <p:ext uri="{BB962C8B-B14F-4D97-AF65-F5344CB8AC3E}">
        <p14:creationId xmlns:p14="http://schemas.microsoft.com/office/powerpoint/2010/main" val="2670139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The</a:t>
            </a:r>
            <a:r>
              <a:rPr lang="fi-FI" dirty="0"/>
              <a:t> </a:t>
            </a:r>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5</a:t>
            </a:fld>
            <a:endParaRPr lang="en-GB"/>
          </a:p>
        </p:txBody>
      </p:sp>
    </p:spTree>
    <p:extLst>
      <p:ext uri="{BB962C8B-B14F-4D97-AF65-F5344CB8AC3E}">
        <p14:creationId xmlns:p14="http://schemas.microsoft.com/office/powerpoint/2010/main" val="417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fontScale="62500" lnSpcReduction="20000"/>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Finland followed some weeks behind the other European countries  in the first wave of COVID-19 and, thus,  had a bit more time to prepare.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WHO announced COVID-19 as a pandemic 11.3.2020</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 day later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FInnish</a:t>
            </a:r>
            <a:r>
              <a:rPr lang="en-GB" sz="1800" dirty="0">
                <a:effectLst/>
                <a:latin typeface="Calibri" panose="020F0502020204030204" pitchFamily="34" charset="0"/>
                <a:ea typeface="Calibri" panose="020F0502020204030204" pitchFamily="34" charset="0"/>
                <a:cs typeface="Times New Roman" panose="02020603050405020304" pitchFamily="18" charset="0"/>
              </a:rPr>
              <a:t> Institute for Health and Welfare gave instruction: If you are unwell ….phone your grandparents instead of visiting them. Furthermore, a recommendation was given to 70+ older people to remain away from a physical contact with other people. The older people took this very seriously.  One of the main aims in COVID strategy has been to protect older people from infection.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Finland quickly introduced strict recommendations,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legistlations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also emergency powered law. The purpose of restricting many fundamental rights of citizens was to slow the spread of infection in population but also to help to prevent overburden of the health care system.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 week after WHO declaration of COVID-19 pandemic the visits to long-term care facilities were banned except for those visiting their loved ones for terminal care. At the same time school transferred to distance learning and students stayed at home school.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6</a:t>
            </a:fld>
            <a:endParaRPr lang="en-GB"/>
          </a:p>
        </p:txBody>
      </p:sp>
    </p:spTree>
    <p:extLst>
      <p:ext uri="{BB962C8B-B14F-4D97-AF65-F5344CB8AC3E}">
        <p14:creationId xmlns:p14="http://schemas.microsoft.com/office/powerpoint/2010/main" val="3125277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fontScale="92500" lnSpcReduction="10000"/>
          </a:bodyPr>
          <a:lstStyle/>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First COVID death appeared as early as 21. march whereafter several restrictions were introduced. Residents were no longer able to eat in dining rooms.  Relatives were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stronly</a:t>
            </a:r>
            <a:r>
              <a:rPr lang="en-GB" sz="1800" dirty="0">
                <a:effectLst/>
                <a:latin typeface="Calibri" panose="020F0502020204030204" pitchFamily="34" charset="0"/>
                <a:ea typeface="Calibri" panose="020F0502020204030204" pitchFamily="34" charset="0"/>
                <a:cs typeface="Times New Roman" panose="02020603050405020304" pitchFamily="18" charset="0"/>
              </a:rPr>
              <a:t> recommended to take contact by phones, tablet or sending letters or postcards.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There were concerns about adverse effects of residents’ lockdown.</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7</a:t>
            </a:fld>
            <a:endParaRPr lang="en-GB"/>
          </a:p>
        </p:txBody>
      </p:sp>
    </p:spTree>
    <p:extLst>
      <p:ext uri="{BB962C8B-B14F-4D97-AF65-F5344CB8AC3E}">
        <p14:creationId xmlns:p14="http://schemas.microsoft.com/office/powerpoint/2010/main" val="266094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ct val="30000"/>
              </a:spcBef>
              <a:spcAft>
                <a:spcPts val="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Fortunately the first COVID 19 wave was easing up already at the beginning of May.  And the restrictions could be released before summer. </a:t>
            </a:r>
          </a:p>
          <a:p>
            <a:pPr marL="0" marR="0" lvl="0" indent="0" algn="l" defTabSz="914400" rtl="0" eaLnBrk="0" fontAlgn="base" latinLnBrk="0" hangingPunct="0">
              <a:lnSpc>
                <a:spcPct val="107000"/>
              </a:lnSpc>
              <a:spcBef>
                <a:spcPct val="30000"/>
              </a:spcBef>
              <a:spcAft>
                <a:spcPts val="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At first visitors could meet residents outside and e.g. special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meeting</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places</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with</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protective</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shields</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were</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organised</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8</a:t>
            </a:fld>
            <a:endParaRPr lang="en-GB"/>
          </a:p>
        </p:txBody>
      </p:sp>
    </p:spTree>
    <p:extLst>
      <p:ext uri="{BB962C8B-B14F-4D97-AF65-F5344CB8AC3E}">
        <p14:creationId xmlns:p14="http://schemas.microsoft.com/office/powerpoint/2010/main" val="2491100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The</a:t>
            </a:r>
            <a:r>
              <a:rPr lang="fi-FI" dirty="0"/>
              <a:t> </a:t>
            </a:r>
            <a:r>
              <a:rPr lang="fi-FI" dirty="0" err="1"/>
              <a:t>units</a:t>
            </a:r>
            <a:r>
              <a:rPr lang="fi-FI" dirty="0"/>
              <a:t> </a:t>
            </a:r>
            <a:r>
              <a:rPr lang="fi-FI" dirty="0" err="1"/>
              <a:t>received</a:t>
            </a:r>
            <a:r>
              <a:rPr lang="fi-FI" dirty="0"/>
              <a:t> </a:t>
            </a:r>
            <a:r>
              <a:rPr lang="fi-FI" dirty="0" err="1"/>
              <a:t>enough</a:t>
            </a:r>
            <a:r>
              <a:rPr lang="fi-FI" dirty="0"/>
              <a:t> </a:t>
            </a:r>
            <a:r>
              <a:rPr lang="fi-FI" dirty="0" err="1"/>
              <a:t>PPEs</a:t>
            </a:r>
            <a:r>
              <a:rPr lang="fi-FI" dirty="0"/>
              <a:t> as </a:t>
            </a:r>
            <a:r>
              <a:rPr lang="fi-FI" dirty="0" err="1"/>
              <a:t>late</a:t>
            </a:r>
            <a:r>
              <a:rPr lang="fi-FI" dirty="0"/>
              <a:t> as 9.4. </a:t>
            </a:r>
          </a:p>
          <a:p>
            <a:r>
              <a:rPr lang="fi-FI" dirty="0"/>
              <a:t>A </a:t>
            </a:r>
            <a:r>
              <a:rPr lang="fi-FI" dirty="0" err="1"/>
              <a:t>working</a:t>
            </a:r>
            <a:r>
              <a:rPr lang="fi-FI" dirty="0"/>
              <a:t> </a:t>
            </a:r>
            <a:r>
              <a:rPr lang="fi-FI" dirty="0" err="1"/>
              <a:t>group</a:t>
            </a:r>
            <a:r>
              <a:rPr lang="fi-FI" dirty="0"/>
              <a:t> to </a:t>
            </a:r>
            <a:r>
              <a:rPr lang="fi-FI" dirty="0" err="1"/>
              <a:t>map</a:t>
            </a:r>
            <a:r>
              <a:rPr lang="fi-FI" dirty="0"/>
              <a:t> </a:t>
            </a:r>
            <a:r>
              <a:rPr lang="fi-FI" dirty="0" err="1"/>
              <a:t>the</a:t>
            </a:r>
            <a:r>
              <a:rPr lang="fi-FI" dirty="0"/>
              <a:t> </a:t>
            </a:r>
            <a:r>
              <a:rPr lang="fi-FI" dirty="0" err="1"/>
              <a:t>need</a:t>
            </a:r>
            <a:r>
              <a:rPr lang="fi-FI" dirty="0"/>
              <a:t> for </a:t>
            </a:r>
            <a:r>
              <a:rPr lang="fi-FI" dirty="0" err="1"/>
              <a:t>PPEs</a:t>
            </a:r>
            <a:r>
              <a:rPr lang="fi-FI" dirty="0"/>
              <a:t> </a:t>
            </a:r>
            <a:r>
              <a:rPr lang="fi-FI" dirty="0" err="1"/>
              <a:t>was</a:t>
            </a:r>
            <a:r>
              <a:rPr lang="fi-FI" dirty="0"/>
              <a:t> </a:t>
            </a:r>
            <a:r>
              <a:rPr lang="fi-FI" dirty="0" err="1"/>
              <a:t>founded</a:t>
            </a:r>
            <a:r>
              <a:rPr lang="fi-FI" dirty="0"/>
              <a:t> and </a:t>
            </a:r>
            <a:r>
              <a:rPr lang="fi-FI" dirty="0" err="1"/>
              <a:t>they</a:t>
            </a:r>
            <a:r>
              <a:rPr lang="fi-FI" dirty="0"/>
              <a:t> made a </a:t>
            </a:r>
            <a:r>
              <a:rPr lang="fi-FI" dirty="0" err="1"/>
              <a:t>plan</a:t>
            </a:r>
            <a:r>
              <a:rPr lang="fi-FI" dirty="0"/>
              <a:t> + </a:t>
            </a:r>
            <a:r>
              <a:rPr lang="fi-FI" dirty="0" err="1"/>
              <a:t>priorizations</a:t>
            </a:r>
            <a:endParaRPr lang="fi-FI" dirty="0"/>
          </a:p>
        </p:txBody>
      </p:sp>
      <p:sp>
        <p:nvSpPr>
          <p:cNvPr id="4" name="Dian numeron paikkamerkki 3"/>
          <p:cNvSpPr>
            <a:spLocks noGrp="1"/>
          </p:cNvSpPr>
          <p:nvPr>
            <p:ph type="sldNum" sz="quarter" idx="5"/>
          </p:nvPr>
        </p:nvSpPr>
        <p:spPr/>
        <p:txBody>
          <a:bodyPr/>
          <a:lstStyle/>
          <a:p>
            <a:pPr>
              <a:defRPr/>
            </a:pPr>
            <a:fld id="{3405D274-9957-F14C-8EA2-7129B63473F4}" type="slidenum">
              <a:rPr lang="en-GB" smtClean="0"/>
              <a:pPr>
                <a:defRPr/>
              </a:pPr>
              <a:t>9</a:t>
            </a:fld>
            <a:endParaRPr lang="en-GB"/>
          </a:p>
        </p:txBody>
      </p:sp>
    </p:spTree>
    <p:extLst>
      <p:ext uri="{BB962C8B-B14F-4D97-AF65-F5344CB8AC3E}">
        <p14:creationId xmlns:p14="http://schemas.microsoft.com/office/powerpoint/2010/main" val="3094008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1">
    <p:spTree>
      <p:nvGrpSpPr>
        <p:cNvPr id="1" name=""/>
        <p:cNvGrpSpPr/>
        <p:nvPr/>
      </p:nvGrpSpPr>
      <p:grpSpPr>
        <a:xfrm>
          <a:off x="0" y="0"/>
          <a:ext cx="0" cy="0"/>
          <a:chOff x="0" y="0"/>
          <a:chExt cx="0" cy="0"/>
        </a:xfrm>
      </p:grpSpPr>
      <p:pic>
        <p:nvPicPr>
          <p:cNvPr id="3" name="Kuva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667" y="255224"/>
            <a:ext cx="11514667" cy="5903052"/>
          </a:xfrm>
          <a:prstGeom prst="rect">
            <a:avLst/>
          </a:prstGeom>
        </p:spPr>
      </p:pic>
      <p:sp>
        <p:nvSpPr>
          <p:cNvPr id="11" name="Title Placeholder 1"/>
          <p:cNvSpPr>
            <a:spLocks noGrp="1"/>
          </p:cNvSpPr>
          <p:nvPr>
            <p:ph type="ctrTitle" hasCustomPrompt="1"/>
          </p:nvPr>
        </p:nvSpPr>
        <p:spPr>
          <a:xfrm>
            <a:off x="911424" y="2708920"/>
            <a:ext cx="10363200" cy="1296144"/>
          </a:xfrm>
          <a:effectLst>
            <a:outerShdw blurRad="50800" dist="38100" dir="2700000" algn="tl" rotWithShape="0">
              <a:prstClr val="black">
                <a:alpha val="40000"/>
              </a:prstClr>
            </a:outerShdw>
          </a:effectLst>
        </p:spPr>
        <p:txBody>
          <a:bodyPr anchor="ctr" anchorCtr="0"/>
          <a:lstStyle>
            <a:lvl1pPr algn="ctr">
              <a:lnSpc>
                <a:spcPct val="70000"/>
              </a:lnSpc>
              <a:defRPr sz="4800" u="none" cap="all" baseline="0">
                <a:solidFill>
                  <a:schemeClr val="bg1"/>
                </a:solidFill>
                <a:latin typeface="+mj-lt"/>
                <a:ea typeface="ＭＳ Ｐゴシック" charset="0"/>
                <a:cs typeface="Gotham Narrow Bold"/>
              </a:defRPr>
            </a:lvl1pPr>
          </a:lstStyle>
          <a:p>
            <a:pPr lvl="0"/>
            <a:r>
              <a:rPr lang="fi-FI" noProof="0" dirty="0"/>
              <a:t>CLICK TO ADD TITLE</a:t>
            </a:r>
          </a:p>
        </p:txBody>
      </p:sp>
      <p:sp>
        <p:nvSpPr>
          <p:cNvPr id="13" name="Text Placeholder 2"/>
          <p:cNvSpPr>
            <a:spLocks noGrp="1"/>
          </p:cNvSpPr>
          <p:nvPr>
            <p:ph type="subTitle" idx="1" hasCustomPrompt="1"/>
          </p:nvPr>
        </p:nvSpPr>
        <p:spPr>
          <a:xfrm>
            <a:off x="914400" y="4267200"/>
            <a:ext cx="10363200" cy="1371600"/>
          </a:xfrm>
          <a:effectLst>
            <a:outerShdw blurRad="50800" dist="38100" dir="2700000" algn="tl" rotWithShape="0">
              <a:prstClr val="black">
                <a:alpha val="40000"/>
              </a:prstClr>
            </a:outerShdw>
          </a:effectLst>
        </p:spPr>
        <p:txBody>
          <a:bodyPr/>
          <a:lstStyle>
            <a:lvl1pPr algn="ctr">
              <a:lnSpc>
                <a:spcPct val="90000"/>
              </a:lnSpc>
              <a:spcAft>
                <a:spcPct val="0"/>
              </a:spcAft>
              <a:defRPr b="0">
                <a:solidFill>
                  <a:srgbClr val="FFFFFF"/>
                </a:solidFill>
                <a:latin typeface="+mj-lt"/>
                <a:ea typeface="ＭＳ Ｐゴシック" charset="0"/>
                <a:cs typeface="Gotham Narrow Bold"/>
              </a:defRPr>
            </a:lvl1pPr>
          </a:lstStyle>
          <a:p>
            <a:pPr lvl="0"/>
            <a:r>
              <a:rPr lang="fi-FI" noProof="0" dirty="0" err="1"/>
              <a:t>Click</a:t>
            </a:r>
            <a:r>
              <a:rPr lang="fi-FI" noProof="0" dirty="0"/>
              <a:t> to </a:t>
            </a:r>
            <a:r>
              <a:rPr lang="fi-FI" noProof="0" dirty="0" err="1"/>
              <a:t>add</a:t>
            </a:r>
            <a:r>
              <a:rPr lang="fi-FI" noProof="0" dirty="0"/>
              <a:t> </a:t>
            </a:r>
            <a:r>
              <a:rPr lang="fi-FI" noProof="0" dirty="0" err="1"/>
              <a:t>subtitle</a:t>
            </a:r>
            <a:endParaRPr lang="fi-FI" noProof="0" dirty="0"/>
          </a:p>
        </p:txBody>
      </p:sp>
      <p:sp>
        <p:nvSpPr>
          <p:cNvPr id="6" name="Päivämäärän paikkamerkki 5"/>
          <p:cNvSpPr>
            <a:spLocks noGrp="1"/>
          </p:cNvSpPr>
          <p:nvPr>
            <p:ph type="dt" sz="half" idx="10"/>
          </p:nvPr>
        </p:nvSpPr>
        <p:spPr/>
        <p:txBody>
          <a:bodyPr/>
          <a:lstStyle/>
          <a:p>
            <a:pPr>
              <a:defRPr/>
            </a:pPr>
            <a:fld id="{2D91B69E-BC23-4ABB-AF6F-0203100F617B}" type="datetime1">
              <a:rPr lang="en-GB" smtClean="0"/>
              <a:t>19/10/2020</a:t>
            </a:fld>
            <a:endParaRPr lang="fi-FI" dirty="0"/>
          </a:p>
        </p:txBody>
      </p:sp>
      <p:sp>
        <p:nvSpPr>
          <p:cNvPr id="7" name="Alatunnisteen paikkamerkki 6"/>
          <p:cNvSpPr>
            <a:spLocks noGrp="1"/>
          </p:cNvSpPr>
          <p:nvPr>
            <p:ph type="ftr" sz="quarter" idx="11"/>
          </p:nvPr>
        </p:nvSpPr>
        <p:spPr/>
        <p:txBody>
          <a:bodyPr/>
          <a:lstStyle/>
          <a:p>
            <a:r>
              <a:rPr lang="fi-FI"/>
              <a:t>Kaisu Pitkälä</a:t>
            </a:r>
            <a:endParaRPr lang="fi-FI" dirty="0"/>
          </a:p>
        </p:txBody>
      </p:sp>
      <p:sp>
        <p:nvSpPr>
          <p:cNvPr id="8" name="Dian numeron paikkamerkki 7"/>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grpSp>
        <p:nvGrpSpPr>
          <p:cNvPr id="12" name="Ryhmä 11"/>
          <p:cNvGrpSpPr/>
          <p:nvPr userDrawn="1"/>
        </p:nvGrpSpPr>
        <p:grpSpPr bwMode="white">
          <a:xfrm>
            <a:off x="347250" y="260248"/>
            <a:ext cx="2491200" cy="2334818"/>
            <a:chOff x="1311275" y="373063"/>
            <a:chExt cx="6524625" cy="6115050"/>
          </a:xfrm>
          <a:solidFill>
            <a:schemeClr val="bg1"/>
          </a:solidFill>
        </p:grpSpPr>
        <p:sp>
          <p:nvSpPr>
            <p:cNvPr id="14" name="Rectangle 5"/>
            <p:cNvSpPr>
              <a:spLocks noChangeArrowheads="1"/>
            </p:cNvSpPr>
            <p:nvPr userDrawn="1"/>
          </p:nvSpPr>
          <p:spPr bwMode="white">
            <a:xfrm>
              <a:off x="4267200" y="5875338"/>
              <a:ext cx="609600" cy="612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Rectangle 6"/>
            <p:cNvSpPr>
              <a:spLocks noChangeArrowheads="1"/>
            </p:cNvSpPr>
            <p:nvPr userDrawn="1"/>
          </p:nvSpPr>
          <p:spPr bwMode="white">
            <a:xfrm>
              <a:off x="4267200" y="373063"/>
              <a:ext cx="609600" cy="609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p:cNvSpPr>
              <a:spLocks noEditPoints="1"/>
            </p:cNvSpPr>
            <p:nvPr userDrawn="1"/>
          </p:nvSpPr>
          <p:spPr bwMode="white">
            <a:xfrm>
              <a:off x="1311275" y="1436688"/>
              <a:ext cx="6524625" cy="4152900"/>
            </a:xfrm>
            <a:custGeom>
              <a:avLst/>
              <a:gdLst>
                <a:gd name="T0" fmla="*/ 3947 w 4110"/>
                <a:gd name="T1" fmla="*/ 1670 h 2616"/>
                <a:gd name="T2" fmla="*/ 3459 w 4110"/>
                <a:gd name="T3" fmla="*/ 1403 h 2616"/>
                <a:gd name="T4" fmla="*/ 3294 w 4110"/>
                <a:gd name="T5" fmla="*/ 1199 h 2616"/>
                <a:gd name="T6" fmla="*/ 3062 w 4110"/>
                <a:gd name="T7" fmla="*/ 1048 h 2616"/>
                <a:gd name="T8" fmla="*/ 2897 w 4110"/>
                <a:gd name="T9" fmla="*/ 789 h 2616"/>
                <a:gd name="T10" fmla="*/ 2734 w 4110"/>
                <a:gd name="T11" fmla="*/ 314 h 2616"/>
                <a:gd name="T12" fmla="*/ 2417 w 4110"/>
                <a:gd name="T13" fmla="*/ 63 h 2616"/>
                <a:gd name="T14" fmla="*/ 2077 w 4110"/>
                <a:gd name="T15" fmla="*/ 19 h 2616"/>
                <a:gd name="T16" fmla="*/ 2204 w 4110"/>
                <a:gd name="T17" fmla="*/ 197 h 2616"/>
                <a:gd name="T18" fmla="*/ 2175 w 4110"/>
                <a:gd name="T19" fmla="*/ 357 h 2616"/>
                <a:gd name="T20" fmla="*/ 2041 w 4110"/>
                <a:gd name="T21" fmla="*/ 433 h 2616"/>
                <a:gd name="T22" fmla="*/ 1818 w 4110"/>
                <a:gd name="T23" fmla="*/ 362 h 2616"/>
                <a:gd name="T24" fmla="*/ 1518 w 4110"/>
                <a:gd name="T25" fmla="*/ 159 h 2616"/>
                <a:gd name="T26" fmla="*/ 1213 w 4110"/>
                <a:gd name="T27" fmla="*/ 130 h 2616"/>
                <a:gd name="T28" fmla="*/ 1198 w 4110"/>
                <a:gd name="T29" fmla="*/ 209 h 2616"/>
                <a:gd name="T30" fmla="*/ 1401 w 4110"/>
                <a:gd name="T31" fmla="*/ 481 h 2616"/>
                <a:gd name="T32" fmla="*/ 1555 w 4110"/>
                <a:gd name="T33" fmla="*/ 708 h 2616"/>
                <a:gd name="T34" fmla="*/ 1672 w 4110"/>
                <a:gd name="T35" fmla="*/ 796 h 2616"/>
                <a:gd name="T36" fmla="*/ 1405 w 4110"/>
                <a:gd name="T37" fmla="*/ 787 h 2616"/>
                <a:gd name="T38" fmla="*/ 1102 w 4110"/>
                <a:gd name="T39" fmla="*/ 558 h 2616"/>
                <a:gd name="T40" fmla="*/ 821 w 4110"/>
                <a:gd name="T41" fmla="*/ 395 h 2616"/>
                <a:gd name="T42" fmla="*/ 531 w 4110"/>
                <a:gd name="T43" fmla="*/ 426 h 2616"/>
                <a:gd name="T44" fmla="*/ 748 w 4110"/>
                <a:gd name="T45" fmla="*/ 537 h 2616"/>
                <a:gd name="T46" fmla="*/ 762 w 4110"/>
                <a:gd name="T47" fmla="*/ 704 h 2616"/>
                <a:gd name="T48" fmla="*/ 608 w 4110"/>
                <a:gd name="T49" fmla="*/ 689 h 2616"/>
                <a:gd name="T50" fmla="*/ 387 w 4110"/>
                <a:gd name="T51" fmla="*/ 529 h 2616"/>
                <a:gd name="T52" fmla="*/ 103 w 4110"/>
                <a:gd name="T53" fmla="*/ 499 h 2616"/>
                <a:gd name="T54" fmla="*/ 157 w 4110"/>
                <a:gd name="T55" fmla="*/ 597 h 2616"/>
                <a:gd name="T56" fmla="*/ 397 w 4110"/>
                <a:gd name="T57" fmla="*/ 913 h 2616"/>
                <a:gd name="T58" fmla="*/ 578 w 4110"/>
                <a:gd name="T59" fmla="*/ 1190 h 2616"/>
                <a:gd name="T60" fmla="*/ 954 w 4110"/>
                <a:gd name="T61" fmla="*/ 1253 h 2616"/>
                <a:gd name="T62" fmla="*/ 1184 w 4110"/>
                <a:gd name="T63" fmla="*/ 1316 h 2616"/>
                <a:gd name="T64" fmla="*/ 1250 w 4110"/>
                <a:gd name="T65" fmla="*/ 1526 h 2616"/>
                <a:gd name="T66" fmla="*/ 1365 w 4110"/>
                <a:gd name="T67" fmla="*/ 1691 h 2616"/>
                <a:gd name="T68" fmla="*/ 1601 w 4110"/>
                <a:gd name="T69" fmla="*/ 1766 h 2616"/>
                <a:gd name="T70" fmla="*/ 1384 w 4110"/>
                <a:gd name="T71" fmla="*/ 1823 h 2616"/>
                <a:gd name="T72" fmla="*/ 965 w 4110"/>
                <a:gd name="T73" fmla="*/ 1706 h 2616"/>
                <a:gd name="T74" fmla="*/ 971 w 4110"/>
                <a:gd name="T75" fmla="*/ 1890 h 2616"/>
                <a:gd name="T76" fmla="*/ 1173 w 4110"/>
                <a:gd name="T77" fmla="*/ 2136 h 2616"/>
                <a:gd name="T78" fmla="*/ 1534 w 4110"/>
                <a:gd name="T79" fmla="*/ 2226 h 2616"/>
                <a:gd name="T80" fmla="*/ 1883 w 4110"/>
                <a:gd name="T81" fmla="*/ 2182 h 2616"/>
                <a:gd name="T82" fmla="*/ 1985 w 4110"/>
                <a:gd name="T83" fmla="*/ 2299 h 2616"/>
                <a:gd name="T84" fmla="*/ 2154 w 4110"/>
                <a:gd name="T85" fmla="*/ 2418 h 2616"/>
                <a:gd name="T86" fmla="*/ 2476 w 4110"/>
                <a:gd name="T87" fmla="*/ 2413 h 2616"/>
                <a:gd name="T88" fmla="*/ 2797 w 4110"/>
                <a:gd name="T89" fmla="*/ 2585 h 2616"/>
                <a:gd name="T90" fmla="*/ 2803 w 4110"/>
                <a:gd name="T91" fmla="*/ 2395 h 2616"/>
                <a:gd name="T92" fmla="*/ 2594 w 4110"/>
                <a:gd name="T93" fmla="*/ 2119 h 2616"/>
                <a:gd name="T94" fmla="*/ 2403 w 4110"/>
                <a:gd name="T95" fmla="*/ 1960 h 2616"/>
                <a:gd name="T96" fmla="*/ 2426 w 4110"/>
                <a:gd name="T97" fmla="*/ 1890 h 2616"/>
                <a:gd name="T98" fmla="*/ 2663 w 4110"/>
                <a:gd name="T99" fmla="*/ 1996 h 2616"/>
                <a:gd name="T100" fmla="*/ 3012 w 4110"/>
                <a:gd name="T101" fmla="*/ 2088 h 2616"/>
                <a:gd name="T102" fmla="*/ 3156 w 4110"/>
                <a:gd name="T103" fmla="*/ 2125 h 2616"/>
                <a:gd name="T104" fmla="*/ 3035 w 4110"/>
                <a:gd name="T105" fmla="*/ 1900 h 2616"/>
                <a:gd name="T106" fmla="*/ 2837 w 4110"/>
                <a:gd name="T107" fmla="*/ 1698 h 2616"/>
                <a:gd name="T108" fmla="*/ 3185 w 4110"/>
                <a:gd name="T109" fmla="*/ 1746 h 2616"/>
                <a:gd name="T110" fmla="*/ 3440 w 4110"/>
                <a:gd name="T111" fmla="*/ 1741 h 2616"/>
                <a:gd name="T112" fmla="*/ 3596 w 4110"/>
                <a:gd name="T113" fmla="*/ 1842 h 2616"/>
                <a:gd name="T114" fmla="*/ 3951 w 4110"/>
                <a:gd name="T115" fmla="*/ 1816 h 2616"/>
                <a:gd name="T116" fmla="*/ 2246 w 4110"/>
                <a:gd name="T117" fmla="*/ 1449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10" h="2616">
                  <a:moveTo>
                    <a:pt x="4110" y="1887"/>
                  </a:moveTo>
                  <a:lnTo>
                    <a:pt x="4095" y="1858"/>
                  </a:lnTo>
                  <a:lnTo>
                    <a:pt x="4080" y="1829"/>
                  </a:lnTo>
                  <a:lnTo>
                    <a:pt x="4062" y="1802"/>
                  </a:lnTo>
                  <a:lnTo>
                    <a:pt x="4045" y="1777"/>
                  </a:lnTo>
                  <a:lnTo>
                    <a:pt x="4028" y="1754"/>
                  </a:lnTo>
                  <a:lnTo>
                    <a:pt x="4009" y="1731"/>
                  </a:lnTo>
                  <a:lnTo>
                    <a:pt x="3989" y="1710"/>
                  </a:lnTo>
                  <a:lnTo>
                    <a:pt x="3968" y="1689"/>
                  </a:lnTo>
                  <a:lnTo>
                    <a:pt x="3947" y="1670"/>
                  </a:lnTo>
                  <a:lnTo>
                    <a:pt x="3926" y="1652"/>
                  </a:lnTo>
                  <a:lnTo>
                    <a:pt x="3903" y="1635"/>
                  </a:lnTo>
                  <a:lnTo>
                    <a:pt x="3882" y="1618"/>
                  </a:lnTo>
                  <a:lnTo>
                    <a:pt x="3834" y="1589"/>
                  </a:lnTo>
                  <a:lnTo>
                    <a:pt x="3788" y="1560"/>
                  </a:lnTo>
                  <a:lnTo>
                    <a:pt x="3690" y="1512"/>
                  </a:lnTo>
                  <a:lnTo>
                    <a:pt x="3594" y="1468"/>
                  </a:lnTo>
                  <a:lnTo>
                    <a:pt x="3548" y="1447"/>
                  </a:lnTo>
                  <a:lnTo>
                    <a:pt x="3504" y="1426"/>
                  </a:lnTo>
                  <a:lnTo>
                    <a:pt x="3459" y="1403"/>
                  </a:lnTo>
                  <a:lnTo>
                    <a:pt x="3419" y="1378"/>
                  </a:lnTo>
                  <a:lnTo>
                    <a:pt x="3402" y="1364"/>
                  </a:lnTo>
                  <a:lnTo>
                    <a:pt x="3385" y="1351"/>
                  </a:lnTo>
                  <a:lnTo>
                    <a:pt x="3369" y="1336"/>
                  </a:lnTo>
                  <a:lnTo>
                    <a:pt x="3356" y="1318"/>
                  </a:lnTo>
                  <a:lnTo>
                    <a:pt x="3342" y="1299"/>
                  </a:lnTo>
                  <a:lnTo>
                    <a:pt x="3331" y="1282"/>
                  </a:lnTo>
                  <a:lnTo>
                    <a:pt x="3319" y="1263"/>
                  </a:lnTo>
                  <a:lnTo>
                    <a:pt x="3310" y="1242"/>
                  </a:lnTo>
                  <a:lnTo>
                    <a:pt x="3294" y="1199"/>
                  </a:lnTo>
                  <a:lnTo>
                    <a:pt x="3281" y="1157"/>
                  </a:lnTo>
                  <a:lnTo>
                    <a:pt x="3271" y="1115"/>
                  </a:lnTo>
                  <a:lnTo>
                    <a:pt x="3264" y="1073"/>
                  </a:lnTo>
                  <a:lnTo>
                    <a:pt x="3223" y="1076"/>
                  </a:lnTo>
                  <a:lnTo>
                    <a:pt x="3179" y="1076"/>
                  </a:lnTo>
                  <a:lnTo>
                    <a:pt x="3156" y="1075"/>
                  </a:lnTo>
                  <a:lnTo>
                    <a:pt x="3133" y="1071"/>
                  </a:lnTo>
                  <a:lnTo>
                    <a:pt x="3110" y="1065"/>
                  </a:lnTo>
                  <a:lnTo>
                    <a:pt x="3087" y="1057"/>
                  </a:lnTo>
                  <a:lnTo>
                    <a:pt x="3062" y="1048"/>
                  </a:lnTo>
                  <a:lnTo>
                    <a:pt x="3039" y="1034"/>
                  </a:lnTo>
                  <a:lnTo>
                    <a:pt x="3018" y="1019"/>
                  </a:lnTo>
                  <a:lnTo>
                    <a:pt x="2997" y="1000"/>
                  </a:lnTo>
                  <a:lnTo>
                    <a:pt x="2976" y="979"/>
                  </a:lnTo>
                  <a:lnTo>
                    <a:pt x="2956" y="952"/>
                  </a:lnTo>
                  <a:lnTo>
                    <a:pt x="2939" y="921"/>
                  </a:lnTo>
                  <a:lnTo>
                    <a:pt x="2924" y="886"/>
                  </a:lnTo>
                  <a:lnTo>
                    <a:pt x="2912" y="856"/>
                  </a:lnTo>
                  <a:lnTo>
                    <a:pt x="2905" y="823"/>
                  </a:lnTo>
                  <a:lnTo>
                    <a:pt x="2897" y="789"/>
                  </a:lnTo>
                  <a:lnTo>
                    <a:pt x="2889" y="752"/>
                  </a:lnTo>
                  <a:lnTo>
                    <a:pt x="2874" y="675"/>
                  </a:lnTo>
                  <a:lnTo>
                    <a:pt x="2857" y="593"/>
                  </a:lnTo>
                  <a:lnTo>
                    <a:pt x="2845" y="550"/>
                  </a:lnTo>
                  <a:lnTo>
                    <a:pt x="2834" y="508"/>
                  </a:lnTo>
                  <a:lnTo>
                    <a:pt x="2816" y="464"/>
                  </a:lnTo>
                  <a:lnTo>
                    <a:pt x="2797" y="422"/>
                  </a:lnTo>
                  <a:lnTo>
                    <a:pt x="2776" y="378"/>
                  </a:lnTo>
                  <a:lnTo>
                    <a:pt x="2749" y="335"/>
                  </a:lnTo>
                  <a:lnTo>
                    <a:pt x="2734" y="314"/>
                  </a:lnTo>
                  <a:lnTo>
                    <a:pt x="2718" y="293"/>
                  </a:lnTo>
                  <a:lnTo>
                    <a:pt x="2701" y="272"/>
                  </a:lnTo>
                  <a:lnTo>
                    <a:pt x="2682" y="251"/>
                  </a:lnTo>
                  <a:lnTo>
                    <a:pt x="2647" y="216"/>
                  </a:lnTo>
                  <a:lnTo>
                    <a:pt x="2611" y="184"/>
                  </a:lnTo>
                  <a:lnTo>
                    <a:pt x="2572" y="153"/>
                  </a:lnTo>
                  <a:lnTo>
                    <a:pt x="2534" y="126"/>
                  </a:lnTo>
                  <a:lnTo>
                    <a:pt x="2496" y="101"/>
                  </a:lnTo>
                  <a:lnTo>
                    <a:pt x="2457" y="80"/>
                  </a:lnTo>
                  <a:lnTo>
                    <a:pt x="2417" y="63"/>
                  </a:lnTo>
                  <a:lnTo>
                    <a:pt x="2377" y="46"/>
                  </a:lnTo>
                  <a:lnTo>
                    <a:pt x="2336" y="32"/>
                  </a:lnTo>
                  <a:lnTo>
                    <a:pt x="2296" y="21"/>
                  </a:lnTo>
                  <a:lnTo>
                    <a:pt x="2256" y="13"/>
                  </a:lnTo>
                  <a:lnTo>
                    <a:pt x="2215" y="5"/>
                  </a:lnTo>
                  <a:lnTo>
                    <a:pt x="2175" y="1"/>
                  </a:lnTo>
                  <a:lnTo>
                    <a:pt x="2135" y="0"/>
                  </a:lnTo>
                  <a:lnTo>
                    <a:pt x="2094" y="0"/>
                  </a:lnTo>
                  <a:lnTo>
                    <a:pt x="2054" y="1"/>
                  </a:lnTo>
                  <a:lnTo>
                    <a:pt x="2077" y="19"/>
                  </a:lnTo>
                  <a:lnTo>
                    <a:pt x="2098" y="34"/>
                  </a:lnTo>
                  <a:lnTo>
                    <a:pt x="2117" y="51"/>
                  </a:lnTo>
                  <a:lnTo>
                    <a:pt x="2135" y="71"/>
                  </a:lnTo>
                  <a:lnTo>
                    <a:pt x="2150" y="88"/>
                  </a:lnTo>
                  <a:lnTo>
                    <a:pt x="2163" y="105"/>
                  </a:lnTo>
                  <a:lnTo>
                    <a:pt x="2175" y="124"/>
                  </a:lnTo>
                  <a:lnTo>
                    <a:pt x="2185" y="142"/>
                  </a:lnTo>
                  <a:lnTo>
                    <a:pt x="2192" y="161"/>
                  </a:lnTo>
                  <a:lnTo>
                    <a:pt x="2200" y="178"/>
                  </a:lnTo>
                  <a:lnTo>
                    <a:pt x="2204" y="197"/>
                  </a:lnTo>
                  <a:lnTo>
                    <a:pt x="2208" y="215"/>
                  </a:lnTo>
                  <a:lnTo>
                    <a:pt x="2210" y="232"/>
                  </a:lnTo>
                  <a:lnTo>
                    <a:pt x="2210" y="249"/>
                  </a:lnTo>
                  <a:lnTo>
                    <a:pt x="2208" y="266"/>
                  </a:lnTo>
                  <a:lnTo>
                    <a:pt x="2206" y="284"/>
                  </a:lnTo>
                  <a:lnTo>
                    <a:pt x="2202" y="299"/>
                  </a:lnTo>
                  <a:lnTo>
                    <a:pt x="2198" y="314"/>
                  </a:lnTo>
                  <a:lnTo>
                    <a:pt x="2190" y="330"/>
                  </a:lnTo>
                  <a:lnTo>
                    <a:pt x="2183" y="343"/>
                  </a:lnTo>
                  <a:lnTo>
                    <a:pt x="2175" y="357"/>
                  </a:lnTo>
                  <a:lnTo>
                    <a:pt x="2165" y="370"/>
                  </a:lnTo>
                  <a:lnTo>
                    <a:pt x="2156" y="382"/>
                  </a:lnTo>
                  <a:lnTo>
                    <a:pt x="2144" y="391"/>
                  </a:lnTo>
                  <a:lnTo>
                    <a:pt x="2131" y="401"/>
                  </a:lnTo>
                  <a:lnTo>
                    <a:pt x="2117" y="410"/>
                  </a:lnTo>
                  <a:lnTo>
                    <a:pt x="2104" y="418"/>
                  </a:lnTo>
                  <a:lnTo>
                    <a:pt x="2089" y="424"/>
                  </a:lnTo>
                  <a:lnTo>
                    <a:pt x="2073" y="428"/>
                  </a:lnTo>
                  <a:lnTo>
                    <a:pt x="2058" y="431"/>
                  </a:lnTo>
                  <a:lnTo>
                    <a:pt x="2041" y="433"/>
                  </a:lnTo>
                  <a:lnTo>
                    <a:pt x="2023" y="435"/>
                  </a:lnTo>
                  <a:lnTo>
                    <a:pt x="1998" y="433"/>
                  </a:lnTo>
                  <a:lnTo>
                    <a:pt x="1975" y="431"/>
                  </a:lnTo>
                  <a:lnTo>
                    <a:pt x="1954" y="428"/>
                  </a:lnTo>
                  <a:lnTo>
                    <a:pt x="1933" y="422"/>
                  </a:lnTo>
                  <a:lnTo>
                    <a:pt x="1912" y="414"/>
                  </a:lnTo>
                  <a:lnTo>
                    <a:pt x="1893" y="407"/>
                  </a:lnTo>
                  <a:lnTo>
                    <a:pt x="1874" y="397"/>
                  </a:lnTo>
                  <a:lnTo>
                    <a:pt x="1854" y="385"/>
                  </a:lnTo>
                  <a:lnTo>
                    <a:pt x="1818" y="362"/>
                  </a:lnTo>
                  <a:lnTo>
                    <a:pt x="1781" y="335"/>
                  </a:lnTo>
                  <a:lnTo>
                    <a:pt x="1747" y="307"/>
                  </a:lnTo>
                  <a:lnTo>
                    <a:pt x="1710" y="278"/>
                  </a:lnTo>
                  <a:lnTo>
                    <a:pt x="1672" y="247"/>
                  </a:lnTo>
                  <a:lnTo>
                    <a:pt x="1632" y="220"/>
                  </a:lnTo>
                  <a:lnTo>
                    <a:pt x="1610" y="207"/>
                  </a:lnTo>
                  <a:lnTo>
                    <a:pt x="1589" y="193"/>
                  </a:lnTo>
                  <a:lnTo>
                    <a:pt x="1566" y="180"/>
                  </a:lnTo>
                  <a:lnTo>
                    <a:pt x="1543" y="168"/>
                  </a:lnTo>
                  <a:lnTo>
                    <a:pt x="1518" y="159"/>
                  </a:lnTo>
                  <a:lnTo>
                    <a:pt x="1491" y="149"/>
                  </a:lnTo>
                  <a:lnTo>
                    <a:pt x="1465" y="142"/>
                  </a:lnTo>
                  <a:lnTo>
                    <a:pt x="1436" y="134"/>
                  </a:lnTo>
                  <a:lnTo>
                    <a:pt x="1405" y="128"/>
                  </a:lnTo>
                  <a:lnTo>
                    <a:pt x="1374" y="124"/>
                  </a:lnTo>
                  <a:lnTo>
                    <a:pt x="1342" y="120"/>
                  </a:lnTo>
                  <a:lnTo>
                    <a:pt x="1305" y="120"/>
                  </a:lnTo>
                  <a:lnTo>
                    <a:pt x="1273" y="120"/>
                  </a:lnTo>
                  <a:lnTo>
                    <a:pt x="1242" y="124"/>
                  </a:lnTo>
                  <a:lnTo>
                    <a:pt x="1213" y="130"/>
                  </a:lnTo>
                  <a:lnTo>
                    <a:pt x="1184" y="138"/>
                  </a:lnTo>
                  <a:lnTo>
                    <a:pt x="1159" y="147"/>
                  </a:lnTo>
                  <a:lnTo>
                    <a:pt x="1134" y="157"/>
                  </a:lnTo>
                  <a:lnTo>
                    <a:pt x="1113" y="168"/>
                  </a:lnTo>
                  <a:lnTo>
                    <a:pt x="1092" y="180"/>
                  </a:lnTo>
                  <a:lnTo>
                    <a:pt x="1113" y="182"/>
                  </a:lnTo>
                  <a:lnTo>
                    <a:pt x="1130" y="186"/>
                  </a:lnTo>
                  <a:lnTo>
                    <a:pt x="1150" y="192"/>
                  </a:lnTo>
                  <a:lnTo>
                    <a:pt x="1167" y="195"/>
                  </a:lnTo>
                  <a:lnTo>
                    <a:pt x="1198" y="209"/>
                  </a:lnTo>
                  <a:lnTo>
                    <a:pt x="1226" y="224"/>
                  </a:lnTo>
                  <a:lnTo>
                    <a:pt x="1251" y="243"/>
                  </a:lnTo>
                  <a:lnTo>
                    <a:pt x="1274" y="264"/>
                  </a:lnTo>
                  <a:lnTo>
                    <a:pt x="1296" y="286"/>
                  </a:lnTo>
                  <a:lnTo>
                    <a:pt x="1315" y="311"/>
                  </a:lnTo>
                  <a:lnTo>
                    <a:pt x="1332" y="337"/>
                  </a:lnTo>
                  <a:lnTo>
                    <a:pt x="1347" y="364"/>
                  </a:lnTo>
                  <a:lnTo>
                    <a:pt x="1363" y="391"/>
                  </a:lnTo>
                  <a:lnTo>
                    <a:pt x="1376" y="422"/>
                  </a:lnTo>
                  <a:lnTo>
                    <a:pt x="1401" y="481"/>
                  </a:lnTo>
                  <a:lnTo>
                    <a:pt x="1426" y="541"/>
                  </a:lnTo>
                  <a:lnTo>
                    <a:pt x="1436" y="564"/>
                  </a:lnTo>
                  <a:lnTo>
                    <a:pt x="1447" y="585"/>
                  </a:lnTo>
                  <a:lnTo>
                    <a:pt x="1461" y="606"/>
                  </a:lnTo>
                  <a:lnTo>
                    <a:pt x="1474" y="625"/>
                  </a:lnTo>
                  <a:lnTo>
                    <a:pt x="1488" y="645"/>
                  </a:lnTo>
                  <a:lnTo>
                    <a:pt x="1503" y="662"/>
                  </a:lnTo>
                  <a:lnTo>
                    <a:pt x="1520" y="677"/>
                  </a:lnTo>
                  <a:lnTo>
                    <a:pt x="1538" y="693"/>
                  </a:lnTo>
                  <a:lnTo>
                    <a:pt x="1555" y="708"/>
                  </a:lnTo>
                  <a:lnTo>
                    <a:pt x="1576" y="721"/>
                  </a:lnTo>
                  <a:lnTo>
                    <a:pt x="1595" y="733"/>
                  </a:lnTo>
                  <a:lnTo>
                    <a:pt x="1616" y="744"/>
                  </a:lnTo>
                  <a:lnTo>
                    <a:pt x="1639" y="754"/>
                  </a:lnTo>
                  <a:lnTo>
                    <a:pt x="1662" y="764"/>
                  </a:lnTo>
                  <a:lnTo>
                    <a:pt x="1687" y="771"/>
                  </a:lnTo>
                  <a:lnTo>
                    <a:pt x="1714" y="779"/>
                  </a:lnTo>
                  <a:lnTo>
                    <a:pt x="1703" y="785"/>
                  </a:lnTo>
                  <a:lnTo>
                    <a:pt x="1687" y="790"/>
                  </a:lnTo>
                  <a:lnTo>
                    <a:pt x="1672" y="796"/>
                  </a:lnTo>
                  <a:lnTo>
                    <a:pt x="1651" y="802"/>
                  </a:lnTo>
                  <a:lnTo>
                    <a:pt x="1630" y="806"/>
                  </a:lnTo>
                  <a:lnTo>
                    <a:pt x="1605" y="810"/>
                  </a:lnTo>
                  <a:lnTo>
                    <a:pt x="1578" y="812"/>
                  </a:lnTo>
                  <a:lnTo>
                    <a:pt x="1551" y="812"/>
                  </a:lnTo>
                  <a:lnTo>
                    <a:pt x="1518" y="812"/>
                  </a:lnTo>
                  <a:lnTo>
                    <a:pt x="1490" y="808"/>
                  </a:lnTo>
                  <a:lnTo>
                    <a:pt x="1461" y="802"/>
                  </a:lnTo>
                  <a:lnTo>
                    <a:pt x="1432" y="796"/>
                  </a:lnTo>
                  <a:lnTo>
                    <a:pt x="1405" y="787"/>
                  </a:lnTo>
                  <a:lnTo>
                    <a:pt x="1378" y="777"/>
                  </a:lnTo>
                  <a:lnTo>
                    <a:pt x="1353" y="765"/>
                  </a:lnTo>
                  <a:lnTo>
                    <a:pt x="1328" y="752"/>
                  </a:lnTo>
                  <a:lnTo>
                    <a:pt x="1303" y="737"/>
                  </a:lnTo>
                  <a:lnTo>
                    <a:pt x="1280" y="721"/>
                  </a:lnTo>
                  <a:lnTo>
                    <a:pt x="1257" y="702"/>
                  </a:lnTo>
                  <a:lnTo>
                    <a:pt x="1234" y="685"/>
                  </a:lnTo>
                  <a:lnTo>
                    <a:pt x="1188" y="643"/>
                  </a:lnTo>
                  <a:lnTo>
                    <a:pt x="1142" y="598"/>
                  </a:lnTo>
                  <a:lnTo>
                    <a:pt x="1102" y="558"/>
                  </a:lnTo>
                  <a:lnTo>
                    <a:pt x="1059" y="518"/>
                  </a:lnTo>
                  <a:lnTo>
                    <a:pt x="1036" y="501"/>
                  </a:lnTo>
                  <a:lnTo>
                    <a:pt x="1013" y="483"/>
                  </a:lnTo>
                  <a:lnTo>
                    <a:pt x="990" y="466"/>
                  </a:lnTo>
                  <a:lnTo>
                    <a:pt x="965" y="451"/>
                  </a:lnTo>
                  <a:lnTo>
                    <a:pt x="938" y="435"/>
                  </a:lnTo>
                  <a:lnTo>
                    <a:pt x="912" y="424"/>
                  </a:lnTo>
                  <a:lnTo>
                    <a:pt x="883" y="412"/>
                  </a:lnTo>
                  <a:lnTo>
                    <a:pt x="854" y="403"/>
                  </a:lnTo>
                  <a:lnTo>
                    <a:pt x="821" y="395"/>
                  </a:lnTo>
                  <a:lnTo>
                    <a:pt x="789" y="389"/>
                  </a:lnTo>
                  <a:lnTo>
                    <a:pt x="754" y="385"/>
                  </a:lnTo>
                  <a:lnTo>
                    <a:pt x="718" y="385"/>
                  </a:lnTo>
                  <a:lnTo>
                    <a:pt x="683" y="385"/>
                  </a:lnTo>
                  <a:lnTo>
                    <a:pt x="649" y="389"/>
                  </a:lnTo>
                  <a:lnTo>
                    <a:pt x="620" y="395"/>
                  </a:lnTo>
                  <a:lnTo>
                    <a:pt x="591" y="403"/>
                  </a:lnTo>
                  <a:lnTo>
                    <a:pt x="568" y="410"/>
                  </a:lnTo>
                  <a:lnTo>
                    <a:pt x="547" y="418"/>
                  </a:lnTo>
                  <a:lnTo>
                    <a:pt x="531" y="426"/>
                  </a:lnTo>
                  <a:lnTo>
                    <a:pt x="520" y="433"/>
                  </a:lnTo>
                  <a:lnTo>
                    <a:pt x="562" y="441"/>
                  </a:lnTo>
                  <a:lnTo>
                    <a:pt x="608" y="455"/>
                  </a:lnTo>
                  <a:lnTo>
                    <a:pt x="631" y="464"/>
                  </a:lnTo>
                  <a:lnTo>
                    <a:pt x="652" y="474"/>
                  </a:lnTo>
                  <a:lnTo>
                    <a:pt x="675" y="483"/>
                  </a:lnTo>
                  <a:lnTo>
                    <a:pt x="695" y="495"/>
                  </a:lnTo>
                  <a:lnTo>
                    <a:pt x="716" y="508"/>
                  </a:lnTo>
                  <a:lnTo>
                    <a:pt x="733" y="522"/>
                  </a:lnTo>
                  <a:lnTo>
                    <a:pt x="748" y="537"/>
                  </a:lnTo>
                  <a:lnTo>
                    <a:pt x="764" y="554"/>
                  </a:lnTo>
                  <a:lnTo>
                    <a:pt x="773" y="572"/>
                  </a:lnTo>
                  <a:lnTo>
                    <a:pt x="783" y="591"/>
                  </a:lnTo>
                  <a:lnTo>
                    <a:pt x="789" y="610"/>
                  </a:lnTo>
                  <a:lnTo>
                    <a:pt x="791" y="631"/>
                  </a:lnTo>
                  <a:lnTo>
                    <a:pt x="789" y="648"/>
                  </a:lnTo>
                  <a:lnTo>
                    <a:pt x="785" y="666"/>
                  </a:lnTo>
                  <a:lnTo>
                    <a:pt x="779" y="679"/>
                  </a:lnTo>
                  <a:lnTo>
                    <a:pt x="771" y="693"/>
                  </a:lnTo>
                  <a:lnTo>
                    <a:pt x="762" y="704"/>
                  </a:lnTo>
                  <a:lnTo>
                    <a:pt x="750" y="714"/>
                  </a:lnTo>
                  <a:lnTo>
                    <a:pt x="739" y="719"/>
                  </a:lnTo>
                  <a:lnTo>
                    <a:pt x="723" y="725"/>
                  </a:lnTo>
                  <a:lnTo>
                    <a:pt x="710" y="727"/>
                  </a:lnTo>
                  <a:lnTo>
                    <a:pt x="693" y="727"/>
                  </a:lnTo>
                  <a:lnTo>
                    <a:pt x="677" y="725"/>
                  </a:lnTo>
                  <a:lnTo>
                    <a:pt x="660" y="721"/>
                  </a:lnTo>
                  <a:lnTo>
                    <a:pt x="643" y="714"/>
                  </a:lnTo>
                  <a:lnTo>
                    <a:pt x="626" y="702"/>
                  </a:lnTo>
                  <a:lnTo>
                    <a:pt x="608" y="689"/>
                  </a:lnTo>
                  <a:lnTo>
                    <a:pt x="591" y="673"/>
                  </a:lnTo>
                  <a:lnTo>
                    <a:pt x="572" y="654"/>
                  </a:lnTo>
                  <a:lnTo>
                    <a:pt x="553" y="635"/>
                  </a:lnTo>
                  <a:lnTo>
                    <a:pt x="531" y="618"/>
                  </a:lnTo>
                  <a:lnTo>
                    <a:pt x="508" y="600"/>
                  </a:lnTo>
                  <a:lnTo>
                    <a:pt x="485" y="583"/>
                  </a:lnTo>
                  <a:lnTo>
                    <a:pt x="462" y="568"/>
                  </a:lnTo>
                  <a:lnTo>
                    <a:pt x="439" y="554"/>
                  </a:lnTo>
                  <a:lnTo>
                    <a:pt x="414" y="541"/>
                  </a:lnTo>
                  <a:lnTo>
                    <a:pt x="387" y="529"/>
                  </a:lnTo>
                  <a:lnTo>
                    <a:pt x="361" y="520"/>
                  </a:lnTo>
                  <a:lnTo>
                    <a:pt x="334" y="510"/>
                  </a:lnTo>
                  <a:lnTo>
                    <a:pt x="307" y="503"/>
                  </a:lnTo>
                  <a:lnTo>
                    <a:pt x="278" y="497"/>
                  </a:lnTo>
                  <a:lnTo>
                    <a:pt x="249" y="491"/>
                  </a:lnTo>
                  <a:lnTo>
                    <a:pt x="220" y="489"/>
                  </a:lnTo>
                  <a:lnTo>
                    <a:pt x="192" y="489"/>
                  </a:lnTo>
                  <a:lnTo>
                    <a:pt x="161" y="489"/>
                  </a:lnTo>
                  <a:lnTo>
                    <a:pt x="132" y="493"/>
                  </a:lnTo>
                  <a:lnTo>
                    <a:pt x="103" y="499"/>
                  </a:lnTo>
                  <a:lnTo>
                    <a:pt x="78" y="504"/>
                  </a:lnTo>
                  <a:lnTo>
                    <a:pt x="53" y="514"/>
                  </a:lnTo>
                  <a:lnTo>
                    <a:pt x="32" y="524"/>
                  </a:lnTo>
                  <a:lnTo>
                    <a:pt x="13" y="535"/>
                  </a:lnTo>
                  <a:lnTo>
                    <a:pt x="0" y="547"/>
                  </a:lnTo>
                  <a:lnTo>
                    <a:pt x="34" y="550"/>
                  </a:lnTo>
                  <a:lnTo>
                    <a:pt x="67" y="558"/>
                  </a:lnTo>
                  <a:lnTo>
                    <a:pt x="98" y="570"/>
                  </a:lnTo>
                  <a:lnTo>
                    <a:pt x="128" y="581"/>
                  </a:lnTo>
                  <a:lnTo>
                    <a:pt x="157" y="597"/>
                  </a:lnTo>
                  <a:lnTo>
                    <a:pt x="184" y="616"/>
                  </a:lnTo>
                  <a:lnTo>
                    <a:pt x="211" y="637"/>
                  </a:lnTo>
                  <a:lnTo>
                    <a:pt x="236" y="660"/>
                  </a:lnTo>
                  <a:lnTo>
                    <a:pt x="261" y="687"/>
                  </a:lnTo>
                  <a:lnTo>
                    <a:pt x="284" y="718"/>
                  </a:lnTo>
                  <a:lnTo>
                    <a:pt x="307" y="750"/>
                  </a:lnTo>
                  <a:lnTo>
                    <a:pt x="330" y="785"/>
                  </a:lnTo>
                  <a:lnTo>
                    <a:pt x="353" y="825"/>
                  </a:lnTo>
                  <a:lnTo>
                    <a:pt x="374" y="867"/>
                  </a:lnTo>
                  <a:lnTo>
                    <a:pt x="397" y="913"/>
                  </a:lnTo>
                  <a:lnTo>
                    <a:pt x="418" y="961"/>
                  </a:lnTo>
                  <a:lnTo>
                    <a:pt x="432" y="990"/>
                  </a:lnTo>
                  <a:lnTo>
                    <a:pt x="445" y="1019"/>
                  </a:lnTo>
                  <a:lnTo>
                    <a:pt x="460" y="1046"/>
                  </a:lnTo>
                  <a:lnTo>
                    <a:pt x="476" y="1073"/>
                  </a:lnTo>
                  <a:lnTo>
                    <a:pt x="493" y="1100"/>
                  </a:lnTo>
                  <a:lnTo>
                    <a:pt x="512" y="1124"/>
                  </a:lnTo>
                  <a:lnTo>
                    <a:pt x="531" y="1148"/>
                  </a:lnTo>
                  <a:lnTo>
                    <a:pt x="554" y="1169"/>
                  </a:lnTo>
                  <a:lnTo>
                    <a:pt x="578" y="1190"/>
                  </a:lnTo>
                  <a:lnTo>
                    <a:pt x="604" y="1207"/>
                  </a:lnTo>
                  <a:lnTo>
                    <a:pt x="633" y="1222"/>
                  </a:lnTo>
                  <a:lnTo>
                    <a:pt x="664" y="1236"/>
                  </a:lnTo>
                  <a:lnTo>
                    <a:pt x="698" y="1247"/>
                  </a:lnTo>
                  <a:lnTo>
                    <a:pt x="735" y="1255"/>
                  </a:lnTo>
                  <a:lnTo>
                    <a:pt x="775" y="1261"/>
                  </a:lnTo>
                  <a:lnTo>
                    <a:pt x="818" y="1263"/>
                  </a:lnTo>
                  <a:lnTo>
                    <a:pt x="860" y="1263"/>
                  </a:lnTo>
                  <a:lnTo>
                    <a:pt x="906" y="1257"/>
                  </a:lnTo>
                  <a:lnTo>
                    <a:pt x="954" y="1253"/>
                  </a:lnTo>
                  <a:lnTo>
                    <a:pt x="1000" y="1249"/>
                  </a:lnTo>
                  <a:lnTo>
                    <a:pt x="1025" y="1249"/>
                  </a:lnTo>
                  <a:lnTo>
                    <a:pt x="1048" y="1251"/>
                  </a:lnTo>
                  <a:lnTo>
                    <a:pt x="1071" y="1253"/>
                  </a:lnTo>
                  <a:lnTo>
                    <a:pt x="1092" y="1257"/>
                  </a:lnTo>
                  <a:lnTo>
                    <a:pt x="1113" y="1265"/>
                  </a:lnTo>
                  <a:lnTo>
                    <a:pt x="1134" y="1274"/>
                  </a:lnTo>
                  <a:lnTo>
                    <a:pt x="1154" y="1286"/>
                  </a:lnTo>
                  <a:lnTo>
                    <a:pt x="1171" y="1299"/>
                  </a:lnTo>
                  <a:lnTo>
                    <a:pt x="1184" y="1316"/>
                  </a:lnTo>
                  <a:lnTo>
                    <a:pt x="1198" y="1332"/>
                  </a:lnTo>
                  <a:lnTo>
                    <a:pt x="1207" y="1349"/>
                  </a:lnTo>
                  <a:lnTo>
                    <a:pt x="1215" y="1366"/>
                  </a:lnTo>
                  <a:lnTo>
                    <a:pt x="1223" y="1384"/>
                  </a:lnTo>
                  <a:lnTo>
                    <a:pt x="1228" y="1401"/>
                  </a:lnTo>
                  <a:lnTo>
                    <a:pt x="1232" y="1418"/>
                  </a:lnTo>
                  <a:lnTo>
                    <a:pt x="1236" y="1435"/>
                  </a:lnTo>
                  <a:lnTo>
                    <a:pt x="1242" y="1472"/>
                  </a:lnTo>
                  <a:lnTo>
                    <a:pt x="1248" y="1508"/>
                  </a:lnTo>
                  <a:lnTo>
                    <a:pt x="1250" y="1526"/>
                  </a:lnTo>
                  <a:lnTo>
                    <a:pt x="1255" y="1543"/>
                  </a:lnTo>
                  <a:lnTo>
                    <a:pt x="1259" y="1560"/>
                  </a:lnTo>
                  <a:lnTo>
                    <a:pt x="1267" y="1578"/>
                  </a:lnTo>
                  <a:lnTo>
                    <a:pt x="1276" y="1597"/>
                  </a:lnTo>
                  <a:lnTo>
                    <a:pt x="1288" y="1616"/>
                  </a:lnTo>
                  <a:lnTo>
                    <a:pt x="1299" y="1633"/>
                  </a:lnTo>
                  <a:lnTo>
                    <a:pt x="1313" y="1649"/>
                  </a:lnTo>
                  <a:lnTo>
                    <a:pt x="1328" y="1664"/>
                  </a:lnTo>
                  <a:lnTo>
                    <a:pt x="1346" y="1677"/>
                  </a:lnTo>
                  <a:lnTo>
                    <a:pt x="1365" y="1691"/>
                  </a:lnTo>
                  <a:lnTo>
                    <a:pt x="1386" y="1702"/>
                  </a:lnTo>
                  <a:lnTo>
                    <a:pt x="1407" y="1712"/>
                  </a:lnTo>
                  <a:lnTo>
                    <a:pt x="1432" y="1721"/>
                  </a:lnTo>
                  <a:lnTo>
                    <a:pt x="1457" y="1729"/>
                  </a:lnTo>
                  <a:lnTo>
                    <a:pt x="1486" y="1737"/>
                  </a:lnTo>
                  <a:lnTo>
                    <a:pt x="1514" y="1743"/>
                  </a:lnTo>
                  <a:lnTo>
                    <a:pt x="1547" y="1746"/>
                  </a:lnTo>
                  <a:lnTo>
                    <a:pt x="1580" y="1750"/>
                  </a:lnTo>
                  <a:lnTo>
                    <a:pt x="1616" y="1754"/>
                  </a:lnTo>
                  <a:lnTo>
                    <a:pt x="1601" y="1766"/>
                  </a:lnTo>
                  <a:lnTo>
                    <a:pt x="1584" y="1777"/>
                  </a:lnTo>
                  <a:lnTo>
                    <a:pt x="1564" y="1787"/>
                  </a:lnTo>
                  <a:lnTo>
                    <a:pt x="1545" y="1794"/>
                  </a:lnTo>
                  <a:lnTo>
                    <a:pt x="1524" y="1802"/>
                  </a:lnTo>
                  <a:lnTo>
                    <a:pt x="1503" y="1808"/>
                  </a:lnTo>
                  <a:lnTo>
                    <a:pt x="1480" y="1814"/>
                  </a:lnTo>
                  <a:lnTo>
                    <a:pt x="1457" y="1817"/>
                  </a:lnTo>
                  <a:lnTo>
                    <a:pt x="1434" y="1821"/>
                  </a:lnTo>
                  <a:lnTo>
                    <a:pt x="1409" y="1823"/>
                  </a:lnTo>
                  <a:lnTo>
                    <a:pt x="1384" y="1823"/>
                  </a:lnTo>
                  <a:lnTo>
                    <a:pt x="1359" y="1823"/>
                  </a:lnTo>
                  <a:lnTo>
                    <a:pt x="1309" y="1821"/>
                  </a:lnTo>
                  <a:lnTo>
                    <a:pt x="1257" y="1816"/>
                  </a:lnTo>
                  <a:lnTo>
                    <a:pt x="1207" y="1806"/>
                  </a:lnTo>
                  <a:lnTo>
                    <a:pt x="1157" y="1793"/>
                  </a:lnTo>
                  <a:lnTo>
                    <a:pt x="1109" y="1777"/>
                  </a:lnTo>
                  <a:lnTo>
                    <a:pt x="1063" y="1760"/>
                  </a:lnTo>
                  <a:lnTo>
                    <a:pt x="1021" y="1739"/>
                  </a:lnTo>
                  <a:lnTo>
                    <a:pt x="983" y="1718"/>
                  </a:lnTo>
                  <a:lnTo>
                    <a:pt x="965" y="1706"/>
                  </a:lnTo>
                  <a:lnTo>
                    <a:pt x="950" y="1693"/>
                  </a:lnTo>
                  <a:lnTo>
                    <a:pt x="935" y="1679"/>
                  </a:lnTo>
                  <a:lnTo>
                    <a:pt x="921" y="1668"/>
                  </a:lnTo>
                  <a:lnTo>
                    <a:pt x="923" y="1700"/>
                  </a:lnTo>
                  <a:lnTo>
                    <a:pt x="927" y="1733"/>
                  </a:lnTo>
                  <a:lnTo>
                    <a:pt x="933" y="1766"/>
                  </a:lnTo>
                  <a:lnTo>
                    <a:pt x="940" y="1798"/>
                  </a:lnTo>
                  <a:lnTo>
                    <a:pt x="948" y="1829"/>
                  </a:lnTo>
                  <a:lnTo>
                    <a:pt x="960" y="1860"/>
                  </a:lnTo>
                  <a:lnTo>
                    <a:pt x="971" y="1890"/>
                  </a:lnTo>
                  <a:lnTo>
                    <a:pt x="985" y="1919"/>
                  </a:lnTo>
                  <a:lnTo>
                    <a:pt x="998" y="1948"/>
                  </a:lnTo>
                  <a:lnTo>
                    <a:pt x="1015" y="1975"/>
                  </a:lnTo>
                  <a:lnTo>
                    <a:pt x="1033" y="2002"/>
                  </a:lnTo>
                  <a:lnTo>
                    <a:pt x="1052" y="2027"/>
                  </a:lnTo>
                  <a:lnTo>
                    <a:pt x="1073" y="2052"/>
                  </a:lnTo>
                  <a:lnTo>
                    <a:pt x="1096" y="2075"/>
                  </a:lnTo>
                  <a:lnTo>
                    <a:pt x="1121" y="2096"/>
                  </a:lnTo>
                  <a:lnTo>
                    <a:pt x="1146" y="2117"/>
                  </a:lnTo>
                  <a:lnTo>
                    <a:pt x="1173" y="2136"/>
                  </a:lnTo>
                  <a:lnTo>
                    <a:pt x="1202" y="2153"/>
                  </a:lnTo>
                  <a:lnTo>
                    <a:pt x="1232" y="2169"/>
                  </a:lnTo>
                  <a:lnTo>
                    <a:pt x="1265" y="2182"/>
                  </a:lnTo>
                  <a:lnTo>
                    <a:pt x="1298" y="2196"/>
                  </a:lnTo>
                  <a:lnTo>
                    <a:pt x="1334" y="2205"/>
                  </a:lnTo>
                  <a:lnTo>
                    <a:pt x="1370" y="2215"/>
                  </a:lnTo>
                  <a:lnTo>
                    <a:pt x="1409" y="2221"/>
                  </a:lnTo>
                  <a:lnTo>
                    <a:pt x="1447" y="2224"/>
                  </a:lnTo>
                  <a:lnTo>
                    <a:pt x="1490" y="2226"/>
                  </a:lnTo>
                  <a:lnTo>
                    <a:pt x="1534" y="2226"/>
                  </a:lnTo>
                  <a:lnTo>
                    <a:pt x="1578" y="2224"/>
                  </a:lnTo>
                  <a:lnTo>
                    <a:pt x="1624" y="2219"/>
                  </a:lnTo>
                  <a:lnTo>
                    <a:pt x="1672" y="2213"/>
                  </a:lnTo>
                  <a:lnTo>
                    <a:pt x="1722" y="2201"/>
                  </a:lnTo>
                  <a:lnTo>
                    <a:pt x="1772" y="2190"/>
                  </a:lnTo>
                  <a:lnTo>
                    <a:pt x="1808" y="2182"/>
                  </a:lnTo>
                  <a:lnTo>
                    <a:pt x="1839" y="2178"/>
                  </a:lnTo>
                  <a:lnTo>
                    <a:pt x="1854" y="2178"/>
                  </a:lnTo>
                  <a:lnTo>
                    <a:pt x="1870" y="2180"/>
                  </a:lnTo>
                  <a:lnTo>
                    <a:pt x="1883" y="2182"/>
                  </a:lnTo>
                  <a:lnTo>
                    <a:pt x="1897" y="2186"/>
                  </a:lnTo>
                  <a:lnTo>
                    <a:pt x="1908" y="2192"/>
                  </a:lnTo>
                  <a:lnTo>
                    <a:pt x="1920" y="2199"/>
                  </a:lnTo>
                  <a:lnTo>
                    <a:pt x="1931" y="2207"/>
                  </a:lnTo>
                  <a:lnTo>
                    <a:pt x="1941" y="2217"/>
                  </a:lnTo>
                  <a:lnTo>
                    <a:pt x="1950" y="2228"/>
                  </a:lnTo>
                  <a:lnTo>
                    <a:pt x="1960" y="2244"/>
                  </a:lnTo>
                  <a:lnTo>
                    <a:pt x="1968" y="2259"/>
                  </a:lnTo>
                  <a:lnTo>
                    <a:pt x="1975" y="2276"/>
                  </a:lnTo>
                  <a:lnTo>
                    <a:pt x="1985" y="2299"/>
                  </a:lnTo>
                  <a:lnTo>
                    <a:pt x="1996" y="2320"/>
                  </a:lnTo>
                  <a:lnTo>
                    <a:pt x="2010" y="2340"/>
                  </a:lnTo>
                  <a:lnTo>
                    <a:pt x="2025" y="2357"/>
                  </a:lnTo>
                  <a:lnTo>
                    <a:pt x="2041" y="2370"/>
                  </a:lnTo>
                  <a:lnTo>
                    <a:pt x="2058" y="2384"/>
                  </a:lnTo>
                  <a:lnTo>
                    <a:pt x="2075" y="2393"/>
                  </a:lnTo>
                  <a:lnTo>
                    <a:pt x="2094" y="2403"/>
                  </a:lnTo>
                  <a:lnTo>
                    <a:pt x="2114" y="2409"/>
                  </a:lnTo>
                  <a:lnTo>
                    <a:pt x="2133" y="2414"/>
                  </a:lnTo>
                  <a:lnTo>
                    <a:pt x="2154" y="2418"/>
                  </a:lnTo>
                  <a:lnTo>
                    <a:pt x="2175" y="2420"/>
                  </a:lnTo>
                  <a:lnTo>
                    <a:pt x="2196" y="2420"/>
                  </a:lnTo>
                  <a:lnTo>
                    <a:pt x="2217" y="2420"/>
                  </a:lnTo>
                  <a:lnTo>
                    <a:pt x="2238" y="2420"/>
                  </a:lnTo>
                  <a:lnTo>
                    <a:pt x="2259" y="2418"/>
                  </a:lnTo>
                  <a:lnTo>
                    <a:pt x="2307" y="2413"/>
                  </a:lnTo>
                  <a:lnTo>
                    <a:pt x="2354" y="2409"/>
                  </a:lnTo>
                  <a:lnTo>
                    <a:pt x="2396" y="2409"/>
                  </a:lnTo>
                  <a:lnTo>
                    <a:pt x="2438" y="2411"/>
                  </a:lnTo>
                  <a:lnTo>
                    <a:pt x="2476" y="2413"/>
                  </a:lnTo>
                  <a:lnTo>
                    <a:pt x="2515" y="2418"/>
                  </a:lnTo>
                  <a:lnTo>
                    <a:pt x="2549" y="2428"/>
                  </a:lnTo>
                  <a:lnTo>
                    <a:pt x="2584" y="2438"/>
                  </a:lnTo>
                  <a:lnTo>
                    <a:pt x="2618" y="2451"/>
                  </a:lnTo>
                  <a:lnTo>
                    <a:pt x="2649" y="2466"/>
                  </a:lnTo>
                  <a:lnTo>
                    <a:pt x="2680" y="2485"/>
                  </a:lnTo>
                  <a:lnTo>
                    <a:pt x="2711" y="2505"/>
                  </a:lnTo>
                  <a:lnTo>
                    <a:pt x="2739" y="2530"/>
                  </a:lnTo>
                  <a:lnTo>
                    <a:pt x="2768" y="2555"/>
                  </a:lnTo>
                  <a:lnTo>
                    <a:pt x="2797" y="2585"/>
                  </a:lnTo>
                  <a:lnTo>
                    <a:pt x="2826" y="2616"/>
                  </a:lnTo>
                  <a:lnTo>
                    <a:pt x="2828" y="2589"/>
                  </a:lnTo>
                  <a:lnTo>
                    <a:pt x="2830" y="2562"/>
                  </a:lnTo>
                  <a:lnTo>
                    <a:pt x="2828" y="2537"/>
                  </a:lnTo>
                  <a:lnTo>
                    <a:pt x="2828" y="2510"/>
                  </a:lnTo>
                  <a:lnTo>
                    <a:pt x="2824" y="2487"/>
                  </a:lnTo>
                  <a:lnTo>
                    <a:pt x="2820" y="2462"/>
                  </a:lnTo>
                  <a:lnTo>
                    <a:pt x="2816" y="2439"/>
                  </a:lnTo>
                  <a:lnTo>
                    <a:pt x="2809" y="2416"/>
                  </a:lnTo>
                  <a:lnTo>
                    <a:pt x="2803" y="2395"/>
                  </a:lnTo>
                  <a:lnTo>
                    <a:pt x="2795" y="2374"/>
                  </a:lnTo>
                  <a:lnTo>
                    <a:pt x="2786" y="2353"/>
                  </a:lnTo>
                  <a:lnTo>
                    <a:pt x="2776" y="2334"/>
                  </a:lnTo>
                  <a:lnTo>
                    <a:pt x="2755" y="2295"/>
                  </a:lnTo>
                  <a:lnTo>
                    <a:pt x="2732" y="2261"/>
                  </a:lnTo>
                  <a:lnTo>
                    <a:pt x="2707" y="2226"/>
                  </a:lnTo>
                  <a:lnTo>
                    <a:pt x="2680" y="2198"/>
                  </a:lnTo>
                  <a:lnTo>
                    <a:pt x="2651" y="2169"/>
                  </a:lnTo>
                  <a:lnTo>
                    <a:pt x="2622" y="2144"/>
                  </a:lnTo>
                  <a:lnTo>
                    <a:pt x="2594" y="2119"/>
                  </a:lnTo>
                  <a:lnTo>
                    <a:pt x="2567" y="2098"/>
                  </a:lnTo>
                  <a:lnTo>
                    <a:pt x="2540" y="2080"/>
                  </a:lnTo>
                  <a:lnTo>
                    <a:pt x="2513" y="2063"/>
                  </a:lnTo>
                  <a:lnTo>
                    <a:pt x="2490" y="2048"/>
                  </a:lnTo>
                  <a:lnTo>
                    <a:pt x="2471" y="2032"/>
                  </a:lnTo>
                  <a:lnTo>
                    <a:pt x="2453" y="2019"/>
                  </a:lnTo>
                  <a:lnTo>
                    <a:pt x="2438" y="2004"/>
                  </a:lnTo>
                  <a:lnTo>
                    <a:pt x="2425" y="1988"/>
                  </a:lnTo>
                  <a:lnTo>
                    <a:pt x="2413" y="1973"/>
                  </a:lnTo>
                  <a:lnTo>
                    <a:pt x="2403" y="1960"/>
                  </a:lnTo>
                  <a:lnTo>
                    <a:pt x="2396" y="1944"/>
                  </a:lnTo>
                  <a:lnTo>
                    <a:pt x="2390" y="1931"/>
                  </a:lnTo>
                  <a:lnTo>
                    <a:pt x="2384" y="1915"/>
                  </a:lnTo>
                  <a:lnTo>
                    <a:pt x="2380" y="1902"/>
                  </a:lnTo>
                  <a:lnTo>
                    <a:pt x="2377" y="1888"/>
                  </a:lnTo>
                  <a:lnTo>
                    <a:pt x="2375" y="1862"/>
                  </a:lnTo>
                  <a:lnTo>
                    <a:pt x="2373" y="1837"/>
                  </a:lnTo>
                  <a:lnTo>
                    <a:pt x="2390" y="1856"/>
                  </a:lnTo>
                  <a:lnTo>
                    <a:pt x="2407" y="1873"/>
                  </a:lnTo>
                  <a:lnTo>
                    <a:pt x="2426" y="1890"/>
                  </a:lnTo>
                  <a:lnTo>
                    <a:pt x="2446" y="1906"/>
                  </a:lnTo>
                  <a:lnTo>
                    <a:pt x="2467" y="1919"/>
                  </a:lnTo>
                  <a:lnTo>
                    <a:pt x="2486" y="1931"/>
                  </a:lnTo>
                  <a:lnTo>
                    <a:pt x="2507" y="1942"/>
                  </a:lnTo>
                  <a:lnTo>
                    <a:pt x="2528" y="1954"/>
                  </a:lnTo>
                  <a:lnTo>
                    <a:pt x="2549" y="1963"/>
                  </a:lnTo>
                  <a:lnTo>
                    <a:pt x="2572" y="1971"/>
                  </a:lnTo>
                  <a:lnTo>
                    <a:pt x="2594" y="1979"/>
                  </a:lnTo>
                  <a:lnTo>
                    <a:pt x="2617" y="1986"/>
                  </a:lnTo>
                  <a:lnTo>
                    <a:pt x="2663" y="1996"/>
                  </a:lnTo>
                  <a:lnTo>
                    <a:pt x="2709" y="2004"/>
                  </a:lnTo>
                  <a:lnTo>
                    <a:pt x="2747" y="2009"/>
                  </a:lnTo>
                  <a:lnTo>
                    <a:pt x="2786" y="2017"/>
                  </a:lnTo>
                  <a:lnTo>
                    <a:pt x="2822" y="2025"/>
                  </a:lnTo>
                  <a:lnTo>
                    <a:pt x="2858" y="2032"/>
                  </a:lnTo>
                  <a:lnTo>
                    <a:pt x="2891" y="2042"/>
                  </a:lnTo>
                  <a:lnTo>
                    <a:pt x="2924" y="2052"/>
                  </a:lnTo>
                  <a:lnTo>
                    <a:pt x="2954" y="2063"/>
                  </a:lnTo>
                  <a:lnTo>
                    <a:pt x="2983" y="2075"/>
                  </a:lnTo>
                  <a:lnTo>
                    <a:pt x="3012" y="2088"/>
                  </a:lnTo>
                  <a:lnTo>
                    <a:pt x="3037" y="2102"/>
                  </a:lnTo>
                  <a:lnTo>
                    <a:pt x="3062" y="2117"/>
                  </a:lnTo>
                  <a:lnTo>
                    <a:pt x="3085" y="2134"/>
                  </a:lnTo>
                  <a:lnTo>
                    <a:pt x="3106" y="2151"/>
                  </a:lnTo>
                  <a:lnTo>
                    <a:pt x="3125" y="2169"/>
                  </a:lnTo>
                  <a:lnTo>
                    <a:pt x="3143" y="2188"/>
                  </a:lnTo>
                  <a:lnTo>
                    <a:pt x="3160" y="2209"/>
                  </a:lnTo>
                  <a:lnTo>
                    <a:pt x="3160" y="2180"/>
                  </a:lnTo>
                  <a:lnTo>
                    <a:pt x="3160" y="2151"/>
                  </a:lnTo>
                  <a:lnTo>
                    <a:pt x="3156" y="2125"/>
                  </a:lnTo>
                  <a:lnTo>
                    <a:pt x="3152" y="2100"/>
                  </a:lnTo>
                  <a:lnTo>
                    <a:pt x="3146" y="2075"/>
                  </a:lnTo>
                  <a:lnTo>
                    <a:pt x="3139" y="2052"/>
                  </a:lnTo>
                  <a:lnTo>
                    <a:pt x="3129" y="2029"/>
                  </a:lnTo>
                  <a:lnTo>
                    <a:pt x="3120" y="2008"/>
                  </a:lnTo>
                  <a:lnTo>
                    <a:pt x="3106" y="1988"/>
                  </a:lnTo>
                  <a:lnTo>
                    <a:pt x="3095" y="1969"/>
                  </a:lnTo>
                  <a:lnTo>
                    <a:pt x="3081" y="1950"/>
                  </a:lnTo>
                  <a:lnTo>
                    <a:pt x="3066" y="1933"/>
                  </a:lnTo>
                  <a:lnTo>
                    <a:pt x="3035" y="1900"/>
                  </a:lnTo>
                  <a:lnTo>
                    <a:pt x="3004" y="1871"/>
                  </a:lnTo>
                  <a:lnTo>
                    <a:pt x="2937" y="1817"/>
                  </a:lnTo>
                  <a:lnTo>
                    <a:pt x="2876" y="1769"/>
                  </a:lnTo>
                  <a:lnTo>
                    <a:pt x="2849" y="1746"/>
                  </a:lnTo>
                  <a:lnTo>
                    <a:pt x="2828" y="1721"/>
                  </a:lnTo>
                  <a:lnTo>
                    <a:pt x="2818" y="1710"/>
                  </a:lnTo>
                  <a:lnTo>
                    <a:pt x="2810" y="1698"/>
                  </a:lnTo>
                  <a:lnTo>
                    <a:pt x="2803" y="1685"/>
                  </a:lnTo>
                  <a:lnTo>
                    <a:pt x="2799" y="1673"/>
                  </a:lnTo>
                  <a:lnTo>
                    <a:pt x="2837" y="1698"/>
                  </a:lnTo>
                  <a:lnTo>
                    <a:pt x="2876" y="1718"/>
                  </a:lnTo>
                  <a:lnTo>
                    <a:pt x="2910" y="1735"/>
                  </a:lnTo>
                  <a:lnTo>
                    <a:pt x="2947" y="1746"/>
                  </a:lnTo>
                  <a:lnTo>
                    <a:pt x="2983" y="1756"/>
                  </a:lnTo>
                  <a:lnTo>
                    <a:pt x="3020" y="1760"/>
                  </a:lnTo>
                  <a:lnTo>
                    <a:pt x="3058" y="1762"/>
                  </a:lnTo>
                  <a:lnTo>
                    <a:pt x="3098" y="1760"/>
                  </a:lnTo>
                  <a:lnTo>
                    <a:pt x="3125" y="1758"/>
                  </a:lnTo>
                  <a:lnTo>
                    <a:pt x="3156" y="1752"/>
                  </a:lnTo>
                  <a:lnTo>
                    <a:pt x="3185" y="1746"/>
                  </a:lnTo>
                  <a:lnTo>
                    <a:pt x="3216" y="1739"/>
                  </a:lnTo>
                  <a:lnTo>
                    <a:pt x="3244" y="1733"/>
                  </a:lnTo>
                  <a:lnTo>
                    <a:pt x="3275" y="1727"/>
                  </a:lnTo>
                  <a:lnTo>
                    <a:pt x="3306" y="1723"/>
                  </a:lnTo>
                  <a:lnTo>
                    <a:pt x="3337" y="1721"/>
                  </a:lnTo>
                  <a:lnTo>
                    <a:pt x="3367" y="1721"/>
                  </a:lnTo>
                  <a:lnTo>
                    <a:pt x="3396" y="1725"/>
                  </a:lnTo>
                  <a:lnTo>
                    <a:pt x="3411" y="1729"/>
                  </a:lnTo>
                  <a:lnTo>
                    <a:pt x="3427" y="1735"/>
                  </a:lnTo>
                  <a:lnTo>
                    <a:pt x="3440" y="1741"/>
                  </a:lnTo>
                  <a:lnTo>
                    <a:pt x="3456" y="1746"/>
                  </a:lnTo>
                  <a:lnTo>
                    <a:pt x="3469" y="1756"/>
                  </a:lnTo>
                  <a:lnTo>
                    <a:pt x="3484" y="1766"/>
                  </a:lnTo>
                  <a:lnTo>
                    <a:pt x="3498" y="1777"/>
                  </a:lnTo>
                  <a:lnTo>
                    <a:pt x="3511" y="1791"/>
                  </a:lnTo>
                  <a:lnTo>
                    <a:pt x="3525" y="1806"/>
                  </a:lnTo>
                  <a:lnTo>
                    <a:pt x="3538" y="1823"/>
                  </a:lnTo>
                  <a:lnTo>
                    <a:pt x="3552" y="1840"/>
                  </a:lnTo>
                  <a:lnTo>
                    <a:pt x="3563" y="1862"/>
                  </a:lnTo>
                  <a:lnTo>
                    <a:pt x="3596" y="1842"/>
                  </a:lnTo>
                  <a:lnTo>
                    <a:pt x="3630" y="1827"/>
                  </a:lnTo>
                  <a:lnTo>
                    <a:pt x="3665" y="1814"/>
                  </a:lnTo>
                  <a:lnTo>
                    <a:pt x="3699" y="1804"/>
                  </a:lnTo>
                  <a:lnTo>
                    <a:pt x="3736" y="1798"/>
                  </a:lnTo>
                  <a:lnTo>
                    <a:pt x="3772" y="1794"/>
                  </a:lnTo>
                  <a:lnTo>
                    <a:pt x="3809" y="1794"/>
                  </a:lnTo>
                  <a:lnTo>
                    <a:pt x="3843" y="1796"/>
                  </a:lnTo>
                  <a:lnTo>
                    <a:pt x="3880" y="1800"/>
                  </a:lnTo>
                  <a:lnTo>
                    <a:pt x="3916" y="1808"/>
                  </a:lnTo>
                  <a:lnTo>
                    <a:pt x="3951" y="1816"/>
                  </a:lnTo>
                  <a:lnTo>
                    <a:pt x="3986" y="1827"/>
                  </a:lnTo>
                  <a:lnTo>
                    <a:pt x="4018" y="1839"/>
                  </a:lnTo>
                  <a:lnTo>
                    <a:pt x="4051" y="1854"/>
                  </a:lnTo>
                  <a:lnTo>
                    <a:pt x="4080" y="1869"/>
                  </a:lnTo>
                  <a:lnTo>
                    <a:pt x="4110" y="1887"/>
                  </a:lnTo>
                  <a:close/>
                  <a:moveTo>
                    <a:pt x="2246" y="1449"/>
                  </a:moveTo>
                  <a:lnTo>
                    <a:pt x="1862" y="1449"/>
                  </a:lnTo>
                  <a:lnTo>
                    <a:pt x="1862" y="1063"/>
                  </a:lnTo>
                  <a:lnTo>
                    <a:pt x="2246" y="1063"/>
                  </a:lnTo>
                  <a:lnTo>
                    <a:pt x="2246" y="14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5057778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pPr>
              <a:defRPr/>
            </a:pPr>
            <a:fld id="{185C7271-DB75-4BF5-90C5-25F616136D8B}" type="datetime1">
              <a:rPr lang="en-GB" smtClean="0"/>
              <a:t>19/10/2020</a:t>
            </a:fld>
            <a:endParaRPr lang="fi-FI" dirty="0"/>
          </a:p>
        </p:txBody>
      </p:sp>
      <p:sp>
        <p:nvSpPr>
          <p:cNvPr id="6" name="Alatunnisteen paikkamerkki 5"/>
          <p:cNvSpPr>
            <a:spLocks noGrp="1"/>
          </p:cNvSpPr>
          <p:nvPr>
            <p:ph type="ftr" sz="quarter" idx="11"/>
          </p:nvPr>
        </p:nvSpPr>
        <p:spPr/>
        <p:txBody>
          <a:bodyPr/>
          <a:lstStyle/>
          <a:p>
            <a:r>
              <a:rPr lang="fi-FI"/>
              <a:t>Kaisu Pitkälä</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sp>
        <p:nvSpPr>
          <p:cNvPr id="4" name="Title 3"/>
          <p:cNvSpPr>
            <a:spLocks noGrp="1"/>
          </p:cNvSpPr>
          <p:nvPr>
            <p:ph type="title"/>
          </p:nvPr>
        </p:nvSpPr>
        <p:spPr/>
        <p:txBody>
          <a:bodyPr/>
          <a:lstStyle/>
          <a:p>
            <a:r>
              <a:rPr lang="fi-FI"/>
              <a:t>Muokkaa perustyyl. napsautt.</a:t>
            </a:r>
            <a:endParaRPr lang="en-GB"/>
          </a:p>
        </p:txBody>
      </p:sp>
    </p:spTree>
    <p:extLst>
      <p:ext uri="{BB962C8B-B14F-4D97-AF65-F5344CB8AC3E}">
        <p14:creationId xmlns:p14="http://schemas.microsoft.com/office/powerpoint/2010/main" val="16904132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2">
    <p:spTree>
      <p:nvGrpSpPr>
        <p:cNvPr id="1" name=""/>
        <p:cNvGrpSpPr/>
        <p:nvPr/>
      </p:nvGrpSpPr>
      <p:grpSpPr>
        <a:xfrm>
          <a:off x="0" y="0"/>
          <a:ext cx="0" cy="0"/>
          <a:chOff x="0" y="0"/>
          <a:chExt cx="0" cy="0"/>
        </a:xfrm>
      </p:grpSpPr>
      <p:sp>
        <p:nvSpPr>
          <p:cNvPr id="16" name="Picture Placeholder 9"/>
          <p:cNvSpPr>
            <a:spLocks noGrp="1"/>
          </p:cNvSpPr>
          <p:nvPr>
            <p:ph type="pic" sz="quarter" idx="13" hasCustomPrompt="1"/>
          </p:nvPr>
        </p:nvSpPr>
        <p:spPr bwMode="gray">
          <a:xfrm>
            <a:off x="338667" y="254000"/>
            <a:ext cx="11514667" cy="5905500"/>
          </a:xfrm>
          <a:solidFill>
            <a:schemeClr val="tx1">
              <a:lumMod val="50000"/>
              <a:lumOff val="50000"/>
            </a:schemeClr>
          </a:solidFill>
        </p:spPr>
        <p:txBody>
          <a:bodyPr anchor="ctr"/>
          <a:lstStyle>
            <a:lvl1pPr algn="ctr">
              <a:defRPr b="0" i="0">
                <a:latin typeface="Gotham-Bold"/>
                <a:cs typeface="Gotham-Bold"/>
              </a:defRPr>
            </a:lvl1pPr>
          </a:lstStyle>
          <a:p>
            <a:r>
              <a:rPr lang="en-US" dirty="0"/>
              <a:t>Click icon to add picture</a:t>
            </a:r>
          </a:p>
        </p:txBody>
      </p:sp>
      <p:sp>
        <p:nvSpPr>
          <p:cNvPr id="20" name="Title Placeholder 1"/>
          <p:cNvSpPr>
            <a:spLocks noGrp="1"/>
          </p:cNvSpPr>
          <p:nvPr>
            <p:ph type="ctrTitle" hasCustomPrompt="1"/>
          </p:nvPr>
        </p:nvSpPr>
        <p:spPr>
          <a:xfrm>
            <a:off x="914400" y="2708920"/>
            <a:ext cx="10363200" cy="1296144"/>
          </a:xfrm>
        </p:spPr>
        <p:txBody>
          <a:bodyPr anchor="ctr" anchorCtr="0"/>
          <a:lstStyle>
            <a:lvl1pPr algn="ctr">
              <a:lnSpc>
                <a:spcPct val="70000"/>
              </a:lnSpc>
              <a:defRPr sz="4800">
                <a:latin typeface="+mj-lt"/>
                <a:ea typeface="ＭＳ Ｐゴシック" charset="0"/>
                <a:cs typeface="Gotham Narrow Bold"/>
              </a:defRPr>
            </a:lvl1pPr>
          </a:lstStyle>
          <a:p>
            <a:pPr lvl="0"/>
            <a:r>
              <a:rPr lang="fi-FI" noProof="0" dirty="0"/>
              <a:t>CLICK TO ADD TITLE</a:t>
            </a:r>
          </a:p>
        </p:txBody>
      </p:sp>
      <p:sp>
        <p:nvSpPr>
          <p:cNvPr id="43011" name="Text Placeholder 2"/>
          <p:cNvSpPr>
            <a:spLocks noGrp="1"/>
          </p:cNvSpPr>
          <p:nvPr>
            <p:ph type="subTitle" idx="1" hasCustomPrompt="1"/>
          </p:nvPr>
        </p:nvSpPr>
        <p:spPr>
          <a:xfrm>
            <a:off x="914400" y="4267200"/>
            <a:ext cx="10363200" cy="1371600"/>
          </a:xfrm>
        </p:spPr>
        <p:txBody>
          <a:bodyPr/>
          <a:lstStyle>
            <a:lvl1pPr algn="ctr">
              <a:lnSpc>
                <a:spcPct val="90000"/>
              </a:lnSpc>
              <a:spcAft>
                <a:spcPct val="0"/>
              </a:spcAft>
              <a:defRPr b="0">
                <a:latin typeface="+mj-lt"/>
                <a:ea typeface="ＭＳ Ｐゴシック" charset="0"/>
                <a:cs typeface="Gotham Narrow Bold"/>
              </a:defRPr>
            </a:lvl1pPr>
          </a:lstStyle>
          <a:p>
            <a:pPr lvl="0"/>
            <a:r>
              <a:rPr lang="fi-FI" noProof="0" dirty="0" err="1"/>
              <a:t>Click</a:t>
            </a:r>
            <a:r>
              <a:rPr lang="fi-FI" noProof="0" dirty="0"/>
              <a:t> to </a:t>
            </a:r>
            <a:r>
              <a:rPr lang="fi-FI" noProof="0" dirty="0" err="1"/>
              <a:t>add</a:t>
            </a:r>
            <a:r>
              <a:rPr lang="fi-FI" noProof="0" dirty="0"/>
              <a:t> </a:t>
            </a:r>
            <a:r>
              <a:rPr lang="fi-FI" noProof="0" dirty="0" err="1"/>
              <a:t>subtitle</a:t>
            </a:r>
            <a:endParaRPr lang="fi-FI" noProof="0" dirty="0"/>
          </a:p>
        </p:txBody>
      </p:sp>
      <p:sp>
        <p:nvSpPr>
          <p:cNvPr id="2" name="Päivämäärän paikkamerkki 1"/>
          <p:cNvSpPr>
            <a:spLocks noGrp="1"/>
          </p:cNvSpPr>
          <p:nvPr>
            <p:ph type="dt" sz="half" idx="14"/>
          </p:nvPr>
        </p:nvSpPr>
        <p:spPr/>
        <p:txBody>
          <a:bodyPr/>
          <a:lstStyle/>
          <a:p>
            <a:pPr>
              <a:defRPr/>
            </a:pPr>
            <a:fld id="{4F9B92FD-E5BF-4D5F-8637-EA98F4CBA767}" type="datetime1">
              <a:rPr lang="en-GB" smtClean="0"/>
              <a:t>19/10/2020</a:t>
            </a:fld>
            <a:endParaRPr lang="fi-FI" dirty="0"/>
          </a:p>
        </p:txBody>
      </p:sp>
      <p:sp>
        <p:nvSpPr>
          <p:cNvPr id="3" name="Alatunnisteen paikkamerkki 2"/>
          <p:cNvSpPr>
            <a:spLocks noGrp="1"/>
          </p:cNvSpPr>
          <p:nvPr>
            <p:ph type="ftr" sz="quarter" idx="15"/>
          </p:nvPr>
        </p:nvSpPr>
        <p:spPr/>
        <p:txBody>
          <a:bodyPr/>
          <a:lstStyle/>
          <a:p>
            <a:r>
              <a:rPr lang="fi-FI"/>
              <a:t>Kaisu Pitkälä</a:t>
            </a:r>
            <a:endParaRPr lang="fi-FI" dirty="0"/>
          </a:p>
        </p:txBody>
      </p:sp>
      <p:sp>
        <p:nvSpPr>
          <p:cNvPr id="4" name="Dian numeron paikkamerkki 3"/>
          <p:cNvSpPr>
            <a:spLocks noGrp="1"/>
          </p:cNvSpPr>
          <p:nvPr>
            <p:ph type="sldNum" sz="quarter" idx="16"/>
          </p:nvPr>
        </p:nvSpPr>
        <p:spPr/>
        <p:txBody>
          <a:bodyPr/>
          <a:lstStyle/>
          <a:p>
            <a:pPr>
              <a:defRPr/>
            </a:pPr>
            <a:fld id="{4669315E-5A66-CF44-AE5D-C333B2F730C4}" type="slidenum">
              <a:rPr lang="en-GB" smtClean="0"/>
              <a:pPr>
                <a:defRPr/>
              </a:pPr>
              <a:t>‹#›</a:t>
            </a:fld>
            <a:endParaRPr lang="en-GB" dirty="0"/>
          </a:p>
        </p:txBody>
      </p:sp>
      <p:grpSp>
        <p:nvGrpSpPr>
          <p:cNvPr id="12" name="Ryhmä 11"/>
          <p:cNvGrpSpPr/>
          <p:nvPr userDrawn="1"/>
        </p:nvGrpSpPr>
        <p:grpSpPr bwMode="white">
          <a:xfrm>
            <a:off x="347250" y="260248"/>
            <a:ext cx="2491200" cy="2334818"/>
            <a:chOff x="1311275" y="373063"/>
            <a:chExt cx="6524625" cy="6115050"/>
          </a:xfrm>
          <a:solidFill>
            <a:schemeClr val="bg1"/>
          </a:solidFill>
        </p:grpSpPr>
        <p:sp>
          <p:nvSpPr>
            <p:cNvPr id="13" name="Rectangle 5"/>
            <p:cNvSpPr>
              <a:spLocks noChangeArrowheads="1"/>
            </p:cNvSpPr>
            <p:nvPr userDrawn="1"/>
          </p:nvSpPr>
          <p:spPr bwMode="white">
            <a:xfrm>
              <a:off x="4267200" y="5875338"/>
              <a:ext cx="609600" cy="612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Rectangle 6"/>
            <p:cNvSpPr>
              <a:spLocks noChangeArrowheads="1"/>
            </p:cNvSpPr>
            <p:nvPr userDrawn="1"/>
          </p:nvSpPr>
          <p:spPr bwMode="white">
            <a:xfrm>
              <a:off x="4267200" y="373063"/>
              <a:ext cx="609600" cy="609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p:cNvSpPr>
              <a:spLocks noEditPoints="1"/>
            </p:cNvSpPr>
            <p:nvPr userDrawn="1"/>
          </p:nvSpPr>
          <p:spPr bwMode="white">
            <a:xfrm>
              <a:off x="1311275" y="1436688"/>
              <a:ext cx="6524625" cy="4152900"/>
            </a:xfrm>
            <a:custGeom>
              <a:avLst/>
              <a:gdLst>
                <a:gd name="T0" fmla="*/ 3947 w 4110"/>
                <a:gd name="T1" fmla="*/ 1670 h 2616"/>
                <a:gd name="T2" fmla="*/ 3459 w 4110"/>
                <a:gd name="T3" fmla="*/ 1403 h 2616"/>
                <a:gd name="T4" fmla="*/ 3294 w 4110"/>
                <a:gd name="T5" fmla="*/ 1199 h 2616"/>
                <a:gd name="T6" fmla="*/ 3062 w 4110"/>
                <a:gd name="T7" fmla="*/ 1048 h 2616"/>
                <a:gd name="T8" fmla="*/ 2897 w 4110"/>
                <a:gd name="T9" fmla="*/ 789 h 2616"/>
                <a:gd name="T10" fmla="*/ 2734 w 4110"/>
                <a:gd name="T11" fmla="*/ 314 h 2616"/>
                <a:gd name="T12" fmla="*/ 2417 w 4110"/>
                <a:gd name="T13" fmla="*/ 63 h 2616"/>
                <a:gd name="T14" fmla="*/ 2077 w 4110"/>
                <a:gd name="T15" fmla="*/ 19 h 2616"/>
                <a:gd name="T16" fmla="*/ 2204 w 4110"/>
                <a:gd name="T17" fmla="*/ 197 h 2616"/>
                <a:gd name="T18" fmla="*/ 2175 w 4110"/>
                <a:gd name="T19" fmla="*/ 357 h 2616"/>
                <a:gd name="T20" fmla="*/ 2041 w 4110"/>
                <a:gd name="T21" fmla="*/ 433 h 2616"/>
                <a:gd name="T22" fmla="*/ 1818 w 4110"/>
                <a:gd name="T23" fmla="*/ 362 h 2616"/>
                <a:gd name="T24" fmla="*/ 1518 w 4110"/>
                <a:gd name="T25" fmla="*/ 159 h 2616"/>
                <a:gd name="T26" fmla="*/ 1213 w 4110"/>
                <a:gd name="T27" fmla="*/ 130 h 2616"/>
                <a:gd name="T28" fmla="*/ 1198 w 4110"/>
                <a:gd name="T29" fmla="*/ 209 h 2616"/>
                <a:gd name="T30" fmla="*/ 1401 w 4110"/>
                <a:gd name="T31" fmla="*/ 481 h 2616"/>
                <a:gd name="T32" fmla="*/ 1555 w 4110"/>
                <a:gd name="T33" fmla="*/ 708 h 2616"/>
                <a:gd name="T34" fmla="*/ 1672 w 4110"/>
                <a:gd name="T35" fmla="*/ 796 h 2616"/>
                <a:gd name="T36" fmla="*/ 1405 w 4110"/>
                <a:gd name="T37" fmla="*/ 787 h 2616"/>
                <a:gd name="T38" fmla="*/ 1102 w 4110"/>
                <a:gd name="T39" fmla="*/ 558 h 2616"/>
                <a:gd name="T40" fmla="*/ 821 w 4110"/>
                <a:gd name="T41" fmla="*/ 395 h 2616"/>
                <a:gd name="T42" fmla="*/ 531 w 4110"/>
                <a:gd name="T43" fmla="*/ 426 h 2616"/>
                <a:gd name="T44" fmla="*/ 748 w 4110"/>
                <a:gd name="T45" fmla="*/ 537 h 2616"/>
                <a:gd name="T46" fmla="*/ 762 w 4110"/>
                <a:gd name="T47" fmla="*/ 704 h 2616"/>
                <a:gd name="T48" fmla="*/ 608 w 4110"/>
                <a:gd name="T49" fmla="*/ 689 h 2616"/>
                <a:gd name="T50" fmla="*/ 387 w 4110"/>
                <a:gd name="T51" fmla="*/ 529 h 2616"/>
                <a:gd name="T52" fmla="*/ 103 w 4110"/>
                <a:gd name="T53" fmla="*/ 499 h 2616"/>
                <a:gd name="T54" fmla="*/ 157 w 4110"/>
                <a:gd name="T55" fmla="*/ 597 h 2616"/>
                <a:gd name="T56" fmla="*/ 397 w 4110"/>
                <a:gd name="T57" fmla="*/ 913 h 2616"/>
                <a:gd name="T58" fmla="*/ 578 w 4110"/>
                <a:gd name="T59" fmla="*/ 1190 h 2616"/>
                <a:gd name="T60" fmla="*/ 954 w 4110"/>
                <a:gd name="T61" fmla="*/ 1253 h 2616"/>
                <a:gd name="T62" fmla="*/ 1184 w 4110"/>
                <a:gd name="T63" fmla="*/ 1316 h 2616"/>
                <a:gd name="T64" fmla="*/ 1250 w 4110"/>
                <a:gd name="T65" fmla="*/ 1526 h 2616"/>
                <a:gd name="T66" fmla="*/ 1365 w 4110"/>
                <a:gd name="T67" fmla="*/ 1691 h 2616"/>
                <a:gd name="T68" fmla="*/ 1601 w 4110"/>
                <a:gd name="T69" fmla="*/ 1766 h 2616"/>
                <a:gd name="T70" fmla="*/ 1384 w 4110"/>
                <a:gd name="T71" fmla="*/ 1823 h 2616"/>
                <a:gd name="T72" fmla="*/ 965 w 4110"/>
                <a:gd name="T73" fmla="*/ 1706 h 2616"/>
                <a:gd name="T74" fmla="*/ 971 w 4110"/>
                <a:gd name="T75" fmla="*/ 1890 h 2616"/>
                <a:gd name="T76" fmla="*/ 1173 w 4110"/>
                <a:gd name="T77" fmla="*/ 2136 h 2616"/>
                <a:gd name="T78" fmla="*/ 1534 w 4110"/>
                <a:gd name="T79" fmla="*/ 2226 h 2616"/>
                <a:gd name="T80" fmla="*/ 1883 w 4110"/>
                <a:gd name="T81" fmla="*/ 2182 h 2616"/>
                <a:gd name="T82" fmla="*/ 1985 w 4110"/>
                <a:gd name="T83" fmla="*/ 2299 h 2616"/>
                <a:gd name="T84" fmla="*/ 2154 w 4110"/>
                <a:gd name="T85" fmla="*/ 2418 h 2616"/>
                <a:gd name="T86" fmla="*/ 2476 w 4110"/>
                <a:gd name="T87" fmla="*/ 2413 h 2616"/>
                <a:gd name="T88" fmla="*/ 2797 w 4110"/>
                <a:gd name="T89" fmla="*/ 2585 h 2616"/>
                <a:gd name="T90" fmla="*/ 2803 w 4110"/>
                <a:gd name="T91" fmla="*/ 2395 h 2616"/>
                <a:gd name="T92" fmla="*/ 2594 w 4110"/>
                <a:gd name="T93" fmla="*/ 2119 h 2616"/>
                <a:gd name="T94" fmla="*/ 2403 w 4110"/>
                <a:gd name="T95" fmla="*/ 1960 h 2616"/>
                <a:gd name="T96" fmla="*/ 2426 w 4110"/>
                <a:gd name="T97" fmla="*/ 1890 h 2616"/>
                <a:gd name="T98" fmla="*/ 2663 w 4110"/>
                <a:gd name="T99" fmla="*/ 1996 h 2616"/>
                <a:gd name="T100" fmla="*/ 3012 w 4110"/>
                <a:gd name="T101" fmla="*/ 2088 h 2616"/>
                <a:gd name="T102" fmla="*/ 3156 w 4110"/>
                <a:gd name="T103" fmla="*/ 2125 h 2616"/>
                <a:gd name="T104" fmla="*/ 3035 w 4110"/>
                <a:gd name="T105" fmla="*/ 1900 h 2616"/>
                <a:gd name="T106" fmla="*/ 2837 w 4110"/>
                <a:gd name="T107" fmla="*/ 1698 h 2616"/>
                <a:gd name="T108" fmla="*/ 3185 w 4110"/>
                <a:gd name="T109" fmla="*/ 1746 h 2616"/>
                <a:gd name="T110" fmla="*/ 3440 w 4110"/>
                <a:gd name="T111" fmla="*/ 1741 h 2616"/>
                <a:gd name="T112" fmla="*/ 3596 w 4110"/>
                <a:gd name="T113" fmla="*/ 1842 h 2616"/>
                <a:gd name="T114" fmla="*/ 3951 w 4110"/>
                <a:gd name="T115" fmla="*/ 1816 h 2616"/>
                <a:gd name="T116" fmla="*/ 2246 w 4110"/>
                <a:gd name="T117" fmla="*/ 1449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10" h="2616">
                  <a:moveTo>
                    <a:pt x="4110" y="1887"/>
                  </a:moveTo>
                  <a:lnTo>
                    <a:pt x="4095" y="1858"/>
                  </a:lnTo>
                  <a:lnTo>
                    <a:pt x="4080" y="1829"/>
                  </a:lnTo>
                  <a:lnTo>
                    <a:pt x="4062" y="1802"/>
                  </a:lnTo>
                  <a:lnTo>
                    <a:pt x="4045" y="1777"/>
                  </a:lnTo>
                  <a:lnTo>
                    <a:pt x="4028" y="1754"/>
                  </a:lnTo>
                  <a:lnTo>
                    <a:pt x="4009" y="1731"/>
                  </a:lnTo>
                  <a:lnTo>
                    <a:pt x="3989" y="1710"/>
                  </a:lnTo>
                  <a:lnTo>
                    <a:pt x="3968" y="1689"/>
                  </a:lnTo>
                  <a:lnTo>
                    <a:pt x="3947" y="1670"/>
                  </a:lnTo>
                  <a:lnTo>
                    <a:pt x="3926" y="1652"/>
                  </a:lnTo>
                  <a:lnTo>
                    <a:pt x="3903" y="1635"/>
                  </a:lnTo>
                  <a:lnTo>
                    <a:pt x="3882" y="1618"/>
                  </a:lnTo>
                  <a:lnTo>
                    <a:pt x="3834" y="1589"/>
                  </a:lnTo>
                  <a:lnTo>
                    <a:pt x="3788" y="1560"/>
                  </a:lnTo>
                  <a:lnTo>
                    <a:pt x="3690" y="1512"/>
                  </a:lnTo>
                  <a:lnTo>
                    <a:pt x="3594" y="1468"/>
                  </a:lnTo>
                  <a:lnTo>
                    <a:pt x="3548" y="1447"/>
                  </a:lnTo>
                  <a:lnTo>
                    <a:pt x="3504" y="1426"/>
                  </a:lnTo>
                  <a:lnTo>
                    <a:pt x="3459" y="1403"/>
                  </a:lnTo>
                  <a:lnTo>
                    <a:pt x="3419" y="1378"/>
                  </a:lnTo>
                  <a:lnTo>
                    <a:pt x="3402" y="1364"/>
                  </a:lnTo>
                  <a:lnTo>
                    <a:pt x="3385" y="1351"/>
                  </a:lnTo>
                  <a:lnTo>
                    <a:pt x="3369" y="1336"/>
                  </a:lnTo>
                  <a:lnTo>
                    <a:pt x="3356" y="1318"/>
                  </a:lnTo>
                  <a:lnTo>
                    <a:pt x="3342" y="1299"/>
                  </a:lnTo>
                  <a:lnTo>
                    <a:pt x="3331" y="1282"/>
                  </a:lnTo>
                  <a:lnTo>
                    <a:pt x="3319" y="1263"/>
                  </a:lnTo>
                  <a:lnTo>
                    <a:pt x="3310" y="1242"/>
                  </a:lnTo>
                  <a:lnTo>
                    <a:pt x="3294" y="1199"/>
                  </a:lnTo>
                  <a:lnTo>
                    <a:pt x="3281" y="1157"/>
                  </a:lnTo>
                  <a:lnTo>
                    <a:pt x="3271" y="1115"/>
                  </a:lnTo>
                  <a:lnTo>
                    <a:pt x="3264" y="1073"/>
                  </a:lnTo>
                  <a:lnTo>
                    <a:pt x="3223" y="1076"/>
                  </a:lnTo>
                  <a:lnTo>
                    <a:pt x="3179" y="1076"/>
                  </a:lnTo>
                  <a:lnTo>
                    <a:pt x="3156" y="1075"/>
                  </a:lnTo>
                  <a:lnTo>
                    <a:pt x="3133" y="1071"/>
                  </a:lnTo>
                  <a:lnTo>
                    <a:pt x="3110" y="1065"/>
                  </a:lnTo>
                  <a:lnTo>
                    <a:pt x="3087" y="1057"/>
                  </a:lnTo>
                  <a:lnTo>
                    <a:pt x="3062" y="1048"/>
                  </a:lnTo>
                  <a:lnTo>
                    <a:pt x="3039" y="1034"/>
                  </a:lnTo>
                  <a:lnTo>
                    <a:pt x="3018" y="1019"/>
                  </a:lnTo>
                  <a:lnTo>
                    <a:pt x="2997" y="1000"/>
                  </a:lnTo>
                  <a:lnTo>
                    <a:pt x="2976" y="979"/>
                  </a:lnTo>
                  <a:lnTo>
                    <a:pt x="2956" y="952"/>
                  </a:lnTo>
                  <a:lnTo>
                    <a:pt x="2939" y="921"/>
                  </a:lnTo>
                  <a:lnTo>
                    <a:pt x="2924" y="886"/>
                  </a:lnTo>
                  <a:lnTo>
                    <a:pt x="2912" y="856"/>
                  </a:lnTo>
                  <a:lnTo>
                    <a:pt x="2905" y="823"/>
                  </a:lnTo>
                  <a:lnTo>
                    <a:pt x="2897" y="789"/>
                  </a:lnTo>
                  <a:lnTo>
                    <a:pt x="2889" y="752"/>
                  </a:lnTo>
                  <a:lnTo>
                    <a:pt x="2874" y="675"/>
                  </a:lnTo>
                  <a:lnTo>
                    <a:pt x="2857" y="593"/>
                  </a:lnTo>
                  <a:lnTo>
                    <a:pt x="2845" y="550"/>
                  </a:lnTo>
                  <a:lnTo>
                    <a:pt x="2834" y="508"/>
                  </a:lnTo>
                  <a:lnTo>
                    <a:pt x="2816" y="464"/>
                  </a:lnTo>
                  <a:lnTo>
                    <a:pt x="2797" y="422"/>
                  </a:lnTo>
                  <a:lnTo>
                    <a:pt x="2776" y="378"/>
                  </a:lnTo>
                  <a:lnTo>
                    <a:pt x="2749" y="335"/>
                  </a:lnTo>
                  <a:lnTo>
                    <a:pt x="2734" y="314"/>
                  </a:lnTo>
                  <a:lnTo>
                    <a:pt x="2718" y="293"/>
                  </a:lnTo>
                  <a:lnTo>
                    <a:pt x="2701" y="272"/>
                  </a:lnTo>
                  <a:lnTo>
                    <a:pt x="2682" y="251"/>
                  </a:lnTo>
                  <a:lnTo>
                    <a:pt x="2647" y="216"/>
                  </a:lnTo>
                  <a:lnTo>
                    <a:pt x="2611" y="184"/>
                  </a:lnTo>
                  <a:lnTo>
                    <a:pt x="2572" y="153"/>
                  </a:lnTo>
                  <a:lnTo>
                    <a:pt x="2534" y="126"/>
                  </a:lnTo>
                  <a:lnTo>
                    <a:pt x="2496" y="101"/>
                  </a:lnTo>
                  <a:lnTo>
                    <a:pt x="2457" y="80"/>
                  </a:lnTo>
                  <a:lnTo>
                    <a:pt x="2417" y="63"/>
                  </a:lnTo>
                  <a:lnTo>
                    <a:pt x="2377" y="46"/>
                  </a:lnTo>
                  <a:lnTo>
                    <a:pt x="2336" y="32"/>
                  </a:lnTo>
                  <a:lnTo>
                    <a:pt x="2296" y="21"/>
                  </a:lnTo>
                  <a:lnTo>
                    <a:pt x="2256" y="13"/>
                  </a:lnTo>
                  <a:lnTo>
                    <a:pt x="2215" y="5"/>
                  </a:lnTo>
                  <a:lnTo>
                    <a:pt x="2175" y="1"/>
                  </a:lnTo>
                  <a:lnTo>
                    <a:pt x="2135" y="0"/>
                  </a:lnTo>
                  <a:lnTo>
                    <a:pt x="2094" y="0"/>
                  </a:lnTo>
                  <a:lnTo>
                    <a:pt x="2054" y="1"/>
                  </a:lnTo>
                  <a:lnTo>
                    <a:pt x="2077" y="19"/>
                  </a:lnTo>
                  <a:lnTo>
                    <a:pt x="2098" y="34"/>
                  </a:lnTo>
                  <a:lnTo>
                    <a:pt x="2117" y="51"/>
                  </a:lnTo>
                  <a:lnTo>
                    <a:pt x="2135" y="71"/>
                  </a:lnTo>
                  <a:lnTo>
                    <a:pt x="2150" y="88"/>
                  </a:lnTo>
                  <a:lnTo>
                    <a:pt x="2163" y="105"/>
                  </a:lnTo>
                  <a:lnTo>
                    <a:pt x="2175" y="124"/>
                  </a:lnTo>
                  <a:lnTo>
                    <a:pt x="2185" y="142"/>
                  </a:lnTo>
                  <a:lnTo>
                    <a:pt x="2192" y="161"/>
                  </a:lnTo>
                  <a:lnTo>
                    <a:pt x="2200" y="178"/>
                  </a:lnTo>
                  <a:lnTo>
                    <a:pt x="2204" y="197"/>
                  </a:lnTo>
                  <a:lnTo>
                    <a:pt x="2208" y="215"/>
                  </a:lnTo>
                  <a:lnTo>
                    <a:pt x="2210" y="232"/>
                  </a:lnTo>
                  <a:lnTo>
                    <a:pt x="2210" y="249"/>
                  </a:lnTo>
                  <a:lnTo>
                    <a:pt x="2208" y="266"/>
                  </a:lnTo>
                  <a:lnTo>
                    <a:pt x="2206" y="284"/>
                  </a:lnTo>
                  <a:lnTo>
                    <a:pt x="2202" y="299"/>
                  </a:lnTo>
                  <a:lnTo>
                    <a:pt x="2198" y="314"/>
                  </a:lnTo>
                  <a:lnTo>
                    <a:pt x="2190" y="330"/>
                  </a:lnTo>
                  <a:lnTo>
                    <a:pt x="2183" y="343"/>
                  </a:lnTo>
                  <a:lnTo>
                    <a:pt x="2175" y="357"/>
                  </a:lnTo>
                  <a:lnTo>
                    <a:pt x="2165" y="370"/>
                  </a:lnTo>
                  <a:lnTo>
                    <a:pt x="2156" y="382"/>
                  </a:lnTo>
                  <a:lnTo>
                    <a:pt x="2144" y="391"/>
                  </a:lnTo>
                  <a:lnTo>
                    <a:pt x="2131" y="401"/>
                  </a:lnTo>
                  <a:lnTo>
                    <a:pt x="2117" y="410"/>
                  </a:lnTo>
                  <a:lnTo>
                    <a:pt x="2104" y="418"/>
                  </a:lnTo>
                  <a:lnTo>
                    <a:pt x="2089" y="424"/>
                  </a:lnTo>
                  <a:lnTo>
                    <a:pt x="2073" y="428"/>
                  </a:lnTo>
                  <a:lnTo>
                    <a:pt x="2058" y="431"/>
                  </a:lnTo>
                  <a:lnTo>
                    <a:pt x="2041" y="433"/>
                  </a:lnTo>
                  <a:lnTo>
                    <a:pt x="2023" y="435"/>
                  </a:lnTo>
                  <a:lnTo>
                    <a:pt x="1998" y="433"/>
                  </a:lnTo>
                  <a:lnTo>
                    <a:pt x="1975" y="431"/>
                  </a:lnTo>
                  <a:lnTo>
                    <a:pt x="1954" y="428"/>
                  </a:lnTo>
                  <a:lnTo>
                    <a:pt x="1933" y="422"/>
                  </a:lnTo>
                  <a:lnTo>
                    <a:pt x="1912" y="414"/>
                  </a:lnTo>
                  <a:lnTo>
                    <a:pt x="1893" y="407"/>
                  </a:lnTo>
                  <a:lnTo>
                    <a:pt x="1874" y="397"/>
                  </a:lnTo>
                  <a:lnTo>
                    <a:pt x="1854" y="385"/>
                  </a:lnTo>
                  <a:lnTo>
                    <a:pt x="1818" y="362"/>
                  </a:lnTo>
                  <a:lnTo>
                    <a:pt x="1781" y="335"/>
                  </a:lnTo>
                  <a:lnTo>
                    <a:pt x="1747" y="307"/>
                  </a:lnTo>
                  <a:lnTo>
                    <a:pt x="1710" y="278"/>
                  </a:lnTo>
                  <a:lnTo>
                    <a:pt x="1672" y="247"/>
                  </a:lnTo>
                  <a:lnTo>
                    <a:pt x="1632" y="220"/>
                  </a:lnTo>
                  <a:lnTo>
                    <a:pt x="1610" y="207"/>
                  </a:lnTo>
                  <a:lnTo>
                    <a:pt x="1589" y="193"/>
                  </a:lnTo>
                  <a:lnTo>
                    <a:pt x="1566" y="180"/>
                  </a:lnTo>
                  <a:lnTo>
                    <a:pt x="1543" y="168"/>
                  </a:lnTo>
                  <a:lnTo>
                    <a:pt x="1518" y="159"/>
                  </a:lnTo>
                  <a:lnTo>
                    <a:pt x="1491" y="149"/>
                  </a:lnTo>
                  <a:lnTo>
                    <a:pt x="1465" y="142"/>
                  </a:lnTo>
                  <a:lnTo>
                    <a:pt x="1436" y="134"/>
                  </a:lnTo>
                  <a:lnTo>
                    <a:pt x="1405" y="128"/>
                  </a:lnTo>
                  <a:lnTo>
                    <a:pt x="1374" y="124"/>
                  </a:lnTo>
                  <a:lnTo>
                    <a:pt x="1342" y="120"/>
                  </a:lnTo>
                  <a:lnTo>
                    <a:pt x="1305" y="120"/>
                  </a:lnTo>
                  <a:lnTo>
                    <a:pt x="1273" y="120"/>
                  </a:lnTo>
                  <a:lnTo>
                    <a:pt x="1242" y="124"/>
                  </a:lnTo>
                  <a:lnTo>
                    <a:pt x="1213" y="130"/>
                  </a:lnTo>
                  <a:lnTo>
                    <a:pt x="1184" y="138"/>
                  </a:lnTo>
                  <a:lnTo>
                    <a:pt x="1159" y="147"/>
                  </a:lnTo>
                  <a:lnTo>
                    <a:pt x="1134" y="157"/>
                  </a:lnTo>
                  <a:lnTo>
                    <a:pt x="1113" y="168"/>
                  </a:lnTo>
                  <a:lnTo>
                    <a:pt x="1092" y="180"/>
                  </a:lnTo>
                  <a:lnTo>
                    <a:pt x="1113" y="182"/>
                  </a:lnTo>
                  <a:lnTo>
                    <a:pt x="1130" y="186"/>
                  </a:lnTo>
                  <a:lnTo>
                    <a:pt x="1150" y="192"/>
                  </a:lnTo>
                  <a:lnTo>
                    <a:pt x="1167" y="195"/>
                  </a:lnTo>
                  <a:lnTo>
                    <a:pt x="1198" y="209"/>
                  </a:lnTo>
                  <a:lnTo>
                    <a:pt x="1226" y="224"/>
                  </a:lnTo>
                  <a:lnTo>
                    <a:pt x="1251" y="243"/>
                  </a:lnTo>
                  <a:lnTo>
                    <a:pt x="1274" y="264"/>
                  </a:lnTo>
                  <a:lnTo>
                    <a:pt x="1296" y="286"/>
                  </a:lnTo>
                  <a:lnTo>
                    <a:pt x="1315" y="311"/>
                  </a:lnTo>
                  <a:lnTo>
                    <a:pt x="1332" y="337"/>
                  </a:lnTo>
                  <a:lnTo>
                    <a:pt x="1347" y="364"/>
                  </a:lnTo>
                  <a:lnTo>
                    <a:pt x="1363" y="391"/>
                  </a:lnTo>
                  <a:lnTo>
                    <a:pt x="1376" y="422"/>
                  </a:lnTo>
                  <a:lnTo>
                    <a:pt x="1401" y="481"/>
                  </a:lnTo>
                  <a:lnTo>
                    <a:pt x="1426" y="541"/>
                  </a:lnTo>
                  <a:lnTo>
                    <a:pt x="1436" y="564"/>
                  </a:lnTo>
                  <a:lnTo>
                    <a:pt x="1447" y="585"/>
                  </a:lnTo>
                  <a:lnTo>
                    <a:pt x="1461" y="606"/>
                  </a:lnTo>
                  <a:lnTo>
                    <a:pt x="1474" y="625"/>
                  </a:lnTo>
                  <a:lnTo>
                    <a:pt x="1488" y="645"/>
                  </a:lnTo>
                  <a:lnTo>
                    <a:pt x="1503" y="662"/>
                  </a:lnTo>
                  <a:lnTo>
                    <a:pt x="1520" y="677"/>
                  </a:lnTo>
                  <a:lnTo>
                    <a:pt x="1538" y="693"/>
                  </a:lnTo>
                  <a:lnTo>
                    <a:pt x="1555" y="708"/>
                  </a:lnTo>
                  <a:lnTo>
                    <a:pt x="1576" y="721"/>
                  </a:lnTo>
                  <a:lnTo>
                    <a:pt x="1595" y="733"/>
                  </a:lnTo>
                  <a:lnTo>
                    <a:pt x="1616" y="744"/>
                  </a:lnTo>
                  <a:lnTo>
                    <a:pt x="1639" y="754"/>
                  </a:lnTo>
                  <a:lnTo>
                    <a:pt x="1662" y="764"/>
                  </a:lnTo>
                  <a:lnTo>
                    <a:pt x="1687" y="771"/>
                  </a:lnTo>
                  <a:lnTo>
                    <a:pt x="1714" y="779"/>
                  </a:lnTo>
                  <a:lnTo>
                    <a:pt x="1703" y="785"/>
                  </a:lnTo>
                  <a:lnTo>
                    <a:pt x="1687" y="790"/>
                  </a:lnTo>
                  <a:lnTo>
                    <a:pt x="1672" y="796"/>
                  </a:lnTo>
                  <a:lnTo>
                    <a:pt x="1651" y="802"/>
                  </a:lnTo>
                  <a:lnTo>
                    <a:pt x="1630" y="806"/>
                  </a:lnTo>
                  <a:lnTo>
                    <a:pt x="1605" y="810"/>
                  </a:lnTo>
                  <a:lnTo>
                    <a:pt x="1578" y="812"/>
                  </a:lnTo>
                  <a:lnTo>
                    <a:pt x="1551" y="812"/>
                  </a:lnTo>
                  <a:lnTo>
                    <a:pt x="1518" y="812"/>
                  </a:lnTo>
                  <a:lnTo>
                    <a:pt x="1490" y="808"/>
                  </a:lnTo>
                  <a:lnTo>
                    <a:pt x="1461" y="802"/>
                  </a:lnTo>
                  <a:lnTo>
                    <a:pt x="1432" y="796"/>
                  </a:lnTo>
                  <a:lnTo>
                    <a:pt x="1405" y="787"/>
                  </a:lnTo>
                  <a:lnTo>
                    <a:pt x="1378" y="777"/>
                  </a:lnTo>
                  <a:lnTo>
                    <a:pt x="1353" y="765"/>
                  </a:lnTo>
                  <a:lnTo>
                    <a:pt x="1328" y="752"/>
                  </a:lnTo>
                  <a:lnTo>
                    <a:pt x="1303" y="737"/>
                  </a:lnTo>
                  <a:lnTo>
                    <a:pt x="1280" y="721"/>
                  </a:lnTo>
                  <a:lnTo>
                    <a:pt x="1257" y="702"/>
                  </a:lnTo>
                  <a:lnTo>
                    <a:pt x="1234" y="685"/>
                  </a:lnTo>
                  <a:lnTo>
                    <a:pt x="1188" y="643"/>
                  </a:lnTo>
                  <a:lnTo>
                    <a:pt x="1142" y="598"/>
                  </a:lnTo>
                  <a:lnTo>
                    <a:pt x="1102" y="558"/>
                  </a:lnTo>
                  <a:lnTo>
                    <a:pt x="1059" y="518"/>
                  </a:lnTo>
                  <a:lnTo>
                    <a:pt x="1036" y="501"/>
                  </a:lnTo>
                  <a:lnTo>
                    <a:pt x="1013" y="483"/>
                  </a:lnTo>
                  <a:lnTo>
                    <a:pt x="990" y="466"/>
                  </a:lnTo>
                  <a:lnTo>
                    <a:pt x="965" y="451"/>
                  </a:lnTo>
                  <a:lnTo>
                    <a:pt x="938" y="435"/>
                  </a:lnTo>
                  <a:lnTo>
                    <a:pt x="912" y="424"/>
                  </a:lnTo>
                  <a:lnTo>
                    <a:pt x="883" y="412"/>
                  </a:lnTo>
                  <a:lnTo>
                    <a:pt x="854" y="403"/>
                  </a:lnTo>
                  <a:lnTo>
                    <a:pt x="821" y="395"/>
                  </a:lnTo>
                  <a:lnTo>
                    <a:pt x="789" y="389"/>
                  </a:lnTo>
                  <a:lnTo>
                    <a:pt x="754" y="385"/>
                  </a:lnTo>
                  <a:lnTo>
                    <a:pt x="718" y="385"/>
                  </a:lnTo>
                  <a:lnTo>
                    <a:pt x="683" y="385"/>
                  </a:lnTo>
                  <a:lnTo>
                    <a:pt x="649" y="389"/>
                  </a:lnTo>
                  <a:lnTo>
                    <a:pt x="620" y="395"/>
                  </a:lnTo>
                  <a:lnTo>
                    <a:pt x="591" y="403"/>
                  </a:lnTo>
                  <a:lnTo>
                    <a:pt x="568" y="410"/>
                  </a:lnTo>
                  <a:lnTo>
                    <a:pt x="547" y="418"/>
                  </a:lnTo>
                  <a:lnTo>
                    <a:pt x="531" y="426"/>
                  </a:lnTo>
                  <a:lnTo>
                    <a:pt x="520" y="433"/>
                  </a:lnTo>
                  <a:lnTo>
                    <a:pt x="562" y="441"/>
                  </a:lnTo>
                  <a:lnTo>
                    <a:pt x="608" y="455"/>
                  </a:lnTo>
                  <a:lnTo>
                    <a:pt x="631" y="464"/>
                  </a:lnTo>
                  <a:lnTo>
                    <a:pt x="652" y="474"/>
                  </a:lnTo>
                  <a:lnTo>
                    <a:pt x="675" y="483"/>
                  </a:lnTo>
                  <a:lnTo>
                    <a:pt x="695" y="495"/>
                  </a:lnTo>
                  <a:lnTo>
                    <a:pt x="716" y="508"/>
                  </a:lnTo>
                  <a:lnTo>
                    <a:pt x="733" y="522"/>
                  </a:lnTo>
                  <a:lnTo>
                    <a:pt x="748" y="537"/>
                  </a:lnTo>
                  <a:lnTo>
                    <a:pt x="764" y="554"/>
                  </a:lnTo>
                  <a:lnTo>
                    <a:pt x="773" y="572"/>
                  </a:lnTo>
                  <a:lnTo>
                    <a:pt x="783" y="591"/>
                  </a:lnTo>
                  <a:lnTo>
                    <a:pt x="789" y="610"/>
                  </a:lnTo>
                  <a:lnTo>
                    <a:pt x="791" y="631"/>
                  </a:lnTo>
                  <a:lnTo>
                    <a:pt x="789" y="648"/>
                  </a:lnTo>
                  <a:lnTo>
                    <a:pt x="785" y="666"/>
                  </a:lnTo>
                  <a:lnTo>
                    <a:pt x="779" y="679"/>
                  </a:lnTo>
                  <a:lnTo>
                    <a:pt x="771" y="693"/>
                  </a:lnTo>
                  <a:lnTo>
                    <a:pt x="762" y="704"/>
                  </a:lnTo>
                  <a:lnTo>
                    <a:pt x="750" y="714"/>
                  </a:lnTo>
                  <a:lnTo>
                    <a:pt x="739" y="719"/>
                  </a:lnTo>
                  <a:lnTo>
                    <a:pt x="723" y="725"/>
                  </a:lnTo>
                  <a:lnTo>
                    <a:pt x="710" y="727"/>
                  </a:lnTo>
                  <a:lnTo>
                    <a:pt x="693" y="727"/>
                  </a:lnTo>
                  <a:lnTo>
                    <a:pt x="677" y="725"/>
                  </a:lnTo>
                  <a:lnTo>
                    <a:pt x="660" y="721"/>
                  </a:lnTo>
                  <a:lnTo>
                    <a:pt x="643" y="714"/>
                  </a:lnTo>
                  <a:lnTo>
                    <a:pt x="626" y="702"/>
                  </a:lnTo>
                  <a:lnTo>
                    <a:pt x="608" y="689"/>
                  </a:lnTo>
                  <a:lnTo>
                    <a:pt x="591" y="673"/>
                  </a:lnTo>
                  <a:lnTo>
                    <a:pt x="572" y="654"/>
                  </a:lnTo>
                  <a:lnTo>
                    <a:pt x="553" y="635"/>
                  </a:lnTo>
                  <a:lnTo>
                    <a:pt x="531" y="618"/>
                  </a:lnTo>
                  <a:lnTo>
                    <a:pt x="508" y="600"/>
                  </a:lnTo>
                  <a:lnTo>
                    <a:pt x="485" y="583"/>
                  </a:lnTo>
                  <a:lnTo>
                    <a:pt x="462" y="568"/>
                  </a:lnTo>
                  <a:lnTo>
                    <a:pt x="439" y="554"/>
                  </a:lnTo>
                  <a:lnTo>
                    <a:pt x="414" y="541"/>
                  </a:lnTo>
                  <a:lnTo>
                    <a:pt x="387" y="529"/>
                  </a:lnTo>
                  <a:lnTo>
                    <a:pt x="361" y="520"/>
                  </a:lnTo>
                  <a:lnTo>
                    <a:pt x="334" y="510"/>
                  </a:lnTo>
                  <a:lnTo>
                    <a:pt x="307" y="503"/>
                  </a:lnTo>
                  <a:lnTo>
                    <a:pt x="278" y="497"/>
                  </a:lnTo>
                  <a:lnTo>
                    <a:pt x="249" y="491"/>
                  </a:lnTo>
                  <a:lnTo>
                    <a:pt x="220" y="489"/>
                  </a:lnTo>
                  <a:lnTo>
                    <a:pt x="192" y="489"/>
                  </a:lnTo>
                  <a:lnTo>
                    <a:pt x="161" y="489"/>
                  </a:lnTo>
                  <a:lnTo>
                    <a:pt x="132" y="493"/>
                  </a:lnTo>
                  <a:lnTo>
                    <a:pt x="103" y="499"/>
                  </a:lnTo>
                  <a:lnTo>
                    <a:pt x="78" y="504"/>
                  </a:lnTo>
                  <a:lnTo>
                    <a:pt x="53" y="514"/>
                  </a:lnTo>
                  <a:lnTo>
                    <a:pt x="32" y="524"/>
                  </a:lnTo>
                  <a:lnTo>
                    <a:pt x="13" y="535"/>
                  </a:lnTo>
                  <a:lnTo>
                    <a:pt x="0" y="547"/>
                  </a:lnTo>
                  <a:lnTo>
                    <a:pt x="34" y="550"/>
                  </a:lnTo>
                  <a:lnTo>
                    <a:pt x="67" y="558"/>
                  </a:lnTo>
                  <a:lnTo>
                    <a:pt x="98" y="570"/>
                  </a:lnTo>
                  <a:lnTo>
                    <a:pt x="128" y="581"/>
                  </a:lnTo>
                  <a:lnTo>
                    <a:pt x="157" y="597"/>
                  </a:lnTo>
                  <a:lnTo>
                    <a:pt x="184" y="616"/>
                  </a:lnTo>
                  <a:lnTo>
                    <a:pt x="211" y="637"/>
                  </a:lnTo>
                  <a:lnTo>
                    <a:pt x="236" y="660"/>
                  </a:lnTo>
                  <a:lnTo>
                    <a:pt x="261" y="687"/>
                  </a:lnTo>
                  <a:lnTo>
                    <a:pt x="284" y="718"/>
                  </a:lnTo>
                  <a:lnTo>
                    <a:pt x="307" y="750"/>
                  </a:lnTo>
                  <a:lnTo>
                    <a:pt x="330" y="785"/>
                  </a:lnTo>
                  <a:lnTo>
                    <a:pt x="353" y="825"/>
                  </a:lnTo>
                  <a:lnTo>
                    <a:pt x="374" y="867"/>
                  </a:lnTo>
                  <a:lnTo>
                    <a:pt x="397" y="913"/>
                  </a:lnTo>
                  <a:lnTo>
                    <a:pt x="418" y="961"/>
                  </a:lnTo>
                  <a:lnTo>
                    <a:pt x="432" y="990"/>
                  </a:lnTo>
                  <a:lnTo>
                    <a:pt x="445" y="1019"/>
                  </a:lnTo>
                  <a:lnTo>
                    <a:pt x="460" y="1046"/>
                  </a:lnTo>
                  <a:lnTo>
                    <a:pt x="476" y="1073"/>
                  </a:lnTo>
                  <a:lnTo>
                    <a:pt x="493" y="1100"/>
                  </a:lnTo>
                  <a:lnTo>
                    <a:pt x="512" y="1124"/>
                  </a:lnTo>
                  <a:lnTo>
                    <a:pt x="531" y="1148"/>
                  </a:lnTo>
                  <a:lnTo>
                    <a:pt x="554" y="1169"/>
                  </a:lnTo>
                  <a:lnTo>
                    <a:pt x="578" y="1190"/>
                  </a:lnTo>
                  <a:lnTo>
                    <a:pt x="604" y="1207"/>
                  </a:lnTo>
                  <a:lnTo>
                    <a:pt x="633" y="1222"/>
                  </a:lnTo>
                  <a:lnTo>
                    <a:pt x="664" y="1236"/>
                  </a:lnTo>
                  <a:lnTo>
                    <a:pt x="698" y="1247"/>
                  </a:lnTo>
                  <a:lnTo>
                    <a:pt x="735" y="1255"/>
                  </a:lnTo>
                  <a:lnTo>
                    <a:pt x="775" y="1261"/>
                  </a:lnTo>
                  <a:lnTo>
                    <a:pt x="818" y="1263"/>
                  </a:lnTo>
                  <a:lnTo>
                    <a:pt x="860" y="1263"/>
                  </a:lnTo>
                  <a:lnTo>
                    <a:pt x="906" y="1257"/>
                  </a:lnTo>
                  <a:lnTo>
                    <a:pt x="954" y="1253"/>
                  </a:lnTo>
                  <a:lnTo>
                    <a:pt x="1000" y="1249"/>
                  </a:lnTo>
                  <a:lnTo>
                    <a:pt x="1025" y="1249"/>
                  </a:lnTo>
                  <a:lnTo>
                    <a:pt x="1048" y="1251"/>
                  </a:lnTo>
                  <a:lnTo>
                    <a:pt x="1071" y="1253"/>
                  </a:lnTo>
                  <a:lnTo>
                    <a:pt x="1092" y="1257"/>
                  </a:lnTo>
                  <a:lnTo>
                    <a:pt x="1113" y="1265"/>
                  </a:lnTo>
                  <a:lnTo>
                    <a:pt x="1134" y="1274"/>
                  </a:lnTo>
                  <a:lnTo>
                    <a:pt x="1154" y="1286"/>
                  </a:lnTo>
                  <a:lnTo>
                    <a:pt x="1171" y="1299"/>
                  </a:lnTo>
                  <a:lnTo>
                    <a:pt x="1184" y="1316"/>
                  </a:lnTo>
                  <a:lnTo>
                    <a:pt x="1198" y="1332"/>
                  </a:lnTo>
                  <a:lnTo>
                    <a:pt x="1207" y="1349"/>
                  </a:lnTo>
                  <a:lnTo>
                    <a:pt x="1215" y="1366"/>
                  </a:lnTo>
                  <a:lnTo>
                    <a:pt x="1223" y="1384"/>
                  </a:lnTo>
                  <a:lnTo>
                    <a:pt x="1228" y="1401"/>
                  </a:lnTo>
                  <a:lnTo>
                    <a:pt x="1232" y="1418"/>
                  </a:lnTo>
                  <a:lnTo>
                    <a:pt x="1236" y="1435"/>
                  </a:lnTo>
                  <a:lnTo>
                    <a:pt x="1242" y="1472"/>
                  </a:lnTo>
                  <a:lnTo>
                    <a:pt x="1248" y="1508"/>
                  </a:lnTo>
                  <a:lnTo>
                    <a:pt x="1250" y="1526"/>
                  </a:lnTo>
                  <a:lnTo>
                    <a:pt x="1255" y="1543"/>
                  </a:lnTo>
                  <a:lnTo>
                    <a:pt x="1259" y="1560"/>
                  </a:lnTo>
                  <a:lnTo>
                    <a:pt x="1267" y="1578"/>
                  </a:lnTo>
                  <a:lnTo>
                    <a:pt x="1276" y="1597"/>
                  </a:lnTo>
                  <a:lnTo>
                    <a:pt x="1288" y="1616"/>
                  </a:lnTo>
                  <a:lnTo>
                    <a:pt x="1299" y="1633"/>
                  </a:lnTo>
                  <a:lnTo>
                    <a:pt x="1313" y="1649"/>
                  </a:lnTo>
                  <a:lnTo>
                    <a:pt x="1328" y="1664"/>
                  </a:lnTo>
                  <a:lnTo>
                    <a:pt x="1346" y="1677"/>
                  </a:lnTo>
                  <a:lnTo>
                    <a:pt x="1365" y="1691"/>
                  </a:lnTo>
                  <a:lnTo>
                    <a:pt x="1386" y="1702"/>
                  </a:lnTo>
                  <a:lnTo>
                    <a:pt x="1407" y="1712"/>
                  </a:lnTo>
                  <a:lnTo>
                    <a:pt x="1432" y="1721"/>
                  </a:lnTo>
                  <a:lnTo>
                    <a:pt x="1457" y="1729"/>
                  </a:lnTo>
                  <a:lnTo>
                    <a:pt x="1486" y="1737"/>
                  </a:lnTo>
                  <a:lnTo>
                    <a:pt x="1514" y="1743"/>
                  </a:lnTo>
                  <a:lnTo>
                    <a:pt x="1547" y="1746"/>
                  </a:lnTo>
                  <a:lnTo>
                    <a:pt x="1580" y="1750"/>
                  </a:lnTo>
                  <a:lnTo>
                    <a:pt x="1616" y="1754"/>
                  </a:lnTo>
                  <a:lnTo>
                    <a:pt x="1601" y="1766"/>
                  </a:lnTo>
                  <a:lnTo>
                    <a:pt x="1584" y="1777"/>
                  </a:lnTo>
                  <a:lnTo>
                    <a:pt x="1564" y="1787"/>
                  </a:lnTo>
                  <a:lnTo>
                    <a:pt x="1545" y="1794"/>
                  </a:lnTo>
                  <a:lnTo>
                    <a:pt x="1524" y="1802"/>
                  </a:lnTo>
                  <a:lnTo>
                    <a:pt x="1503" y="1808"/>
                  </a:lnTo>
                  <a:lnTo>
                    <a:pt x="1480" y="1814"/>
                  </a:lnTo>
                  <a:lnTo>
                    <a:pt x="1457" y="1817"/>
                  </a:lnTo>
                  <a:lnTo>
                    <a:pt x="1434" y="1821"/>
                  </a:lnTo>
                  <a:lnTo>
                    <a:pt x="1409" y="1823"/>
                  </a:lnTo>
                  <a:lnTo>
                    <a:pt x="1384" y="1823"/>
                  </a:lnTo>
                  <a:lnTo>
                    <a:pt x="1359" y="1823"/>
                  </a:lnTo>
                  <a:lnTo>
                    <a:pt x="1309" y="1821"/>
                  </a:lnTo>
                  <a:lnTo>
                    <a:pt x="1257" y="1816"/>
                  </a:lnTo>
                  <a:lnTo>
                    <a:pt x="1207" y="1806"/>
                  </a:lnTo>
                  <a:lnTo>
                    <a:pt x="1157" y="1793"/>
                  </a:lnTo>
                  <a:lnTo>
                    <a:pt x="1109" y="1777"/>
                  </a:lnTo>
                  <a:lnTo>
                    <a:pt x="1063" y="1760"/>
                  </a:lnTo>
                  <a:lnTo>
                    <a:pt x="1021" y="1739"/>
                  </a:lnTo>
                  <a:lnTo>
                    <a:pt x="983" y="1718"/>
                  </a:lnTo>
                  <a:lnTo>
                    <a:pt x="965" y="1706"/>
                  </a:lnTo>
                  <a:lnTo>
                    <a:pt x="950" y="1693"/>
                  </a:lnTo>
                  <a:lnTo>
                    <a:pt x="935" y="1679"/>
                  </a:lnTo>
                  <a:lnTo>
                    <a:pt x="921" y="1668"/>
                  </a:lnTo>
                  <a:lnTo>
                    <a:pt x="923" y="1700"/>
                  </a:lnTo>
                  <a:lnTo>
                    <a:pt x="927" y="1733"/>
                  </a:lnTo>
                  <a:lnTo>
                    <a:pt x="933" y="1766"/>
                  </a:lnTo>
                  <a:lnTo>
                    <a:pt x="940" y="1798"/>
                  </a:lnTo>
                  <a:lnTo>
                    <a:pt x="948" y="1829"/>
                  </a:lnTo>
                  <a:lnTo>
                    <a:pt x="960" y="1860"/>
                  </a:lnTo>
                  <a:lnTo>
                    <a:pt x="971" y="1890"/>
                  </a:lnTo>
                  <a:lnTo>
                    <a:pt x="985" y="1919"/>
                  </a:lnTo>
                  <a:lnTo>
                    <a:pt x="998" y="1948"/>
                  </a:lnTo>
                  <a:lnTo>
                    <a:pt x="1015" y="1975"/>
                  </a:lnTo>
                  <a:lnTo>
                    <a:pt x="1033" y="2002"/>
                  </a:lnTo>
                  <a:lnTo>
                    <a:pt x="1052" y="2027"/>
                  </a:lnTo>
                  <a:lnTo>
                    <a:pt x="1073" y="2052"/>
                  </a:lnTo>
                  <a:lnTo>
                    <a:pt x="1096" y="2075"/>
                  </a:lnTo>
                  <a:lnTo>
                    <a:pt x="1121" y="2096"/>
                  </a:lnTo>
                  <a:lnTo>
                    <a:pt x="1146" y="2117"/>
                  </a:lnTo>
                  <a:lnTo>
                    <a:pt x="1173" y="2136"/>
                  </a:lnTo>
                  <a:lnTo>
                    <a:pt x="1202" y="2153"/>
                  </a:lnTo>
                  <a:lnTo>
                    <a:pt x="1232" y="2169"/>
                  </a:lnTo>
                  <a:lnTo>
                    <a:pt x="1265" y="2182"/>
                  </a:lnTo>
                  <a:lnTo>
                    <a:pt x="1298" y="2196"/>
                  </a:lnTo>
                  <a:lnTo>
                    <a:pt x="1334" y="2205"/>
                  </a:lnTo>
                  <a:lnTo>
                    <a:pt x="1370" y="2215"/>
                  </a:lnTo>
                  <a:lnTo>
                    <a:pt x="1409" y="2221"/>
                  </a:lnTo>
                  <a:lnTo>
                    <a:pt x="1447" y="2224"/>
                  </a:lnTo>
                  <a:lnTo>
                    <a:pt x="1490" y="2226"/>
                  </a:lnTo>
                  <a:lnTo>
                    <a:pt x="1534" y="2226"/>
                  </a:lnTo>
                  <a:lnTo>
                    <a:pt x="1578" y="2224"/>
                  </a:lnTo>
                  <a:lnTo>
                    <a:pt x="1624" y="2219"/>
                  </a:lnTo>
                  <a:lnTo>
                    <a:pt x="1672" y="2213"/>
                  </a:lnTo>
                  <a:lnTo>
                    <a:pt x="1722" y="2201"/>
                  </a:lnTo>
                  <a:lnTo>
                    <a:pt x="1772" y="2190"/>
                  </a:lnTo>
                  <a:lnTo>
                    <a:pt x="1808" y="2182"/>
                  </a:lnTo>
                  <a:lnTo>
                    <a:pt x="1839" y="2178"/>
                  </a:lnTo>
                  <a:lnTo>
                    <a:pt x="1854" y="2178"/>
                  </a:lnTo>
                  <a:lnTo>
                    <a:pt x="1870" y="2180"/>
                  </a:lnTo>
                  <a:lnTo>
                    <a:pt x="1883" y="2182"/>
                  </a:lnTo>
                  <a:lnTo>
                    <a:pt x="1897" y="2186"/>
                  </a:lnTo>
                  <a:lnTo>
                    <a:pt x="1908" y="2192"/>
                  </a:lnTo>
                  <a:lnTo>
                    <a:pt x="1920" y="2199"/>
                  </a:lnTo>
                  <a:lnTo>
                    <a:pt x="1931" y="2207"/>
                  </a:lnTo>
                  <a:lnTo>
                    <a:pt x="1941" y="2217"/>
                  </a:lnTo>
                  <a:lnTo>
                    <a:pt x="1950" y="2228"/>
                  </a:lnTo>
                  <a:lnTo>
                    <a:pt x="1960" y="2244"/>
                  </a:lnTo>
                  <a:lnTo>
                    <a:pt x="1968" y="2259"/>
                  </a:lnTo>
                  <a:lnTo>
                    <a:pt x="1975" y="2276"/>
                  </a:lnTo>
                  <a:lnTo>
                    <a:pt x="1985" y="2299"/>
                  </a:lnTo>
                  <a:lnTo>
                    <a:pt x="1996" y="2320"/>
                  </a:lnTo>
                  <a:lnTo>
                    <a:pt x="2010" y="2340"/>
                  </a:lnTo>
                  <a:lnTo>
                    <a:pt x="2025" y="2357"/>
                  </a:lnTo>
                  <a:lnTo>
                    <a:pt x="2041" y="2370"/>
                  </a:lnTo>
                  <a:lnTo>
                    <a:pt x="2058" y="2384"/>
                  </a:lnTo>
                  <a:lnTo>
                    <a:pt x="2075" y="2393"/>
                  </a:lnTo>
                  <a:lnTo>
                    <a:pt x="2094" y="2403"/>
                  </a:lnTo>
                  <a:lnTo>
                    <a:pt x="2114" y="2409"/>
                  </a:lnTo>
                  <a:lnTo>
                    <a:pt x="2133" y="2414"/>
                  </a:lnTo>
                  <a:lnTo>
                    <a:pt x="2154" y="2418"/>
                  </a:lnTo>
                  <a:lnTo>
                    <a:pt x="2175" y="2420"/>
                  </a:lnTo>
                  <a:lnTo>
                    <a:pt x="2196" y="2420"/>
                  </a:lnTo>
                  <a:lnTo>
                    <a:pt x="2217" y="2420"/>
                  </a:lnTo>
                  <a:lnTo>
                    <a:pt x="2238" y="2420"/>
                  </a:lnTo>
                  <a:lnTo>
                    <a:pt x="2259" y="2418"/>
                  </a:lnTo>
                  <a:lnTo>
                    <a:pt x="2307" y="2413"/>
                  </a:lnTo>
                  <a:lnTo>
                    <a:pt x="2354" y="2409"/>
                  </a:lnTo>
                  <a:lnTo>
                    <a:pt x="2396" y="2409"/>
                  </a:lnTo>
                  <a:lnTo>
                    <a:pt x="2438" y="2411"/>
                  </a:lnTo>
                  <a:lnTo>
                    <a:pt x="2476" y="2413"/>
                  </a:lnTo>
                  <a:lnTo>
                    <a:pt x="2515" y="2418"/>
                  </a:lnTo>
                  <a:lnTo>
                    <a:pt x="2549" y="2428"/>
                  </a:lnTo>
                  <a:lnTo>
                    <a:pt x="2584" y="2438"/>
                  </a:lnTo>
                  <a:lnTo>
                    <a:pt x="2618" y="2451"/>
                  </a:lnTo>
                  <a:lnTo>
                    <a:pt x="2649" y="2466"/>
                  </a:lnTo>
                  <a:lnTo>
                    <a:pt x="2680" y="2485"/>
                  </a:lnTo>
                  <a:lnTo>
                    <a:pt x="2711" y="2505"/>
                  </a:lnTo>
                  <a:lnTo>
                    <a:pt x="2739" y="2530"/>
                  </a:lnTo>
                  <a:lnTo>
                    <a:pt x="2768" y="2555"/>
                  </a:lnTo>
                  <a:lnTo>
                    <a:pt x="2797" y="2585"/>
                  </a:lnTo>
                  <a:lnTo>
                    <a:pt x="2826" y="2616"/>
                  </a:lnTo>
                  <a:lnTo>
                    <a:pt x="2828" y="2589"/>
                  </a:lnTo>
                  <a:lnTo>
                    <a:pt x="2830" y="2562"/>
                  </a:lnTo>
                  <a:lnTo>
                    <a:pt x="2828" y="2537"/>
                  </a:lnTo>
                  <a:lnTo>
                    <a:pt x="2828" y="2510"/>
                  </a:lnTo>
                  <a:lnTo>
                    <a:pt x="2824" y="2487"/>
                  </a:lnTo>
                  <a:lnTo>
                    <a:pt x="2820" y="2462"/>
                  </a:lnTo>
                  <a:lnTo>
                    <a:pt x="2816" y="2439"/>
                  </a:lnTo>
                  <a:lnTo>
                    <a:pt x="2809" y="2416"/>
                  </a:lnTo>
                  <a:lnTo>
                    <a:pt x="2803" y="2395"/>
                  </a:lnTo>
                  <a:lnTo>
                    <a:pt x="2795" y="2374"/>
                  </a:lnTo>
                  <a:lnTo>
                    <a:pt x="2786" y="2353"/>
                  </a:lnTo>
                  <a:lnTo>
                    <a:pt x="2776" y="2334"/>
                  </a:lnTo>
                  <a:lnTo>
                    <a:pt x="2755" y="2295"/>
                  </a:lnTo>
                  <a:lnTo>
                    <a:pt x="2732" y="2261"/>
                  </a:lnTo>
                  <a:lnTo>
                    <a:pt x="2707" y="2226"/>
                  </a:lnTo>
                  <a:lnTo>
                    <a:pt x="2680" y="2198"/>
                  </a:lnTo>
                  <a:lnTo>
                    <a:pt x="2651" y="2169"/>
                  </a:lnTo>
                  <a:lnTo>
                    <a:pt x="2622" y="2144"/>
                  </a:lnTo>
                  <a:lnTo>
                    <a:pt x="2594" y="2119"/>
                  </a:lnTo>
                  <a:lnTo>
                    <a:pt x="2567" y="2098"/>
                  </a:lnTo>
                  <a:lnTo>
                    <a:pt x="2540" y="2080"/>
                  </a:lnTo>
                  <a:lnTo>
                    <a:pt x="2513" y="2063"/>
                  </a:lnTo>
                  <a:lnTo>
                    <a:pt x="2490" y="2048"/>
                  </a:lnTo>
                  <a:lnTo>
                    <a:pt x="2471" y="2032"/>
                  </a:lnTo>
                  <a:lnTo>
                    <a:pt x="2453" y="2019"/>
                  </a:lnTo>
                  <a:lnTo>
                    <a:pt x="2438" y="2004"/>
                  </a:lnTo>
                  <a:lnTo>
                    <a:pt x="2425" y="1988"/>
                  </a:lnTo>
                  <a:lnTo>
                    <a:pt x="2413" y="1973"/>
                  </a:lnTo>
                  <a:lnTo>
                    <a:pt x="2403" y="1960"/>
                  </a:lnTo>
                  <a:lnTo>
                    <a:pt x="2396" y="1944"/>
                  </a:lnTo>
                  <a:lnTo>
                    <a:pt x="2390" y="1931"/>
                  </a:lnTo>
                  <a:lnTo>
                    <a:pt x="2384" y="1915"/>
                  </a:lnTo>
                  <a:lnTo>
                    <a:pt x="2380" y="1902"/>
                  </a:lnTo>
                  <a:lnTo>
                    <a:pt x="2377" y="1888"/>
                  </a:lnTo>
                  <a:lnTo>
                    <a:pt x="2375" y="1862"/>
                  </a:lnTo>
                  <a:lnTo>
                    <a:pt x="2373" y="1837"/>
                  </a:lnTo>
                  <a:lnTo>
                    <a:pt x="2390" y="1856"/>
                  </a:lnTo>
                  <a:lnTo>
                    <a:pt x="2407" y="1873"/>
                  </a:lnTo>
                  <a:lnTo>
                    <a:pt x="2426" y="1890"/>
                  </a:lnTo>
                  <a:lnTo>
                    <a:pt x="2446" y="1906"/>
                  </a:lnTo>
                  <a:lnTo>
                    <a:pt x="2467" y="1919"/>
                  </a:lnTo>
                  <a:lnTo>
                    <a:pt x="2486" y="1931"/>
                  </a:lnTo>
                  <a:lnTo>
                    <a:pt x="2507" y="1942"/>
                  </a:lnTo>
                  <a:lnTo>
                    <a:pt x="2528" y="1954"/>
                  </a:lnTo>
                  <a:lnTo>
                    <a:pt x="2549" y="1963"/>
                  </a:lnTo>
                  <a:lnTo>
                    <a:pt x="2572" y="1971"/>
                  </a:lnTo>
                  <a:lnTo>
                    <a:pt x="2594" y="1979"/>
                  </a:lnTo>
                  <a:lnTo>
                    <a:pt x="2617" y="1986"/>
                  </a:lnTo>
                  <a:lnTo>
                    <a:pt x="2663" y="1996"/>
                  </a:lnTo>
                  <a:lnTo>
                    <a:pt x="2709" y="2004"/>
                  </a:lnTo>
                  <a:lnTo>
                    <a:pt x="2747" y="2009"/>
                  </a:lnTo>
                  <a:lnTo>
                    <a:pt x="2786" y="2017"/>
                  </a:lnTo>
                  <a:lnTo>
                    <a:pt x="2822" y="2025"/>
                  </a:lnTo>
                  <a:lnTo>
                    <a:pt x="2858" y="2032"/>
                  </a:lnTo>
                  <a:lnTo>
                    <a:pt x="2891" y="2042"/>
                  </a:lnTo>
                  <a:lnTo>
                    <a:pt x="2924" y="2052"/>
                  </a:lnTo>
                  <a:lnTo>
                    <a:pt x="2954" y="2063"/>
                  </a:lnTo>
                  <a:lnTo>
                    <a:pt x="2983" y="2075"/>
                  </a:lnTo>
                  <a:lnTo>
                    <a:pt x="3012" y="2088"/>
                  </a:lnTo>
                  <a:lnTo>
                    <a:pt x="3037" y="2102"/>
                  </a:lnTo>
                  <a:lnTo>
                    <a:pt x="3062" y="2117"/>
                  </a:lnTo>
                  <a:lnTo>
                    <a:pt x="3085" y="2134"/>
                  </a:lnTo>
                  <a:lnTo>
                    <a:pt x="3106" y="2151"/>
                  </a:lnTo>
                  <a:lnTo>
                    <a:pt x="3125" y="2169"/>
                  </a:lnTo>
                  <a:lnTo>
                    <a:pt x="3143" y="2188"/>
                  </a:lnTo>
                  <a:lnTo>
                    <a:pt x="3160" y="2209"/>
                  </a:lnTo>
                  <a:lnTo>
                    <a:pt x="3160" y="2180"/>
                  </a:lnTo>
                  <a:lnTo>
                    <a:pt x="3160" y="2151"/>
                  </a:lnTo>
                  <a:lnTo>
                    <a:pt x="3156" y="2125"/>
                  </a:lnTo>
                  <a:lnTo>
                    <a:pt x="3152" y="2100"/>
                  </a:lnTo>
                  <a:lnTo>
                    <a:pt x="3146" y="2075"/>
                  </a:lnTo>
                  <a:lnTo>
                    <a:pt x="3139" y="2052"/>
                  </a:lnTo>
                  <a:lnTo>
                    <a:pt x="3129" y="2029"/>
                  </a:lnTo>
                  <a:lnTo>
                    <a:pt x="3120" y="2008"/>
                  </a:lnTo>
                  <a:lnTo>
                    <a:pt x="3106" y="1988"/>
                  </a:lnTo>
                  <a:lnTo>
                    <a:pt x="3095" y="1969"/>
                  </a:lnTo>
                  <a:lnTo>
                    <a:pt x="3081" y="1950"/>
                  </a:lnTo>
                  <a:lnTo>
                    <a:pt x="3066" y="1933"/>
                  </a:lnTo>
                  <a:lnTo>
                    <a:pt x="3035" y="1900"/>
                  </a:lnTo>
                  <a:lnTo>
                    <a:pt x="3004" y="1871"/>
                  </a:lnTo>
                  <a:lnTo>
                    <a:pt x="2937" y="1817"/>
                  </a:lnTo>
                  <a:lnTo>
                    <a:pt x="2876" y="1769"/>
                  </a:lnTo>
                  <a:lnTo>
                    <a:pt x="2849" y="1746"/>
                  </a:lnTo>
                  <a:lnTo>
                    <a:pt x="2828" y="1721"/>
                  </a:lnTo>
                  <a:lnTo>
                    <a:pt x="2818" y="1710"/>
                  </a:lnTo>
                  <a:lnTo>
                    <a:pt x="2810" y="1698"/>
                  </a:lnTo>
                  <a:lnTo>
                    <a:pt x="2803" y="1685"/>
                  </a:lnTo>
                  <a:lnTo>
                    <a:pt x="2799" y="1673"/>
                  </a:lnTo>
                  <a:lnTo>
                    <a:pt x="2837" y="1698"/>
                  </a:lnTo>
                  <a:lnTo>
                    <a:pt x="2876" y="1718"/>
                  </a:lnTo>
                  <a:lnTo>
                    <a:pt x="2910" y="1735"/>
                  </a:lnTo>
                  <a:lnTo>
                    <a:pt x="2947" y="1746"/>
                  </a:lnTo>
                  <a:lnTo>
                    <a:pt x="2983" y="1756"/>
                  </a:lnTo>
                  <a:lnTo>
                    <a:pt x="3020" y="1760"/>
                  </a:lnTo>
                  <a:lnTo>
                    <a:pt x="3058" y="1762"/>
                  </a:lnTo>
                  <a:lnTo>
                    <a:pt x="3098" y="1760"/>
                  </a:lnTo>
                  <a:lnTo>
                    <a:pt x="3125" y="1758"/>
                  </a:lnTo>
                  <a:lnTo>
                    <a:pt x="3156" y="1752"/>
                  </a:lnTo>
                  <a:lnTo>
                    <a:pt x="3185" y="1746"/>
                  </a:lnTo>
                  <a:lnTo>
                    <a:pt x="3216" y="1739"/>
                  </a:lnTo>
                  <a:lnTo>
                    <a:pt x="3244" y="1733"/>
                  </a:lnTo>
                  <a:lnTo>
                    <a:pt x="3275" y="1727"/>
                  </a:lnTo>
                  <a:lnTo>
                    <a:pt x="3306" y="1723"/>
                  </a:lnTo>
                  <a:lnTo>
                    <a:pt x="3337" y="1721"/>
                  </a:lnTo>
                  <a:lnTo>
                    <a:pt x="3367" y="1721"/>
                  </a:lnTo>
                  <a:lnTo>
                    <a:pt x="3396" y="1725"/>
                  </a:lnTo>
                  <a:lnTo>
                    <a:pt x="3411" y="1729"/>
                  </a:lnTo>
                  <a:lnTo>
                    <a:pt x="3427" y="1735"/>
                  </a:lnTo>
                  <a:lnTo>
                    <a:pt x="3440" y="1741"/>
                  </a:lnTo>
                  <a:lnTo>
                    <a:pt x="3456" y="1746"/>
                  </a:lnTo>
                  <a:lnTo>
                    <a:pt x="3469" y="1756"/>
                  </a:lnTo>
                  <a:lnTo>
                    <a:pt x="3484" y="1766"/>
                  </a:lnTo>
                  <a:lnTo>
                    <a:pt x="3498" y="1777"/>
                  </a:lnTo>
                  <a:lnTo>
                    <a:pt x="3511" y="1791"/>
                  </a:lnTo>
                  <a:lnTo>
                    <a:pt x="3525" y="1806"/>
                  </a:lnTo>
                  <a:lnTo>
                    <a:pt x="3538" y="1823"/>
                  </a:lnTo>
                  <a:lnTo>
                    <a:pt x="3552" y="1840"/>
                  </a:lnTo>
                  <a:lnTo>
                    <a:pt x="3563" y="1862"/>
                  </a:lnTo>
                  <a:lnTo>
                    <a:pt x="3596" y="1842"/>
                  </a:lnTo>
                  <a:lnTo>
                    <a:pt x="3630" y="1827"/>
                  </a:lnTo>
                  <a:lnTo>
                    <a:pt x="3665" y="1814"/>
                  </a:lnTo>
                  <a:lnTo>
                    <a:pt x="3699" y="1804"/>
                  </a:lnTo>
                  <a:lnTo>
                    <a:pt x="3736" y="1798"/>
                  </a:lnTo>
                  <a:lnTo>
                    <a:pt x="3772" y="1794"/>
                  </a:lnTo>
                  <a:lnTo>
                    <a:pt x="3809" y="1794"/>
                  </a:lnTo>
                  <a:lnTo>
                    <a:pt x="3843" y="1796"/>
                  </a:lnTo>
                  <a:lnTo>
                    <a:pt x="3880" y="1800"/>
                  </a:lnTo>
                  <a:lnTo>
                    <a:pt x="3916" y="1808"/>
                  </a:lnTo>
                  <a:lnTo>
                    <a:pt x="3951" y="1816"/>
                  </a:lnTo>
                  <a:lnTo>
                    <a:pt x="3986" y="1827"/>
                  </a:lnTo>
                  <a:lnTo>
                    <a:pt x="4018" y="1839"/>
                  </a:lnTo>
                  <a:lnTo>
                    <a:pt x="4051" y="1854"/>
                  </a:lnTo>
                  <a:lnTo>
                    <a:pt x="4080" y="1869"/>
                  </a:lnTo>
                  <a:lnTo>
                    <a:pt x="4110" y="1887"/>
                  </a:lnTo>
                  <a:close/>
                  <a:moveTo>
                    <a:pt x="2246" y="1449"/>
                  </a:moveTo>
                  <a:lnTo>
                    <a:pt x="1862" y="1449"/>
                  </a:lnTo>
                  <a:lnTo>
                    <a:pt x="1862" y="1063"/>
                  </a:lnTo>
                  <a:lnTo>
                    <a:pt x="2246" y="1063"/>
                  </a:lnTo>
                  <a:lnTo>
                    <a:pt x="2246" y="14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70319580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lide 3">
    <p:spTree>
      <p:nvGrpSpPr>
        <p:cNvPr id="1" name=""/>
        <p:cNvGrpSpPr/>
        <p:nvPr/>
      </p:nvGrpSpPr>
      <p:grpSpPr>
        <a:xfrm>
          <a:off x="0" y="0"/>
          <a:ext cx="0" cy="0"/>
          <a:chOff x="0" y="0"/>
          <a:chExt cx="0" cy="0"/>
        </a:xfrm>
      </p:grpSpPr>
      <p:pic>
        <p:nvPicPr>
          <p:cNvPr id="25" name="Kuva 24"/>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bwMode="ltGray">
          <a:xfrm>
            <a:off x="338667" y="254000"/>
            <a:ext cx="11514667" cy="5905500"/>
          </a:xfrm>
          <a:prstGeom prst="rect">
            <a:avLst/>
          </a:prstGeom>
        </p:spPr>
      </p:pic>
      <p:sp>
        <p:nvSpPr>
          <p:cNvPr id="43011" name="Text Placeholder 2"/>
          <p:cNvSpPr>
            <a:spLocks noGrp="1"/>
          </p:cNvSpPr>
          <p:nvPr>
            <p:ph type="subTitle" idx="1" hasCustomPrompt="1"/>
          </p:nvPr>
        </p:nvSpPr>
        <p:spPr>
          <a:xfrm>
            <a:off x="914400" y="4267200"/>
            <a:ext cx="10363200" cy="1371600"/>
          </a:xfrm>
        </p:spPr>
        <p:txBody>
          <a:bodyPr/>
          <a:lstStyle>
            <a:lvl1pPr algn="ctr">
              <a:lnSpc>
                <a:spcPct val="90000"/>
              </a:lnSpc>
              <a:spcAft>
                <a:spcPct val="0"/>
              </a:spcAft>
              <a:defRPr b="0">
                <a:latin typeface="+mj-lt"/>
                <a:ea typeface="ＭＳ Ｐゴシック" charset="0"/>
                <a:cs typeface="Gotham Narrow Bold"/>
              </a:defRPr>
            </a:lvl1pPr>
          </a:lstStyle>
          <a:p>
            <a:pPr lvl="0"/>
            <a:r>
              <a:rPr lang="fi-FI" noProof="0" dirty="0" err="1"/>
              <a:t>Click</a:t>
            </a:r>
            <a:r>
              <a:rPr lang="fi-FI" noProof="0" dirty="0"/>
              <a:t> to </a:t>
            </a:r>
            <a:r>
              <a:rPr lang="fi-FI" noProof="0" dirty="0" err="1"/>
              <a:t>add</a:t>
            </a:r>
            <a:r>
              <a:rPr lang="fi-FI" noProof="0" dirty="0"/>
              <a:t> </a:t>
            </a:r>
            <a:r>
              <a:rPr lang="fi-FI" noProof="0" dirty="0" err="1"/>
              <a:t>subtitle</a:t>
            </a:r>
            <a:endParaRPr lang="fi-FI" noProof="0" dirty="0"/>
          </a:p>
        </p:txBody>
      </p:sp>
      <p:sp>
        <p:nvSpPr>
          <p:cNvPr id="13" name="Title Placeholder 1"/>
          <p:cNvSpPr>
            <a:spLocks noGrp="1"/>
          </p:cNvSpPr>
          <p:nvPr>
            <p:ph type="ctrTitle" hasCustomPrompt="1"/>
          </p:nvPr>
        </p:nvSpPr>
        <p:spPr>
          <a:xfrm>
            <a:off x="914400" y="2708920"/>
            <a:ext cx="10363200" cy="1296144"/>
          </a:xfrm>
        </p:spPr>
        <p:txBody>
          <a:bodyPr anchor="ctr" anchorCtr="0"/>
          <a:lstStyle>
            <a:lvl1pPr algn="ctr">
              <a:lnSpc>
                <a:spcPct val="70000"/>
              </a:lnSpc>
              <a:defRPr sz="4800">
                <a:latin typeface="+mj-lt"/>
                <a:ea typeface="ＭＳ Ｐゴシック" charset="0"/>
                <a:cs typeface="Gotham Narrow Bold"/>
              </a:defRPr>
            </a:lvl1pPr>
          </a:lstStyle>
          <a:p>
            <a:pPr lvl="0"/>
            <a:r>
              <a:rPr lang="fi-FI" noProof="0" dirty="0"/>
              <a:t>CLICK TO ADD TITLE</a:t>
            </a:r>
          </a:p>
        </p:txBody>
      </p:sp>
      <p:sp>
        <p:nvSpPr>
          <p:cNvPr id="2" name="Päivämäärän paikkamerkki 1"/>
          <p:cNvSpPr>
            <a:spLocks noGrp="1"/>
          </p:cNvSpPr>
          <p:nvPr>
            <p:ph type="dt" sz="half" idx="10"/>
          </p:nvPr>
        </p:nvSpPr>
        <p:spPr/>
        <p:txBody>
          <a:bodyPr/>
          <a:lstStyle/>
          <a:p>
            <a:pPr>
              <a:defRPr/>
            </a:pPr>
            <a:fld id="{61B8D0DD-A37A-401B-BE8B-BDBBE563AA53}" type="datetime1">
              <a:rPr lang="en-GB" smtClean="0"/>
              <a:t>19/10/2020</a:t>
            </a:fld>
            <a:endParaRPr lang="fi-FI" dirty="0"/>
          </a:p>
        </p:txBody>
      </p:sp>
      <p:sp>
        <p:nvSpPr>
          <p:cNvPr id="6" name="Alatunnisteen paikkamerkki 5"/>
          <p:cNvSpPr>
            <a:spLocks noGrp="1"/>
          </p:cNvSpPr>
          <p:nvPr>
            <p:ph type="ftr" sz="quarter" idx="11"/>
          </p:nvPr>
        </p:nvSpPr>
        <p:spPr/>
        <p:txBody>
          <a:bodyPr/>
          <a:lstStyle/>
          <a:p>
            <a:r>
              <a:rPr lang="fi-FI"/>
              <a:t>Kaisu Pitkälä</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grpSp>
        <p:nvGrpSpPr>
          <p:cNvPr id="12" name="Ryhmä 11"/>
          <p:cNvGrpSpPr/>
          <p:nvPr userDrawn="1"/>
        </p:nvGrpSpPr>
        <p:grpSpPr bwMode="black">
          <a:xfrm>
            <a:off x="347250" y="260248"/>
            <a:ext cx="2491200" cy="2334818"/>
            <a:chOff x="1311275" y="373063"/>
            <a:chExt cx="6524625" cy="6115050"/>
          </a:xfrm>
          <a:solidFill>
            <a:srgbClr val="00A39A"/>
          </a:solidFill>
        </p:grpSpPr>
        <p:sp>
          <p:nvSpPr>
            <p:cNvPr id="14" name="Rectangle 5"/>
            <p:cNvSpPr>
              <a:spLocks noChangeArrowheads="1"/>
            </p:cNvSpPr>
            <p:nvPr userDrawn="1"/>
          </p:nvSpPr>
          <p:spPr bwMode="black">
            <a:xfrm>
              <a:off x="4267200" y="5875338"/>
              <a:ext cx="609600" cy="612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Rectangle 6"/>
            <p:cNvSpPr>
              <a:spLocks noChangeArrowheads="1"/>
            </p:cNvSpPr>
            <p:nvPr userDrawn="1"/>
          </p:nvSpPr>
          <p:spPr bwMode="black">
            <a:xfrm>
              <a:off x="4267200" y="373063"/>
              <a:ext cx="609600" cy="609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p:cNvSpPr>
              <a:spLocks noEditPoints="1"/>
            </p:cNvSpPr>
            <p:nvPr userDrawn="1"/>
          </p:nvSpPr>
          <p:spPr bwMode="black">
            <a:xfrm>
              <a:off x="1311275" y="1436688"/>
              <a:ext cx="6524625" cy="4152900"/>
            </a:xfrm>
            <a:custGeom>
              <a:avLst/>
              <a:gdLst>
                <a:gd name="T0" fmla="*/ 3947 w 4110"/>
                <a:gd name="T1" fmla="*/ 1670 h 2616"/>
                <a:gd name="T2" fmla="*/ 3459 w 4110"/>
                <a:gd name="T3" fmla="*/ 1403 h 2616"/>
                <a:gd name="T4" fmla="*/ 3294 w 4110"/>
                <a:gd name="T5" fmla="*/ 1199 h 2616"/>
                <a:gd name="T6" fmla="*/ 3062 w 4110"/>
                <a:gd name="T7" fmla="*/ 1048 h 2616"/>
                <a:gd name="T8" fmla="*/ 2897 w 4110"/>
                <a:gd name="T9" fmla="*/ 789 h 2616"/>
                <a:gd name="T10" fmla="*/ 2734 w 4110"/>
                <a:gd name="T11" fmla="*/ 314 h 2616"/>
                <a:gd name="T12" fmla="*/ 2417 w 4110"/>
                <a:gd name="T13" fmla="*/ 63 h 2616"/>
                <a:gd name="T14" fmla="*/ 2077 w 4110"/>
                <a:gd name="T15" fmla="*/ 19 h 2616"/>
                <a:gd name="T16" fmla="*/ 2204 w 4110"/>
                <a:gd name="T17" fmla="*/ 197 h 2616"/>
                <a:gd name="T18" fmla="*/ 2175 w 4110"/>
                <a:gd name="T19" fmla="*/ 357 h 2616"/>
                <a:gd name="T20" fmla="*/ 2041 w 4110"/>
                <a:gd name="T21" fmla="*/ 433 h 2616"/>
                <a:gd name="T22" fmla="*/ 1818 w 4110"/>
                <a:gd name="T23" fmla="*/ 362 h 2616"/>
                <a:gd name="T24" fmla="*/ 1518 w 4110"/>
                <a:gd name="T25" fmla="*/ 159 h 2616"/>
                <a:gd name="T26" fmla="*/ 1213 w 4110"/>
                <a:gd name="T27" fmla="*/ 130 h 2616"/>
                <a:gd name="T28" fmla="*/ 1198 w 4110"/>
                <a:gd name="T29" fmla="*/ 209 h 2616"/>
                <a:gd name="T30" fmla="*/ 1401 w 4110"/>
                <a:gd name="T31" fmla="*/ 481 h 2616"/>
                <a:gd name="T32" fmla="*/ 1555 w 4110"/>
                <a:gd name="T33" fmla="*/ 708 h 2616"/>
                <a:gd name="T34" fmla="*/ 1672 w 4110"/>
                <a:gd name="T35" fmla="*/ 796 h 2616"/>
                <a:gd name="T36" fmla="*/ 1405 w 4110"/>
                <a:gd name="T37" fmla="*/ 787 h 2616"/>
                <a:gd name="T38" fmla="*/ 1102 w 4110"/>
                <a:gd name="T39" fmla="*/ 558 h 2616"/>
                <a:gd name="T40" fmla="*/ 821 w 4110"/>
                <a:gd name="T41" fmla="*/ 395 h 2616"/>
                <a:gd name="T42" fmla="*/ 531 w 4110"/>
                <a:gd name="T43" fmla="*/ 426 h 2616"/>
                <a:gd name="T44" fmla="*/ 748 w 4110"/>
                <a:gd name="T45" fmla="*/ 537 h 2616"/>
                <a:gd name="T46" fmla="*/ 762 w 4110"/>
                <a:gd name="T47" fmla="*/ 704 h 2616"/>
                <a:gd name="T48" fmla="*/ 608 w 4110"/>
                <a:gd name="T49" fmla="*/ 689 h 2616"/>
                <a:gd name="T50" fmla="*/ 387 w 4110"/>
                <a:gd name="T51" fmla="*/ 529 h 2616"/>
                <a:gd name="T52" fmla="*/ 103 w 4110"/>
                <a:gd name="T53" fmla="*/ 499 h 2616"/>
                <a:gd name="T54" fmla="*/ 157 w 4110"/>
                <a:gd name="T55" fmla="*/ 597 h 2616"/>
                <a:gd name="T56" fmla="*/ 397 w 4110"/>
                <a:gd name="T57" fmla="*/ 913 h 2616"/>
                <a:gd name="T58" fmla="*/ 578 w 4110"/>
                <a:gd name="T59" fmla="*/ 1190 h 2616"/>
                <a:gd name="T60" fmla="*/ 954 w 4110"/>
                <a:gd name="T61" fmla="*/ 1253 h 2616"/>
                <a:gd name="T62" fmla="*/ 1184 w 4110"/>
                <a:gd name="T63" fmla="*/ 1316 h 2616"/>
                <a:gd name="T64" fmla="*/ 1250 w 4110"/>
                <a:gd name="T65" fmla="*/ 1526 h 2616"/>
                <a:gd name="T66" fmla="*/ 1365 w 4110"/>
                <a:gd name="T67" fmla="*/ 1691 h 2616"/>
                <a:gd name="T68" fmla="*/ 1601 w 4110"/>
                <a:gd name="T69" fmla="*/ 1766 h 2616"/>
                <a:gd name="T70" fmla="*/ 1384 w 4110"/>
                <a:gd name="T71" fmla="*/ 1823 h 2616"/>
                <a:gd name="T72" fmla="*/ 965 w 4110"/>
                <a:gd name="T73" fmla="*/ 1706 h 2616"/>
                <a:gd name="T74" fmla="*/ 971 w 4110"/>
                <a:gd name="T75" fmla="*/ 1890 h 2616"/>
                <a:gd name="T76" fmla="*/ 1173 w 4110"/>
                <a:gd name="T77" fmla="*/ 2136 h 2616"/>
                <a:gd name="T78" fmla="*/ 1534 w 4110"/>
                <a:gd name="T79" fmla="*/ 2226 h 2616"/>
                <a:gd name="T80" fmla="*/ 1883 w 4110"/>
                <a:gd name="T81" fmla="*/ 2182 h 2616"/>
                <a:gd name="T82" fmla="*/ 1985 w 4110"/>
                <a:gd name="T83" fmla="*/ 2299 h 2616"/>
                <a:gd name="T84" fmla="*/ 2154 w 4110"/>
                <a:gd name="T85" fmla="*/ 2418 h 2616"/>
                <a:gd name="T86" fmla="*/ 2476 w 4110"/>
                <a:gd name="T87" fmla="*/ 2413 h 2616"/>
                <a:gd name="T88" fmla="*/ 2797 w 4110"/>
                <a:gd name="T89" fmla="*/ 2585 h 2616"/>
                <a:gd name="T90" fmla="*/ 2803 w 4110"/>
                <a:gd name="T91" fmla="*/ 2395 h 2616"/>
                <a:gd name="T92" fmla="*/ 2594 w 4110"/>
                <a:gd name="T93" fmla="*/ 2119 h 2616"/>
                <a:gd name="T94" fmla="*/ 2403 w 4110"/>
                <a:gd name="T95" fmla="*/ 1960 h 2616"/>
                <a:gd name="T96" fmla="*/ 2426 w 4110"/>
                <a:gd name="T97" fmla="*/ 1890 h 2616"/>
                <a:gd name="T98" fmla="*/ 2663 w 4110"/>
                <a:gd name="T99" fmla="*/ 1996 h 2616"/>
                <a:gd name="T100" fmla="*/ 3012 w 4110"/>
                <a:gd name="T101" fmla="*/ 2088 h 2616"/>
                <a:gd name="T102" fmla="*/ 3156 w 4110"/>
                <a:gd name="T103" fmla="*/ 2125 h 2616"/>
                <a:gd name="T104" fmla="*/ 3035 w 4110"/>
                <a:gd name="T105" fmla="*/ 1900 h 2616"/>
                <a:gd name="T106" fmla="*/ 2837 w 4110"/>
                <a:gd name="T107" fmla="*/ 1698 h 2616"/>
                <a:gd name="T108" fmla="*/ 3185 w 4110"/>
                <a:gd name="T109" fmla="*/ 1746 h 2616"/>
                <a:gd name="T110" fmla="*/ 3440 w 4110"/>
                <a:gd name="T111" fmla="*/ 1741 h 2616"/>
                <a:gd name="T112" fmla="*/ 3596 w 4110"/>
                <a:gd name="T113" fmla="*/ 1842 h 2616"/>
                <a:gd name="T114" fmla="*/ 3951 w 4110"/>
                <a:gd name="T115" fmla="*/ 1816 h 2616"/>
                <a:gd name="T116" fmla="*/ 2246 w 4110"/>
                <a:gd name="T117" fmla="*/ 1449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10" h="2616">
                  <a:moveTo>
                    <a:pt x="4110" y="1887"/>
                  </a:moveTo>
                  <a:lnTo>
                    <a:pt x="4095" y="1858"/>
                  </a:lnTo>
                  <a:lnTo>
                    <a:pt x="4080" y="1829"/>
                  </a:lnTo>
                  <a:lnTo>
                    <a:pt x="4062" y="1802"/>
                  </a:lnTo>
                  <a:lnTo>
                    <a:pt x="4045" y="1777"/>
                  </a:lnTo>
                  <a:lnTo>
                    <a:pt x="4028" y="1754"/>
                  </a:lnTo>
                  <a:lnTo>
                    <a:pt x="4009" y="1731"/>
                  </a:lnTo>
                  <a:lnTo>
                    <a:pt x="3989" y="1710"/>
                  </a:lnTo>
                  <a:lnTo>
                    <a:pt x="3968" y="1689"/>
                  </a:lnTo>
                  <a:lnTo>
                    <a:pt x="3947" y="1670"/>
                  </a:lnTo>
                  <a:lnTo>
                    <a:pt x="3926" y="1652"/>
                  </a:lnTo>
                  <a:lnTo>
                    <a:pt x="3903" y="1635"/>
                  </a:lnTo>
                  <a:lnTo>
                    <a:pt x="3882" y="1618"/>
                  </a:lnTo>
                  <a:lnTo>
                    <a:pt x="3834" y="1589"/>
                  </a:lnTo>
                  <a:lnTo>
                    <a:pt x="3788" y="1560"/>
                  </a:lnTo>
                  <a:lnTo>
                    <a:pt x="3690" y="1512"/>
                  </a:lnTo>
                  <a:lnTo>
                    <a:pt x="3594" y="1468"/>
                  </a:lnTo>
                  <a:lnTo>
                    <a:pt x="3548" y="1447"/>
                  </a:lnTo>
                  <a:lnTo>
                    <a:pt x="3504" y="1426"/>
                  </a:lnTo>
                  <a:lnTo>
                    <a:pt x="3459" y="1403"/>
                  </a:lnTo>
                  <a:lnTo>
                    <a:pt x="3419" y="1378"/>
                  </a:lnTo>
                  <a:lnTo>
                    <a:pt x="3402" y="1364"/>
                  </a:lnTo>
                  <a:lnTo>
                    <a:pt x="3385" y="1351"/>
                  </a:lnTo>
                  <a:lnTo>
                    <a:pt x="3369" y="1336"/>
                  </a:lnTo>
                  <a:lnTo>
                    <a:pt x="3356" y="1318"/>
                  </a:lnTo>
                  <a:lnTo>
                    <a:pt x="3342" y="1299"/>
                  </a:lnTo>
                  <a:lnTo>
                    <a:pt x="3331" y="1282"/>
                  </a:lnTo>
                  <a:lnTo>
                    <a:pt x="3319" y="1263"/>
                  </a:lnTo>
                  <a:lnTo>
                    <a:pt x="3310" y="1242"/>
                  </a:lnTo>
                  <a:lnTo>
                    <a:pt x="3294" y="1199"/>
                  </a:lnTo>
                  <a:lnTo>
                    <a:pt x="3281" y="1157"/>
                  </a:lnTo>
                  <a:lnTo>
                    <a:pt x="3271" y="1115"/>
                  </a:lnTo>
                  <a:lnTo>
                    <a:pt x="3264" y="1073"/>
                  </a:lnTo>
                  <a:lnTo>
                    <a:pt x="3223" y="1076"/>
                  </a:lnTo>
                  <a:lnTo>
                    <a:pt x="3179" y="1076"/>
                  </a:lnTo>
                  <a:lnTo>
                    <a:pt x="3156" y="1075"/>
                  </a:lnTo>
                  <a:lnTo>
                    <a:pt x="3133" y="1071"/>
                  </a:lnTo>
                  <a:lnTo>
                    <a:pt x="3110" y="1065"/>
                  </a:lnTo>
                  <a:lnTo>
                    <a:pt x="3087" y="1057"/>
                  </a:lnTo>
                  <a:lnTo>
                    <a:pt x="3062" y="1048"/>
                  </a:lnTo>
                  <a:lnTo>
                    <a:pt x="3039" y="1034"/>
                  </a:lnTo>
                  <a:lnTo>
                    <a:pt x="3018" y="1019"/>
                  </a:lnTo>
                  <a:lnTo>
                    <a:pt x="2997" y="1000"/>
                  </a:lnTo>
                  <a:lnTo>
                    <a:pt x="2976" y="979"/>
                  </a:lnTo>
                  <a:lnTo>
                    <a:pt x="2956" y="952"/>
                  </a:lnTo>
                  <a:lnTo>
                    <a:pt x="2939" y="921"/>
                  </a:lnTo>
                  <a:lnTo>
                    <a:pt x="2924" y="886"/>
                  </a:lnTo>
                  <a:lnTo>
                    <a:pt x="2912" y="856"/>
                  </a:lnTo>
                  <a:lnTo>
                    <a:pt x="2905" y="823"/>
                  </a:lnTo>
                  <a:lnTo>
                    <a:pt x="2897" y="789"/>
                  </a:lnTo>
                  <a:lnTo>
                    <a:pt x="2889" y="752"/>
                  </a:lnTo>
                  <a:lnTo>
                    <a:pt x="2874" y="675"/>
                  </a:lnTo>
                  <a:lnTo>
                    <a:pt x="2857" y="593"/>
                  </a:lnTo>
                  <a:lnTo>
                    <a:pt x="2845" y="550"/>
                  </a:lnTo>
                  <a:lnTo>
                    <a:pt x="2834" y="508"/>
                  </a:lnTo>
                  <a:lnTo>
                    <a:pt x="2816" y="464"/>
                  </a:lnTo>
                  <a:lnTo>
                    <a:pt x="2797" y="422"/>
                  </a:lnTo>
                  <a:lnTo>
                    <a:pt x="2776" y="378"/>
                  </a:lnTo>
                  <a:lnTo>
                    <a:pt x="2749" y="335"/>
                  </a:lnTo>
                  <a:lnTo>
                    <a:pt x="2734" y="314"/>
                  </a:lnTo>
                  <a:lnTo>
                    <a:pt x="2718" y="293"/>
                  </a:lnTo>
                  <a:lnTo>
                    <a:pt x="2701" y="272"/>
                  </a:lnTo>
                  <a:lnTo>
                    <a:pt x="2682" y="251"/>
                  </a:lnTo>
                  <a:lnTo>
                    <a:pt x="2647" y="216"/>
                  </a:lnTo>
                  <a:lnTo>
                    <a:pt x="2611" y="184"/>
                  </a:lnTo>
                  <a:lnTo>
                    <a:pt x="2572" y="153"/>
                  </a:lnTo>
                  <a:lnTo>
                    <a:pt x="2534" y="126"/>
                  </a:lnTo>
                  <a:lnTo>
                    <a:pt x="2496" y="101"/>
                  </a:lnTo>
                  <a:lnTo>
                    <a:pt x="2457" y="80"/>
                  </a:lnTo>
                  <a:lnTo>
                    <a:pt x="2417" y="63"/>
                  </a:lnTo>
                  <a:lnTo>
                    <a:pt x="2377" y="46"/>
                  </a:lnTo>
                  <a:lnTo>
                    <a:pt x="2336" y="32"/>
                  </a:lnTo>
                  <a:lnTo>
                    <a:pt x="2296" y="21"/>
                  </a:lnTo>
                  <a:lnTo>
                    <a:pt x="2256" y="13"/>
                  </a:lnTo>
                  <a:lnTo>
                    <a:pt x="2215" y="5"/>
                  </a:lnTo>
                  <a:lnTo>
                    <a:pt x="2175" y="1"/>
                  </a:lnTo>
                  <a:lnTo>
                    <a:pt x="2135" y="0"/>
                  </a:lnTo>
                  <a:lnTo>
                    <a:pt x="2094" y="0"/>
                  </a:lnTo>
                  <a:lnTo>
                    <a:pt x="2054" y="1"/>
                  </a:lnTo>
                  <a:lnTo>
                    <a:pt x="2077" y="19"/>
                  </a:lnTo>
                  <a:lnTo>
                    <a:pt x="2098" y="34"/>
                  </a:lnTo>
                  <a:lnTo>
                    <a:pt x="2117" y="51"/>
                  </a:lnTo>
                  <a:lnTo>
                    <a:pt x="2135" y="71"/>
                  </a:lnTo>
                  <a:lnTo>
                    <a:pt x="2150" y="88"/>
                  </a:lnTo>
                  <a:lnTo>
                    <a:pt x="2163" y="105"/>
                  </a:lnTo>
                  <a:lnTo>
                    <a:pt x="2175" y="124"/>
                  </a:lnTo>
                  <a:lnTo>
                    <a:pt x="2185" y="142"/>
                  </a:lnTo>
                  <a:lnTo>
                    <a:pt x="2192" y="161"/>
                  </a:lnTo>
                  <a:lnTo>
                    <a:pt x="2200" y="178"/>
                  </a:lnTo>
                  <a:lnTo>
                    <a:pt x="2204" y="197"/>
                  </a:lnTo>
                  <a:lnTo>
                    <a:pt x="2208" y="215"/>
                  </a:lnTo>
                  <a:lnTo>
                    <a:pt x="2210" y="232"/>
                  </a:lnTo>
                  <a:lnTo>
                    <a:pt x="2210" y="249"/>
                  </a:lnTo>
                  <a:lnTo>
                    <a:pt x="2208" y="266"/>
                  </a:lnTo>
                  <a:lnTo>
                    <a:pt x="2206" y="284"/>
                  </a:lnTo>
                  <a:lnTo>
                    <a:pt x="2202" y="299"/>
                  </a:lnTo>
                  <a:lnTo>
                    <a:pt x="2198" y="314"/>
                  </a:lnTo>
                  <a:lnTo>
                    <a:pt x="2190" y="330"/>
                  </a:lnTo>
                  <a:lnTo>
                    <a:pt x="2183" y="343"/>
                  </a:lnTo>
                  <a:lnTo>
                    <a:pt x="2175" y="357"/>
                  </a:lnTo>
                  <a:lnTo>
                    <a:pt x="2165" y="370"/>
                  </a:lnTo>
                  <a:lnTo>
                    <a:pt x="2156" y="382"/>
                  </a:lnTo>
                  <a:lnTo>
                    <a:pt x="2144" y="391"/>
                  </a:lnTo>
                  <a:lnTo>
                    <a:pt x="2131" y="401"/>
                  </a:lnTo>
                  <a:lnTo>
                    <a:pt x="2117" y="410"/>
                  </a:lnTo>
                  <a:lnTo>
                    <a:pt x="2104" y="418"/>
                  </a:lnTo>
                  <a:lnTo>
                    <a:pt x="2089" y="424"/>
                  </a:lnTo>
                  <a:lnTo>
                    <a:pt x="2073" y="428"/>
                  </a:lnTo>
                  <a:lnTo>
                    <a:pt x="2058" y="431"/>
                  </a:lnTo>
                  <a:lnTo>
                    <a:pt x="2041" y="433"/>
                  </a:lnTo>
                  <a:lnTo>
                    <a:pt x="2023" y="435"/>
                  </a:lnTo>
                  <a:lnTo>
                    <a:pt x="1998" y="433"/>
                  </a:lnTo>
                  <a:lnTo>
                    <a:pt x="1975" y="431"/>
                  </a:lnTo>
                  <a:lnTo>
                    <a:pt x="1954" y="428"/>
                  </a:lnTo>
                  <a:lnTo>
                    <a:pt x="1933" y="422"/>
                  </a:lnTo>
                  <a:lnTo>
                    <a:pt x="1912" y="414"/>
                  </a:lnTo>
                  <a:lnTo>
                    <a:pt x="1893" y="407"/>
                  </a:lnTo>
                  <a:lnTo>
                    <a:pt x="1874" y="397"/>
                  </a:lnTo>
                  <a:lnTo>
                    <a:pt x="1854" y="385"/>
                  </a:lnTo>
                  <a:lnTo>
                    <a:pt x="1818" y="362"/>
                  </a:lnTo>
                  <a:lnTo>
                    <a:pt x="1781" y="335"/>
                  </a:lnTo>
                  <a:lnTo>
                    <a:pt x="1747" y="307"/>
                  </a:lnTo>
                  <a:lnTo>
                    <a:pt x="1710" y="278"/>
                  </a:lnTo>
                  <a:lnTo>
                    <a:pt x="1672" y="247"/>
                  </a:lnTo>
                  <a:lnTo>
                    <a:pt x="1632" y="220"/>
                  </a:lnTo>
                  <a:lnTo>
                    <a:pt x="1610" y="207"/>
                  </a:lnTo>
                  <a:lnTo>
                    <a:pt x="1589" y="193"/>
                  </a:lnTo>
                  <a:lnTo>
                    <a:pt x="1566" y="180"/>
                  </a:lnTo>
                  <a:lnTo>
                    <a:pt x="1543" y="168"/>
                  </a:lnTo>
                  <a:lnTo>
                    <a:pt x="1518" y="159"/>
                  </a:lnTo>
                  <a:lnTo>
                    <a:pt x="1491" y="149"/>
                  </a:lnTo>
                  <a:lnTo>
                    <a:pt x="1465" y="142"/>
                  </a:lnTo>
                  <a:lnTo>
                    <a:pt x="1436" y="134"/>
                  </a:lnTo>
                  <a:lnTo>
                    <a:pt x="1405" y="128"/>
                  </a:lnTo>
                  <a:lnTo>
                    <a:pt x="1374" y="124"/>
                  </a:lnTo>
                  <a:lnTo>
                    <a:pt x="1342" y="120"/>
                  </a:lnTo>
                  <a:lnTo>
                    <a:pt x="1305" y="120"/>
                  </a:lnTo>
                  <a:lnTo>
                    <a:pt x="1273" y="120"/>
                  </a:lnTo>
                  <a:lnTo>
                    <a:pt x="1242" y="124"/>
                  </a:lnTo>
                  <a:lnTo>
                    <a:pt x="1213" y="130"/>
                  </a:lnTo>
                  <a:lnTo>
                    <a:pt x="1184" y="138"/>
                  </a:lnTo>
                  <a:lnTo>
                    <a:pt x="1159" y="147"/>
                  </a:lnTo>
                  <a:lnTo>
                    <a:pt x="1134" y="157"/>
                  </a:lnTo>
                  <a:lnTo>
                    <a:pt x="1113" y="168"/>
                  </a:lnTo>
                  <a:lnTo>
                    <a:pt x="1092" y="180"/>
                  </a:lnTo>
                  <a:lnTo>
                    <a:pt x="1113" y="182"/>
                  </a:lnTo>
                  <a:lnTo>
                    <a:pt x="1130" y="186"/>
                  </a:lnTo>
                  <a:lnTo>
                    <a:pt x="1150" y="192"/>
                  </a:lnTo>
                  <a:lnTo>
                    <a:pt x="1167" y="195"/>
                  </a:lnTo>
                  <a:lnTo>
                    <a:pt x="1198" y="209"/>
                  </a:lnTo>
                  <a:lnTo>
                    <a:pt x="1226" y="224"/>
                  </a:lnTo>
                  <a:lnTo>
                    <a:pt x="1251" y="243"/>
                  </a:lnTo>
                  <a:lnTo>
                    <a:pt x="1274" y="264"/>
                  </a:lnTo>
                  <a:lnTo>
                    <a:pt x="1296" y="286"/>
                  </a:lnTo>
                  <a:lnTo>
                    <a:pt x="1315" y="311"/>
                  </a:lnTo>
                  <a:lnTo>
                    <a:pt x="1332" y="337"/>
                  </a:lnTo>
                  <a:lnTo>
                    <a:pt x="1347" y="364"/>
                  </a:lnTo>
                  <a:lnTo>
                    <a:pt x="1363" y="391"/>
                  </a:lnTo>
                  <a:lnTo>
                    <a:pt x="1376" y="422"/>
                  </a:lnTo>
                  <a:lnTo>
                    <a:pt x="1401" y="481"/>
                  </a:lnTo>
                  <a:lnTo>
                    <a:pt x="1426" y="541"/>
                  </a:lnTo>
                  <a:lnTo>
                    <a:pt x="1436" y="564"/>
                  </a:lnTo>
                  <a:lnTo>
                    <a:pt x="1447" y="585"/>
                  </a:lnTo>
                  <a:lnTo>
                    <a:pt x="1461" y="606"/>
                  </a:lnTo>
                  <a:lnTo>
                    <a:pt x="1474" y="625"/>
                  </a:lnTo>
                  <a:lnTo>
                    <a:pt x="1488" y="645"/>
                  </a:lnTo>
                  <a:lnTo>
                    <a:pt x="1503" y="662"/>
                  </a:lnTo>
                  <a:lnTo>
                    <a:pt x="1520" y="677"/>
                  </a:lnTo>
                  <a:lnTo>
                    <a:pt x="1538" y="693"/>
                  </a:lnTo>
                  <a:lnTo>
                    <a:pt x="1555" y="708"/>
                  </a:lnTo>
                  <a:lnTo>
                    <a:pt x="1576" y="721"/>
                  </a:lnTo>
                  <a:lnTo>
                    <a:pt x="1595" y="733"/>
                  </a:lnTo>
                  <a:lnTo>
                    <a:pt x="1616" y="744"/>
                  </a:lnTo>
                  <a:lnTo>
                    <a:pt x="1639" y="754"/>
                  </a:lnTo>
                  <a:lnTo>
                    <a:pt x="1662" y="764"/>
                  </a:lnTo>
                  <a:lnTo>
                    <a:pt x="1687" y="771"/>
                  </a:lnTo>
                  <a:lnTo>
                    <a:pt x="1714" y="779"/>
                  </a:lnTo>
                  <a:lnTo>
                    <a:pt x="1703" y="785"/>
                  </a:lnTo>
                  <a:lnTo>
                    <a:pt x="1687" y="790"/>
                  </a:lnTo>
                  <a:lnTo>
                    <a:pt x="1672" y="796"/>
                  </a:lnTo>
                  <a:lnTo>
                    <a:pt x="1651" y="802"/>
                  </a:lnTo>
                  <a:lnTo>
                    <a:pt x="1630" y="806"/>
                  </a:lnTo>
                  <a:lnTo>
                    <a:pt x="1605" y="810"/>
                  </a:lnTo>
                  <a:lnTo>
                    <a:pt x="1578" y="812"/>
                  </a:lnTo>
                  <a:lnTo>
                    <a:pt x="1551" y="812"/>
                  </a:lnTo>
                  <a:lnTo>
                    <a:pt x="1518" y="812"/>
                  </a:lnTo>
                  <a:lnTo>
                    <a:pt x="1490" y="808"/>
                  </a:lnTo>
                  <a:lnTo>
                    <a:pt x="1461" y="802"/>
                  </a:lnTo>
                  <a:lnTo>
                    <a:pt x="1432" y="796"/>
                  </a:lnTo>
                  <a:lnTo>
                    <a:pt x="1405" y="787"/>
                  </a:lnTo>
                  <a:lnTo>
                    <a:pt x="1378" y="777"/>
                  </a:lnTo>
                  <a:lnTo>
                    <a:pt x="1353" y="765"/>
                  </a:lnTo>
                  <a:lnTo>
                    <a:pt x="1328" y="752"/>
                  </a:lnTo>
                  <a:lnTo>
                    <a:pt x="1303" y="737"/>
                  </a:lnTo>
                  <a:lnTo>
                    <a:pt x="1280" y="721"/>
                  </a:lnTo>
                  <a:lnTo>
                    <a:pt x="1257" y="702"/>
                  </a:lnTo>
                  <a:lnTo>
                    <a:pt x="1234" y="685"/>
                  </a:lnTo>
                  <a:lnTo>
                    <a:pt x="1188" y="643"/>
                  </a:lnTo>
                  <a:lnTo>
                    <a:pt x="1142" y="598"/>
                  </a:lnTo>
                  <a:lnTo>
                    <a:pt x="1102" y="558"/>
                  </a:lnTo>
                  <a:lnTo>
                    <a:pt x="1059" y="518"/>
                  </a:lnTo>
                  <a:lnTo>
                    <a:pt x="1036" y="501"/>
                  </a:lnTo>
                  <a:lnTo>
                    <a:pt x="1013" y="483"/>
                  </a:lnTo>
                  <a:lnTo>
                    <a:pt x="990" y="466"/>
                  </a:lnTo>
                  <a:lnTo>
                    <a:pt x="965" y="451"/>
                  </a:lnTo>
                  <a:lnTo>
                    <a:pt x="938" y="435"/>
                  </a:lnTo>
                  <a:lnTo>
                    <a:pt x="912" y="424"/>
                  </a:lnTo>
                  <a:lnTo>
                    <a:pt x="883" y="412"/>
                  </a:lnTo>
                  <a:lnTo>
                    <a:pt x="854" y="403"/>
                  </a:lnTo>
                  <a:lnTo>
                    <a:pt x="821" y="395"/>
                  </a:lnTo>
                  <a:lnTo>
                    <a:pt x="789" y="389"/>
                  </a:lnTo>
                  <a:lnTo>
                    <a:pt x="754" y="385"/>
                  </a:lnTo>
                  <a:lnTo>
                    <a:pt x="718" y="385"/>
                  </a:lnTo>
                  <a:lnTo>
                    <a:pt x="683" y="385"/>
                  </a:lnTo>
                  <a:lnTo>
                    <a:pt x="649" y="389"/>
                  </a:lnTo>
                  <a:lnTo>
                    <a:pt x="620" y="395"/>
                  </a:lnTo>
                  <a:lnTo>
                    <a:pt x="591" y="403"/>
                  </a:lnTo>
                  <a:lnTo>
                    <a:pt x="568" y="410"/>
                  </a:lnTo>
                  <a:lnTo>
                    <a:pt x="547" y="418"/>
                  </a:lnTo>
                  <a:lnTo>
                    <a:pt x="531" y="426"/>
                  </a:lnTo>
                  <a:lnTo>
                    <a:pt x="520" y="433"/>
                  </a:lnTo>
                  <a:lnTo>
                    <a:pt x="562" y="441"/>
                  </a:lnTo>
                  <a:lnTo>
                    <a:pt x="608" y="455"/>
                  </a:lnTo>
                  <a:lnTo>
                    <a:pt x="631" y="464"/>
                  </a:lnTo>
                  <a:lnTo>
                    <a:pt x="652" y="474"/>
                  </a:lnTo>
                  <a:lnTo>
                    <a:pt x="675" y="483"/>
                  </a:lnTo>
                  <a:lnTo>
                    <a:pt x="695" y="495"/>
                  </a:lnTo>
                  <a:lnTo>
                    <a:pt x="716" y="508"/>
                  </a:lnTo>
                  <a:lnTo>
                    <a:pt x="733" y="522"/>
                  </a:lnTo>
                  <a:lnTo>
                    <a:pt x="748" y="537"/>
                  </a:lnTo>
                  <a:lnTo>
                    <a:pt x="764" y="554"/>
                  </a:lnTo>
                  <a:lnTo>
                    <a:pt x="773" y="572"/>
                  </a:lnTo>
                  <a:lnTo>
                    <a:pt x="783" y="591"/>
                  </a:lnTo>
                  <a:lnTo>
                    <a:pt x="789" y="610"/>
                  </a:lnTo>
                  <a:lnTo>
                    <a:pt x="791" y="631"/>
                  </a:lnTo>
                  <a:lnTo>
                    <a:pt x="789" y="648"/>
                  </a:lnTo>
                  <a:lnTo>
                    <a:pt x="785" y="666"/>
                  </a:lnTo>
                  <a:lnTo>
                    <a:pt x="779" y="679"/>
                  </a:lnTo>
                  <a:lnTo>
                    <a:pt x="771" y="693"/>
                  </a:lnTo>
                  <a:lnTo>
                    <a:pt x="762" y="704"/>
                  </a:lnTo>
                  <a:lnTo>
                    <a:pt x="750" y="714"/>
                  </a:lnTo>
                  <a:lnTo>
                    <a:pt x="739" y="719"/>
                  </a:lnTo>
                  <a:lnTo>
                    <a:pt x="723" y="725"/>
                  </a:lnTo>
                  <a:lnTo>
                    <a:pt x="710" y="727"/>
                  </a:lnTo>
                  <a:lnTo>
                    <a:pt x="693" y="727"/>
                  </a:lnTo>
                  <a:lnTo>
                    <a:pt x="677" y="725"/>
                  </a:lnTo>
                  <a:lnTo>
                    <a:pt x="660" y="721"/>
                  </a:lnTo>
                  <a:lnTo>
                    <a:pt x="643" y="714"/>
                  </a:lnTo>
                  <a:lnTo>
                    <a:pt x="626" y="702"/>
                  </a:lnTo>
                  <a:lnTo>
                    <a:pt x="608" y="689"/>
                  </a:lnTo>
                  <a:lnTo>
                    <a:pt x="591" y="673"/>
                  </a:lnTo>
                  <a:lnTo>
                    <a:pt x="572" y="654"/>
                  </a:lnTo>
                  <a:lnTo>
                    <a:pt x="553" y="635"/>
                  </a:lnTo>
                  <a:lnTo>
                    <a:pt x="531" y="618"/>
                  </a:lnTo>
                  <a:lnTo>
                    <a:pt x="508" y="600"/>
                  </a:lnTo>
                  <a:lnTo>
                    <a:pt x="485" y="583"/>
                  </a:lnTo>
                  <a:lnTo>
                    <a:pt x="462" y="568"/>
                  </a:lnTo>
                  <a:lnTo>
                    <a:pt x="439" y="554"/>
                  </a:lnTo>
                  <a:lnTo>
                    <a:pt x="414" y="541"/>
                  </a:lnTo>
                  <a:lnTo>
                    <a:pt x="387" y="529"/>
                  </a:lnTo>
                  <a:lnTo>
                    <a:pt x="361" y="520"/>
                  </a:lnTo>
                  <a:lnTo>
                    <a:pt x="334" y="510"/>
                  </a:lnTo>
                  <a:lnTo>
                    <a:pt x="307" y="503"/>
                  </a:lnTo>
                  <a:lnTo>
                    <a:pt x="278" y="497"/>
                  </a:lnTo>
                  <a:lnTo>
                    <a:pt x="249" y="491"/>
                  </a:lnTo>
                  <a:lnTo>
                    <a:pt x="220" y="489"/>
                  </a:lnTo>
                  <a:lnTo>
                    <a:pt x="192" y="489"/>
                  </a:lnTo>
                  <a:lnTo>
                    <a:pt x="161" y="489"/>
                  </a:lnTo>
                  <a:lnTo>
                    <a:pt x="132" y="493"/>
                  </a:lnTo>
                  <a:lnTo>
                    <a:pt x="103" y="499"/>
                  </a:lnTo>
                  <a:lnTo>
                    <a:pt x="78" y="504"/>
                  </a:lnTo>
                  <a:lnTo>
                    <a:pt x="53" y="514"/>
                  </a:lnTo>
                  <a:lnTo>
                    <a:pt x="32" y="524"/>
                  </a:lnTo>
                  <a:lnTo>
                    <a:pt x="13" y="535"/>
                  </a:lnTo>
                  <a:lnTo>
                    <a:pt x="0" y="547"/>
                  </a:lnTo>
                  <a:lnTo>
                    <a:pt x="34" y="550"/>
                  </a:lnTo>
                  <a:lnTo>
                    <a:pt x="67" y="558"/>
                  </a:lnTo>
                  <a:lnTo>
                    <a:pt x="98" y="570"/>
                  </a:lnTo>
                  <a:lnTo>
                    <a:pt x="128" y="581"/>
                  </a:lnTo>
                  <a:lnTo>
                    <a:pt x="157" y="597"/>
                  </a:lnTo>
                  <a:lnTo>
                    <a:pt x="184" y="616"/>
                  </a:lnTo>
                  <a:lnTo>
                    <a:pt x="211" y="637"/>
                  </a:lnTo>
                  <a:lnTo>
                    <a:pt x="236" y="660"/>
                  </a:lnTo>
                  <a:lnTo>
                    <a:pt x="261" y="687"/>
                  </a:lnTo>
                  <a:lnTo>
                    <a:pt x="284" y="718"/>
                  </a:lnTo>
                  <a:lnTo>
                    <a:pt x="307" y="750"/>
                  </a:lnTo>
                  <a:lnTo>
                    <a:pt x="330" y="785"/>
                  </a:lnTo>
                  <a:lnTo>
                    <a:pt x="353" y="825"/>
                  </a:lnTo>
                  <a:lnTo>
                    <a:pt x="374" y="867"/>
                  </a:lnTo>
                  <a:lnTo>
                    <a:pt x="397" y="913"/>
                  </a:lnTo>
                  <a:lnTo>
                    <a:pt x="418" y="961"/>
                  </a:lnTo>
                  <a:lnTo>
                    <a:pt x="432" y="990"/>
                  </a:lnTo>
                  <a:lnTo>
                    <a:pt x="445" y="1019"/>
                  </a:lnTo>
                  <a:lnTo>
                    <a:pt x="460" y="1046"/>
                  </a:lnTo>
                  <a:lnTo>
                    <a:pt x="476" y="1073"/>
                  </a:lnTo>
                  <a:lnTo>
                    <a:pt x="493" y="1100"/>
                  </a:lnTo>
                  <a:lnTo>
                    <a:pt x="512" y="1124"/>
                  </a:lnTo>
                  <a:lnTo>
                    <a:pt x="531" y="1148"/>
                  </a:lnTo>
                  <a:lnTo>
                    <a:pt x="554" y="1169"/>
                  </a:lnTo>
                  <a:lnTo>
                    <a:pt x="578" y="1190"/>
                  </a:lnTo>
                  <a:lnTo>
                    <a:pt x="604" y="1207"/>
                  </a:lnTo>
                  <a:lnTo>
                    <a:pt x="633" y="1222"/>
                  </a:lnTo>
                  <a:lnTo>
                    <a:pt x="664" y="1236"/>
                  </a:lnTo>
                  <a:lnTo>
                    <a:pt x="698" y="1247"/>
                  </a:lnTo>
                  <a:lnTo>
                    <a:pt x="735" y="1255"/>
                  </a:lnTo>
                  <a:lnTo>
                    <a:pt x="775" y="1261"/>
                  </a:lnTo>
                  <a:lnTo>
                    <a:pt x="818" y="1263"/>
                  </a:lnTo>
                  <a:lnTo>
                    <a:pt x="860" y="1263"/>
                  </a:lnTo>
                  <a:lnTo>
                    <a:pt x="906" y="1257"/>
                  </a:lnTo>
                  <a:lnTo>
                    <a:pt x="954" y="1253"/>
                  </a:lnTo>
                  <a:lnTo>
                    <a:pt x="1000" y="1249"/>
                  </a:lnTo>
                  <a:lnTo>
                    <a:pt x="1025" y="1249"/>
                  </a:lnTo>
                  <a:lnTo>
                    <a:pt x="1048" y="1251"/>
                  </a:lnTo>
                  <a:lnTo>
                    <a:pt x="1071" y="1253"/>
                  </a:lnTo>
                  <a:lnTo>
                    <a:pt x="1092" y="1257"/>
                  </a:lnTo>
                  <a:lnTo>
                    <a:pt x="1113" y="1265"/>
                  </a:lnTo>
                  <a:lnTo>
                    <a:pt x="1134" y="1274"/>
                  </a:lnTo>
                  <a:lnTo>
                    <a:pt x="1154" y="1286"/>
                  </a:lnTo>
                  <a:lnTo>
                    <a:pt x="1171" y="1299"/>
                  </a:lnTo>
                  <a:lnTo>
                    <a:pt x="1184" y="1316"/>
                  </a:lnTo>
                  <a:lnTo>
                    <a:pt x="1198" y="1332"/>
                  </a:lnTo>
                  <a:lnTo>
                    <a:pt x="1207" y="1349"/>
                  </a:lnTo>
                  <a:lnTo>
                    <a:pt x="1215" y="1366"/>
                  </a:lnTo>
                  <a:lnTo>
                    <a:pt x="1223" y="1384"/>
                  </a:lnTo>
                  <a:lnTo>
                    <a:pt x="1228" y="1401"/>
                  </a:lnTo>
                  <a:lnTo>
                    <a:pt x="1232" y="1418"/>
                  </a:lnTo>
                  <a:lnTo>
                    <a:pt x="1236" y="1435"/>
                  </a:lnTo>
                  <a:lnTo>
                    <a:pt x="1242" y="1472"/>
                  </a:lnTo>
                  <a:lnTo>
                    <a:pt x="1248" y="1508"/>
                  </a:lnTo>
                  <a:lnTo>
                    <a:pt x="1250" y="1526"/>
                  </a:lnTo>
                  <a:lnTo>
                    <a:pt x="1255" y="1543"/>
                  </a:lnTo>
                  <a:lnTo>
                    <a:pt x="1259" y="1560"/>
                  </a:lnTo>
                  <a:lnTo>
                    <a:pt x="1267" y="1578"/>
                  </a:lnTo>
                  <a:lnTo>
                    <a:pt x="1276" y="1597"/>
                  </a:lnTo>
                  <a:lnTo>
                    <a:pt x="1288" y="1616"/>
                  </a:lnTo>
                  <a:lnTo>
                    <a:pt x="1299" y="1633"/>
                  </a:lnTo>
                  <a:lnTo>
                    <a:pt x="1313" y="1649"/>
                  </a:lnTo>
                  <a:lnTo>
                    <a:pt x="1328" y="1664"/>
                  </a:lnTo>
                  <a:lnTo>
                    <a:pt x="1346" y="1677"/>
                  </a:lnTo>
                  <a:lnTo>
                    <a:pt x="1365" y="1691"/>
                  </a:lnTo>
                  <a:lnTo>
                    <a:pt x="1386" y="1702"/>
                  </a:lnTo>
                  <a:lnTo>
                    <a:pt x="1407" y="1712"/>
                  </a:lnTo>
                  <a:lnTo>
                    <a:pt x="1432" y="1721"/>
                  </a:lnTo>
                  <a:lnTo>
                    <a:pt x="1457" y="1729"/>
                  </a:lnTo>
                  <a:lnTo>
                    <a:pt x="1486" y="1737"/>
                  </a:lnTo>
                  <a:lnTo>
                    <a:pt x="1514" y="1743"/>
                  </a:lnTo>
                  <a:lnTo>
                    <a:pt x="1547" y="1746"/>
                  </a:lnTo>
                  <a:lnTo>
                    <a:pt x="1580" y="1750"/>
                  </a:lnTo>
                  <a:lnTo>
                    <a:pt x="1616" y="1754"/>
                  </a:lnTo>
                  <a:lnTo>
                    <a:pt x="1601" y="1766"/>
                  </a:lnTo>
                  <a:lnTo>
                    <a:pt x="1584" y="1777"/>
                  </a:lnTo>
                  <a:lnTo>
                    <a:pt x="1564" y="1787"/>
                  </a:lnTo>
                  <a:lnTo>
                    <a:pt x="1545" y="1794"/>
                  </a:lnTo>
                  <a:lnTo>
                    <a:pt x="1524" y="1802"/>
                  </a:lnTo>
                  <a:lnTo>
                    <a:pt x="1503" y="1808"/>
                  </a:lnTo>
                  <a:lnTo>
                    <a:pt x="1480" y="1814"/>
                  </a:lnTo>
                  <a:lnTo>
                    <a:pt x="1457" y="1817"/>
                  </a:lnTo>
                  <a:lnTo>
                    <a:pt x="1434" y="1821"/>
                  </a:lnTo>
                  <a:lnTo>
                    <a:pt x="1409" y="1823"/>
                  </a:lnTo>
                  <a:lnTo>
                    <a:pt x="1384" y="1823"/>
                  </a:lnTo>
                  <a:lnTo>
                    <a:pt x="1359" y="1823"/>
                  </a:lnTo>
                  <a:lnTo>
                    <a:pt x="1309" y="1821"/>
                  </a:lnTo>
                  <a:lnTo>
                    <a:pt x="1257" y="1816"/>
                  </a:lnTo>
                  <a:lnTo>
                    <a:pt x="1207" y="1806"/>
                  </a:lnTo>
                  <a:lnTo>
                    <a:pt x="1157" y="1793"/>
                  </a:lnTo>
                  <a:lnTo>
                    <a:pt x="1109" y="1777"/>
                  </a:lnTo>
                  <a:lnTo>
                    <a:pt x="1063" y="1760"/>
                  </a:lnTo>
                  <a:lnTo>
                    <a:pt x="1021" y="1739"/>
                  </a:lnTo>
                  <a:lnTo>
                    <a:pt x="983" y="1718"/>
                  </a:lnTo>
                  <a:lnTo>
                    <a:pt x="965" y="1706"/>
                  </a:lnTo>
                  <a:lnTo>
                    <a:pt x="950" y="1693"/>
                  </a:lnTo>
                  <a:lnTo>
                    <a:pt x="935" y="1679"/>
                  </a:lnTo>
                  <a:lnTo>
                    <a:pt x="921" y="1668"/>
                  </a:lnTo>
                  <a:lnTo>
                    <a:pt x="923" y="1700"/>
                  </a:lnTo>
                  <a:lnTo>
                    <a:pt x="927" y="1733"/>
                  </a:lnTo>
                  <a:lnTo>
                    <a:pt x="933" y="1766"/>
                  </a:lnTo>
                  <a:lnTo>
                    <a:pt x="940" y="1798"/>
                  </a:lnTo>
                  <a:lnTo>
                    <a:pt x="948" y="1829"/>
                  </a:lnTo>
                  <a:lnTo>
                    <a:pt x="960" y="1860"/>
                  </a:lnTo>
                  <a:lnTo>
                    <a:pt x="971" y="1890"/>
                  </a:lnTo>
                  <a:lnTo>
                    <a:pt x="985" y="1919"/>
                  </a:lnTo>
                  <a:lnTo>
                    <a:pt x="998" y="1948"/>
                  </a:lnTo>
                  <a:lnTo>
                    <a:pt x="1015" y="1975"/>
                  </a:lnTo>
                  <a:lnTo>
                    <a:pt x="1033" y="2002"/>
                  </a:lnTo>
                  <a:lnTo>
                    <a:pt x="1052" y="2027"/>
                  </a:lnTo>
                  <a:lnTo>
                    <a:pt x="1073" y="2052"/>
                  </a:lnTo>
                  <a:lnTo>
                    <a:pt x="1096" y="2075"/>
                  </a:lnTo>
                  <a:lnTo>
                    <a:pt x="1121" y="2096"/>
                  </a:lnTo>
                  <a:lnTo>
                    <a:pt x="1146" y="2117"/>
                  </a:lnTo>
                  <a:lnTo>
                    <a:pt x="1173" y="2136"/>
                  </a:lnTo>
                  <a:lnTo>
                    <a:pt x="1202" y="2153"/>
                  </a:lnTo>
                  <a:lnTo>
                    <a:pt x="1232" y="2169"/>
                  </a:lnTo>
                  <a:lnTo>
                    <a:pt x="1265" y="2182"/>
                  </a:lnTo>
                  <a:lnTo>
                    <a:pt x="1298" y="2196"/>
                  </a:lnTo>
                  <a:lnTo>
                    <a:pt x="1334" y="2205"/>
                  </a:lnTo>
                  <a:lnTo>
                    <a:pt x="1370" y="2215"/>
                  </a:lnTo>
                  <a:lnTo>
                    <a:pt x="1409" y="2221"/>
                  </a:lnTo>
                  <a:lnTo>
                    <a:pt x="1447" y="2224"/>
                  </a:lnTo>
                  <a:lnTo>
                    <a:pt x="1490" y="2226"/>
                  </a:lnTo>
                  <a:lnTo>
                    <a:pt x="1534" y="2226"/>
                  </a:lnTo>
                  <a:lnTo>
                    <a:pt x="1578" y="2224"/>
                  </a:lnTo>
                  <a:lnTo>
                    <a:pt x="1624" y="2219"/>
                  </a:lnTo>
                  <a:lnTo>
                    <a:pt x="1672" y="2213"/>
                  </a:lnTo>
                  <a:lnTo>
                    <a:pt x="1722" y="2201"/>
                  </a:lnTo>
                  <a:lnTo>
                    <a:pt x="1772" y="2190"/>
                  </a:lnTo>
                  <a:lnTo>
                    <a:pt x="1808" y="2182"/>
                  </a:lnTo>
                  <a:lnTo>
                    <a:pt x="1839" y="2178"/>
                  </a:lnTo>
                  <a:lnTo>
                    <a:pt x="1854" y="2178"/>
                  </a:lnTo>
                  <a:lnTo>
                    <a:pt x="1870" y="2180"/>
                  </a:lnTo>
                  <a:lnTo>
                    <a:pt x="1883" y="2182"/>
                  </a:lnTo>
                  <a:lnTo>
                    <a:pt x="1897" y="2186"/>
                  </a:lnTo>
                  <a:lnTo>
                    <a:pt x="1908" y="2192"/>
                  </a:lnTo>
                  <a:lnTo>
                    <a:pt x="1920" y="2199"/>
                  </a:lnTo>
                  <a:lnTo>
                    <a:pt x="1931" y="2207"/>
                  </a:lnTo>
                  <a:lnTo>
                    <a:pt x="1941" y="2217"/>
                  </a:lnTo>
                  <a:lnTo>
                    <a:pt x="1950" y="2228"/>
                  </a:lnTo>
                  <a:lnTo>
                    <a:pt x="1960" y="2244"/>
                  </a:lnTo>
                  <a:lnTo>
                    <a:pt x="1968" y="2259"/>
                  </a:lnTo>
                  <a:lnTo>
                    <a:pt x="1975" y="2276"/>
                  </a:lnTo>
                  <a:lnTo>
                    <a:pt x="1985" y="2299"/>
                  </a:lnTo>
                  <a:lnTo>
                    <a:pt x="1996" y="2320"/>
                  </a:lnTo>
                  <a:lnTo>
                    <a:pt x="2010" y="2340"/>
                  </a:lnTo>
                  <a:lnTo>
                    <a:pt x="2025" y="2357"/>
                  </a:lnTo>
                  <a:lnTo>
                    <a:pt x="2041" y="2370"/>
                  </a:lnTo>
                  <a:lnTo>
                    <a:pt x="2058" y="2384"/>
                  </a:lnTo>
                  <a:lnTo>
                    <a:pt x="2075" y="2393"/>
                  </a:lnTo>
                  <a:lnTo>
                    <a:pt x="2094" y="2403"/>
                  </a:lnTo>
                  <a:lnTo>
                    <a:pt x="2114" y="2409"/>
                  </a:lnTo>
                  <a:lnTo>
                    <a:pt x="2133" y="2414"/>
                  </a:lnTo>
                  <a:lnTo>
                    <a:pt x="2154" y="2418"/>
                  </a:lnTo>
                  <a:lnTo>
                    <a:pt x="2175" y="2420"/>
                  </a:lnTo>
                  <a:lnTo>
                    <a:pt x="2196" y="2420"/>
                  </a:lnTo>
                  <a:lnTo>
                    <a:pt x="2217" y="2420"/>
                  </a:lnTo>
                  <a:lnTo>
                    <a:pt x="2238" y="2420"/>
                  </a:lnTo>
                  <a:lnTo>
                    <a:pt x="2259" y="2418"/>
                  </a:lnTo>
                  <a:lnTo>
                    <a:pt x="2307" y="2413"/>
                  </a:lnTo>
                  <a:lnTo>
                    <a:pt x="2354" y="2409"/>
                  </a:lnTo>
                  <a:lnTo>
                    <a:pt x="2396" y="2409"/>
                  </a:lnTo>
                  <a:lnTo>
                    <a:pt x="2438" y="2411"/>
                  </a:lnTo>
                  <a:lnTo>
                    <a:pt x="2476" y="2413"/>
                  </a:lnTo>
                  <a:lnTo>
                    <a:pt x="2515" y="2418"/>
                  </a:lnTo>
                  <a:lnTo>
                    <a:pt x="2549" y="2428"/>
                  </a:lnTo>
                  <a:lnTo>
                    <a:pt x="2584" y="2438"/>
                  </a:lnTo>
                  <a:lnTo>
                    <a:pt x="2618" y="2451"/>
                  </a:lnTo>
                  <a:lnTo>
                    <a:pt x="2649" y="2466"/>
                  </a:lnTo>
                  <a:lnTo>
                    <a:pt x="2680" y="2485"/>
                  </a:lnTo>
                  <a:lnTo>
                    <a:pt x="2711" y="2505"/>
                  </a:lnTo>
                  <a:lnTo>
                    <a:pt x="2739" y="2530"/>
                  </a:lnTo>
                  <a:lnTo>
                    <a:pt x="2768" y="2555"/>
                  </a:lnTo>
                  <a:lnTo>
                    <a:pt x="2797" y="2585"/>
                  </a:lnTo>
                  <a:lnTo>
                    <a:pt x="2826" y="2616"/>
                  </a:lnTo>
                  <a:lnTo>
                    <a:pt x="2828" y="2589"/>
                  </a:lnTo>
                  <a:lnTo>
                    <a:pt x="2830" y="2562"/>
                  </a:lnTo>
                  <a:lnTo>
                    <a:pt x="2828" y="2537"/>
                  </a:lnTo>
                  <a:lnTo>
                    <a:pt x="2828" y="2510"/>
                  </a:lnTo>
                  <a:lnTo>
                    <a:pt x="2824" y="2487"/>
                  </a:lnTo>
                  <a:lnTo>
                    <a:pt x="2820" y="2462"/>
                  </a:lnTo>
                  <a:lnTo>
                    <a:pt x="2816" y="2439"/>
                  </a:lnTo>
                  <a:lnTo>
                    <a:pt x="2809" y="2416"/>
                  </a:lnTo>
                  <a:lnTo>
                    <a:pt x="2803" y="2395"/>
                  </a:lnTo>
                  <a:lnTo>
                    <a:pt x="2795" y="2374"/>
                  </a:lnTo>
                  <a:lnTo>
                    <a:pt x="2786" y="2353"/>
                  </a:lnTo>
                  <a:lnTo>
                    <a:pt x="2776" y="2334"/>
                  </a:lnTo>
                  <a:lnTo>
                    <a:pt x="2755" y="2295"/>
                  </a:lnTo>
                  <a:lnTo>
                    <a:pt x="2732" y="2261"/>
                  </a:lnTo>
                  <a:lnTo>
                    <a:pt x="2707" y="2226"/>
                  </a:lnTo>
                  <a:lnTo>
                    <a:pt x="2680" y="2198"/>
                  </a:lnTo>
                  <a:lnTo>
                    <a:pt x="2651" y="2169"/>
                  </a:lnTo>
                  <a:lnTo>
                    <a:pt x="2622" y="2144"/>
                  </a:lnTo>
                  <a:lnTo>
                    <a:pt x="2594" y="2119"/>
                  </a:lnTo>
                  <a:lnTo>
                    <a:pt x="2567" y="2098"/>
                  </a:lnTo>
                  <a:lnTo>
                    <a:pt x="2540" y="2080"/>
                  </a:lnTo>
                  <a:lnTo>
                    <a:pt x="2513" y="2063"/>
                  </a:lnTo>
                  <a:lnTo>
                    <a:pt x="2490" y="2048"/>
                  </a:lnTo>
                  <a:lnTo>
                    <a:pt x="2471" y="2032"/>
                  </a:lnTo>
                  <a:lnTo>
                    <a:pt x="2453" y="2019"/>
                  </a:lnTo>
                  <a:lnTo>
                    <a:pt x="2438" y="2004"/>
                  </a:lnTo>
                  <a:lnTo>
                    <a:pt x="2425" y="1988"/>
                  </a:lnTo>
                  <a:lnTo>
                    <a:pt x="2413" y="1973"/>
                  </a:lnTo>
                  <a:lnTo>
                    <a:pt x="2403" y="1960"/>
                  </a:lnTo>
                  <a:lnTo>
                    <a:pt x="2396" y="1944"/>
                  </a:lnTo>
                  <a:lnTo>
                    <a:pt x="2390" y="1931"/>
                  </a:lnTo>
                  <a:lnTo>
                    <a:pt x="2384" y="1915"/>
                  </a:lnTo>
                  <a:lnTo>
                    <a:pt x="2380" y="1902"/>
                  </a:lnTo>
                  <a:lnTo>
                    <a:pt x="2377" y="1888"/>
                  </a:lnTo>
                  <a:lnTo>
                    <a:pt x="2375" y="1862"/>
                  </a:lnTo>
                  <a:lnTo>
                    <a:pt x="2373" y="1837"/>
                  </a:lnTo>
                  <a:lnTo>
                    <a:pt x="2390" y="1856"/>
                  </a:lnTo>
                  <a:lnTo>
                    <a:pt x="2407" y="1873"/>
                  </a:lnTo>
                  <a:lnTo>
                    <a:pt x="2426" y="1890"/>
                  </a:lnTo>
                  <a:lnTo>
                    <a:pt x="2446" y="1906"/>
                  </a:lnTo>
                  <a:lnTo>
                    <a:pt x="2467" y="1919"/>
                  </a:lnTo>
                  <a:lnTo>
                    <a:pt x="2486" y="1931"/>
                  </a:lnTo>
                  <a:lnTo>
                    <a:pt x="2507" y="1942"/>
                  </a:lnTo>
                  <a:lnTo>
                    <a:pt x="2528" y="1954"/>
                  </a:lnTo>
                  <a:lnTo>
                    <a:pt x="2549" y="1963"/>
                  </a:lnTo>
                  <a:lnTo>
                    <a:pt x="2572" y="1971"/>
                  </a:lnTo>
                  <a:lnTo>
                    <a:pt x="2594" y="1979"/>
                  </a:lnTo>
                  <a:lnTo>
                    <a:pt x="2617" y="1986"/>
                  </a:lnTo>
                  <a:lnTo>
                    <a:pt x="2663" y="1996"/>
                  </a:lnTo>
                  <a:lnTo>
                    <a:pt x="2709" y="2004"/>
                  </a:lnTo>
                  <a:lnTo>
                    <a:pt x="2747" y="2009"/>
                  </a:lnTo>
                  <a:lnTo>
                    <a:pt x="2786" y="2017"/>
                  </a:lnTo>
                  <a:lnTo>
                    <a:pt x="2822" y="2025"/>
                  </a:lnTo>
                  <a:lnTo>
                    <a:pt x="2858" y="2032"/>
                  </a:lnTo>
                  <a:lnTo>
                    <a:pt x="2891" y="2042"/>
                  </a:lnTo>
                  <a:lnTo>
                    <a:pt x="2924" y="2052"/>
                  </a:lnTo>
                  <a:lnTo>
                    <a:pt x="2954" y="2063"/>
                  </a:lnTo>
                  <a:lnTo>
                    <a:pt x="2983" y="2075"/>
                  </a:lnTo>
                  <a:lnTo>
                    <a:pt x="3012" y="2088"/>
                  </a:lnTo>
                  <a:lnTo>
                    <a:pt x="3037" y="2102"/>
                  </a:lnTo>
                  <a:lnTo>
                    <a:pt x="3062" y="2117"/>
                  </a:lnTo>
                  <a:lnTo>
                    <a:pt x="3085" y="2134"/>
                  </a:lnTo>
                  <a:lnTo>
                    <a:pt x="3106" y="2151"/>
                  </a:lnTo>
                  <a:lnTo>
                    <a:pt x="3125" y="2169"/>
                  </a:lnTo>
                  <a:lnTo>
                    <a:pt x="3143" y="2188"/>
                  </a:lnTo>
                  <a:lnTo>
                    <a:pt x="3160" y="2209"/>
                  </a:lnTo>
                  <a:lnTo>
                    <a:pt x="3160" y="2180"/>
                  </a:lnTo>
                  <a:lnTo>
                    <a:pt x="3160" y="2151"/>
                  </a:lnTo>
                  <a:lnTo>
                    <a:pt x="3156" y="2125"/>
                  </a:lnTo>
                  <a:lnTo>
                    <a:pt x="3152" y="2100"/>
                  </a:lnTo>
                  <a:lnTo>
                    <a:pt x="3146" y="2075"/>
                  </a:lnTo>
                  <a:lnTo>
                    <a:pt x="3139" y="2052"/>
                  </a:lnTo>
                  <a:lnTo>
                    <a:pt x="3129" y="2029"/>
                  </a:lnTo>
                  <a:lnTo>
                    <a:pt x="3120" y="2008"/>
                  </a:lnTo>
                  <a:lnTo>
                    <a:pt x="3106" y="1988"/>
                  </a:lnTo>
                  <a:lnTo>
                    <a:pt x="3095" y="1969"/>
                  </a:lnTo>
                  <a:lnTo>
                    <a:pt x="3081" y="1950"/>
                  </a:lnTo>
                  <a:lnTo>
                    <a:pt x="3066" y="1933"/>
                  </a:lnTo>
                  <a:lnTo>
                    <a:pt x="3035" y="1900"/>
                  </a:lnTo>
                  <a:lnTo>
                    <a:pt x="3004" y="1871"/>
                  </a:lnTo>
                  <a:lnTo>
                    <a:pt x="2937" y="1817"/>
                  </a:lnTo>
                  <a:lnTo>
                    <a:pt x="2876" y="1769"/>
                  </a:lnTo>
                  <a:lnTo>
                    <a:pt x="2849" y="1746"/>
                  </a:lnTo>
                  <a:lnTo>
                    <a:pt x="2828" y="1721"/>
                  </a:lnTo>
                  <a:lnTo>
                    <a:pt x="2818" y="1710"/>
                  </a:lnTo>
                  <a:lnTo>
                    <a:pt x="2810" y="1698"/>
                  </a:lnTo>
                  <a:lnTo>
                    <a:pt x="2803" y="1685"/>
                  </a:lnTo>
                  <a:lnTo>
                    <a:pt x="2799" y="1673"/>
                  </a:lnTo>
                  <a:lnTo>
                    <a:pt x="2837" y="1698"/>
                  </a:lnTo>
                  <a:lnTo>
                    <a:pt x="2876" y="1718"/>
                  </a:lnTo>
                  <a:lnTo>
                    <a:pt x="2910" y="1735"/>
                  </a:lnTo>
                  <a:lnTo>
                    <a:pt x="2947" y="1746"/>
                  </a:lnTo>
                  <a:lnTo>
                    <a:pt x="2983" y="1756"/>
                  </a:lnTo>
                  <a:lnTo>
                    <a:pt x="3020" y="1760"/>
                  </a:lnTo>
                  <a:lnTo>
                    <a:pt x="3058" y="1762"/>
                  </a:lnTo>
                  <a:lnTo>
                    <a:pt x="3098" y="1760"/>
                  </a:lnTo>
                  <a:lnTo>
                    <a:pt x="3125" y="1758"/>
                  </a:lnTo>
                  <a:lnTo>
                    <a:pt x="3156" y="1752"/>
                  </a:lnTo>
                  <a:lnTo>
                    <a:pt x="3185" y="1746"/>
                  </a:lnTo>
                  <a:lnTo>
                    <a:pt x="3216" y="1739"/>
                  </a:lnTo>
                  <a:lnTo>
                    <a:pt x="3244" y="1733"/>
                  </a:lnTo>
                  <a:lnTo>
                    <a:pt x="3275" y="1727"/>
                  </a:lnTo>
                  <a:lnTo>
                    <a:pt x="3306" y="1723"/>
                  </a:lnTo>
                  <a:lnTo>
                    <a:pt x="3337" y="1721"/>
                  </a:lnTo>
                  <a:lnTo>
                    <a:pt x="3367" y="1721"/>
                  </a:lnTo>
                  <a:lnTo>
                    <a:pt x="3396" y="1725"/>
                  </a:lnTo>
                  <a:lnTo>
                    <a:pt x="3411" y="1729"/>
                  </a:lnTo>
                  <a:lnTo>
                    <a:pt x="3427" y="1735"/>
                  </a:lnTo>
                  <a:lnTo>
                    <a:pt x="3440" y="1741"/>
                  </a:lnTo>
                  <a:lnTo>
                    <a:pt x="3456" y="1746"/>
                  </a:lnTo>
                  <a:lnTo>
                    <a:pt x="3469" y="1756"/>
                  </a:lnTo>
                  <a:lnTo>
                    <a:pt x="3484" y="1766"/>
                  </a:lnTo>
                  <a:lnTo>
                    <a:pt x="3498" y="1777"/>
                  </a:lnTo>
                  <a:lnTo>
                    <a:pt x="3511" y="1791"/>
                  </a:lnTo>
                  <a:lnTo>
                    <a:pt x="3525" y="1806"/>
                  </a:lnTo>
                  <a:lnTo>
                    <a:pt x="3538" y="1823"/>
                  </a:lnTo>
                  <a:lnTo>
                    <a:pt x="3552" y="1840"/>
                  </a:lnTo>
                  <a:lnTo>
                    <a:pt x="3563" y="1862"/>
                  </a:lnTo>
                  <a:lnTo>
                    <a:pt x="3596" y="1842"/>
                  </a:lnTo>
                  <a:lnTo>
                    <a:pt x="3630" y="1827"/>
                  </a:lnTo>
                  <a:lnTo>
                    <a:pt x="3665" y="1814"/>
                  </a:lnTo>
                  <a:lnTo>
                    <a:pt x="3699" y="1804"/>
                  </a:lnTo>
                  <a:lnTo>
                    <a:pt x="3736" y="1798"/>
                  </a:lnTo>
                  <a:lnTo>
                    <a:pt x="3772" y="1794"/>
                  </a:lnTo>
                  <a:lnTo>
                    <a:pt x="3809" y="1794"/>
                  </a:lnTo>
                  <a:lnTo>
                    <a:pt x="3843" y="1796"/>
                  </a:lnTo>
                  <a:lnTo>
                    <a:pt x="3880" y="1800"/>
                  </a:lnTo>
                  <a:lnTo>
                    <a:pt x="3916" y="1808"/>
                  </a:lnTo>
                  <a:lnTo>
                    <a:pt x="3951" y="1816"/>
                  </a:lnTo>
                  <a:lnTo>
                    <a:pt x="3986" y="1827"/>
                  </a:lnTo>
                  <a:lnTo>
                    <a:pt x="4018" y="1839"/>
                  </a:lnTo>
                  <a:lnTo>
                    <a:pt x="4051" y="1854"/>
                  </a:lnTo>
                  <a:lnTo>
                    <a:pt x="4080" y="1869"/>
                  </a:lnTo>
                  <a:lnTo>
                    <a:pt x="4110" y="1887"/>
                  </a:lnTo>
                  <a:close/>
                  <a:moveTo>
                    <a:pt x="2246" y="1449"/>
                  </a:moveTo>
                  <a:lnTo>
                    <a:pt x="1862" y="1449"/>
                  </a:lnTo>
                  <a:lnTo>
                    <a:pt x="1862" y="1063"/>
                  </a:lnTo>
                  <a:lnTo>
                    <a:pt x="2246" y="1063"/>
                  </a:lnTo>
                  <a:lnTo>
                    <a:pt x="2246" y="14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40506942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bwMode="auto">
          <a:xfrm>
            <a:off x="335360" y="716436"/>
            <a:ext cx="11521280" cy="1225803"/>
          </a:xfrm>
          <a:prstGeom prst="rect">
            <a:avLst/>
          </a:prstGeom>
          <a:noFill/>
          <a:ln w="9525">
            <a:noFill/>
            <a:miter lim="800000"/>
            <a:headEnd/>
            <a:tailEnd/>
          </a:ln>
        </p:spPr>
        <p:txBody>
          <a:bodyPr lIns="91440" tIns="45720" rIns="91440" bIns="45720" anchor="t" anchorCtr="0"/>
          <a:lstStyle>
            <a:lvl1pPr algn="ctr">
              <a:defRPr sz="4000"/>
            </a:lvl1pPr>
          </a:lstStyle>
          <a:p>
            <a:pPr lvl="0"/>
            <a:r>
              <a:rPr lang="fi-FI" dirty="0"/>
              <a:t>CLICK TO ADD TITLE</a:t>
            </a:r>
            <a:endParaRPr lang="en-US" dirty="0"/>
          </a:p>
        </p:txBody>
      </p:sp>
      <p:sp>
        <p:nvSpPr>
          <p:cNvPr id="13" name="Text Placeholder 2"/>
          <p:cNvSpPr>
            <a:spLocks noGrp="1"/>
          </p:cNvSpPr>
          <p:nvPr>
            <p:ph idx="1" hasCustomPrompt="1"/>
          </p:nvPr>
        </p:nvSpPr>
        <p:spPr bwMode="auto">
          <a:xfrm>
            <a:off x="335360" y="2204865"/>
            <a:ext cx="11521280" cy="3888432"/>
          </a:xfrm>
          <a:prstGeom prst="rect">
            <a:avLst/>
          </a:prstGeom>
          <a:noFill/>
          <a:ln w="9525">
            <a:noFill/>
            <a:miter lim="800000"/>
            <a:headEnd/>
            <a:tailEnd/>
          </a:ln>
        </p:spPr>
        <p:txBody>
          <a:bodyPr lIns="91440" tIns="45720" rIns="91440" bIns="45720"/>
          <a:lstStyle>
            <a:lvl1pPr marL="92075" indent="0" algn="ctr">
              <a:lnSpc>
                <a:spcPct val="80000"/>
              </a:lnSpc>
              <a:buClr>
                <a:schemeClr val="tx1"/>
              </a:buClr>
              <a:buFont typeface="Arial"/>
              <a:buNone/>
              <a:defRPr>
                <a:latin typeface="+mj-lt"/>
                <a:cs typeface="Gotham narrow bold"/>
              </a:defRPr>
            </a:lvl1pPr>
            <a:lvl2pPr marL="382588" indent="0" algn="ctr">
              <a:lnSpc>
                <a:spcPct val="80000"/>
              </a:lnSpc>
              <a:buFont typeface="Arial"/>
              <a:buNone/>
              <a:defRPr>
                <a:latin typeface="Gotham Narrow Book"/>
                <a:cs typeface="Gotham Narrow Book"/>
              </a:defRPr>
            </a:lvl2pPr>
            <a:lvl3pPr marL="765175" indent="0" algn="ctr">
              <a:lnSpc>
                <a:spcPct val="80000"/>
              </a:lnSpc>
              <a:buNone/>
              <a:defRPr>
                <a:latin typeface="Gotham Narrow Book"/>
                <a:cs typeface="Gotham Narrow Book"/>
              </a:defRPr>
            </a:lvl3pPr>
            <a:lvl4pPr marL="1241425" indent="0" algn="ctr">
              <a:lnSpc>
                <a:spcPct val="80000"/>
              </a:lnSpc>
              <a:buNone/>
              <a:defRPr>
                <a:latin typeface="Gotham Narrow Book"/>
                <a:cs typeface="Gotham Narrow Book"/>
              </a:defRPr>
            </a:lvl4pPr>
            <a:lvl5pPr marL="1717675" indent="0" algn="ctr">
              <a:lnSpc>
                <a:spcPct val="80000"/>
              </a:lnSpc>
              <a:buNone/>
              <a:defRPr>
                <a:latin typeface="Gotham Narrow Book"/>
                <a:cs typeface="Gotham Narrow Book"/>
              </a:defRPr>
            </a:lvl5pPr>
          </a:lstStyle>
          <a:p>
            <a:r>
              <a:rPr lang="en-US" dirty="0"/>
              <a:t>Click to add subtitle</a:t>
            </a:r>
          </a:p>
        </p:txBody>
      </p:sp>
      <p:sp>
        <p:nvSpPr>
          <p:cNvPr id="2" name="Päivämäärän paikkamerkki 1"/>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4" name="Alatunnisteen paikkamerkki 3"/>
          <p:cNvSpPr>
            <a:spLocks noGrp="1"/>
          </p:cNvSpPr>
          <p:nvPr>
            <p:ph type="ftr" sz="quarter" idx="11"/>
          </p:nvPr>
        </p:nvSpPr>
        <p:spPr/>
        <p:txBody>
          <a:bodyPr/>
          <a:lstStyle/>
          <a:p>
            <a:r>
              <a:rPr lang="fi-FI"/>
              <a:t>Kaisu Pitkälä</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spTree>
    <p:extLst>
      <p:ext uri="{BB962C8B-B14F-4D97-AF65-F5344CB8AC3E}">
        <p14:creationId xmlns:p14="http://schemas.microsoft.com/office/powerpoint/2010/main" val="13494457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Basic">
    <p:spTree>
      <p:nvGrpSpPr>
        <p:cNvPr id="1" name=""/>
        <p:cNvGrpSpPr/>
        <p:nvPr/>
      </p:nvGrpSpPr>
      <p:grpSpPr>
        <a:xfrm>
          <a:off x="0" y="0"/>
          <a:ext cx="0" cy="0"/>
          <a:chOff x="0" y="0"/>
          <a:chExt cx="0" cy="0"/>
        </a:xfrm>
      </p:grpSpPr>
      <p:sp>
        <p:nvSpPr>
          <p:cNvPr id="13" name="Text Placeholder 2"/>
          <p:cNvSpPr>
            <a:spLocks noGrp="1"/>
          </p:cNvSpPr>
          <p:nvPr>
            <p:ph idx="1" hasCustomPrompt="1"/>
          </p:nvPr>
        </p:nvSpPr>
        <p:spPr bwMode="auto">
          <a:xfrm>
            <a:off x="772997" y="2204865"/>
            <a:ext cx="11029519" cy="3888432"/>
          </a:xfrm>
          <a:prstGeom prst="rect">
            <a:avLst/>
          </a:prstGeom>
          <a:noFill/>
          <a:ln w="9525">
            <a:noFill/>
            <a:miter lim="800000"/>
            <a:headEnd/>
            <a:tailEnd/>
          </a:ln>
        </p:spPr>
        <p:txBody>
          <a:bodyPr lIns="91440" tIns="45720" rIns="91440" bIns="45720"/>
          <a:lstStyle>
            <a:lvl1pPr marL="342900" indent="-250825">
              <a:lnSpc>
                <a:spcPct val="80000"/>
              </a:lnSpc>
              <a:buClr>
                <a:schemeClr val="tx1"/>
              </a:buClr>
              <a:buFont typeface="Arial"/>
              <a:buChar char="•"/>
              <a:defRPr>
                <a:latin typeface="+mn-lt"/>
                <a:cs typeface="Gotham Narrow Book"/>
              </a:defRPr>
            </a:lvl1pPr>
            <a:lvl2pPr marL="725488" indent="-342900">
              <a:lnSpc>
                <a:spcPct val="80000"/>
              </a:lnSpc>
              <a:buFont typeface="Arial"/>
              <a:buChar char="•"/>
              <a:defRPr>
                <a:latin typeface="+mn-lt"/>
                <a:cs typeface="Gotham Narrow Book"/>
              </a:defRPr>
            </a:lvl2pPr>
            <a:lvl3pPr>
              <a:lnSpc>
                <a:spcPct val="80000"/>
              </a:lnSpc>
              <a:defRPr>
                <a:latin typeface="+mn-lt"/>
                <a:cs typeface="Gotham Narrow Book"/>
              </a:defRPr>
            </a:lvl3pPr>
            <a:lvl4pPr>
              <a:lnSpc>
                <a:spcPct val="80000"/>
              </a:lnSpc>
              <a:defRPr>
                <a:latin typeface="+mn-lt"/>
                <a:cs typeface="Gotham Narrow Book"/>
              </a:defRPr>
            </a:lvl4pPr>
            <a:lvl5pPr>
              <a:lnSpc>
                <a:spcPct val="80000"/>
              </a:lnSpc>
              <a:defRPr>
                <a:latin typeface="+mn-lt"/>
                <a:cs typeface="Gotham Narrow Book"/>
              </a:defRPr>
            </a:lvl5pPr>
          </a:lstStyle>
          <a:p>
            <a:pPr lvl="0"/>
            <a:r>
              <a:rPr lang="fi-FI" noProof="0" dirty="0" err="1"/>
              <a:t>Click</a:t>
            </a:r>
            <a:r>
              <a:rPr lang="fi-FI" noProof="0" dirty="0"/>
              <a:t> to </a:t>
            </a:r>
            <a:r>
              <a:rPr lang="fi-FI" noProof="0" dirty="0" err="1"/>
              <a:t>add</a:t>
            </a:r>
            <a:r>
              <a:rPr lang="fi-FI" noProof="0" dirty="0"/>
              <a:t> </a:t>
            </a:r>
            <a:r>
              <a:rPr lang="fi-FI" noProof="0" dirty="0" err="1"/>
              <a:t>text</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en-US" noProof="0" dirty="0"/>
          </a:p>
        </p:txBody>
      </p:sp>
      <p:sp>
        <p:nvSpPr>
          <p:cNvPr id="2" name="Päivämäärän paikkamerkki 1"/>
          <p:cNvSpPr>
            <a:spLocks noGrp="1"/>
          </p:cNvSpPr>
          <p:nvPr>
            <p:ph type="dt" sz="half" idx="10"/>
          </p:nvPr>
        </p:nvSpPr>
        <p:spPr/>
        <p:txBody>
          <a:bodyPr/>
          <a:lstStyle/>
          <a:p>
            <a:pPr>
              <a:defRPr/>
            </a:pPr>
            <a:fld id="{810E2B79-AF54-4724-9E51-87C457B161F9}" type="datetime1">
              <a:rPr lang="en-GB" smtClean="0"/>
              <a:t>19/10/2020</a:t>
            </a:fld>
            <a:endParaRPr lang="fi-FI" dirty="0"/>
          </a:p>
        </p:txBody>
      </p:sp>
      <p:sp>
        <p:nvSpPr>
          <p:cNvPr id="4" name="Alatunnisteen paikkamerkki 3"/>
          <p:cNvSpPr>
            <a:spLocks noGrp="1"/>
          </p:cNvSpPr>
          <p:nvPr>
            <p:ph type="ftr" sz="quarter" idx="11"/>
          </p:nvPr>
        </p:nvSpPr>
        <p:spPr/>
        <p:txBody>
          <a:bodyPr/>
          <a:lstStyle/>
          <a:p>
            <a:r>
              <a:rPr lang="fi-FI"/>
              <a:t>Kaisu Pitkälä</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sp>
        <p:nvSpPr>
          <p:cNvPr id="5" name="Title 4"/>
          <p:cNvSpPr>
            <a:spLocks noGrp="1"/>
          </p:cNvSpPr>
          <p:nvPr>
            <p:ph type="title"/>
          </p:nvPr>
        </p:nvSpPr>
        <p:spPr/>
        <p:txBody>
          <a:bodyPr/>
          <a:lstStyle/>
          <a:p>
            <a:r>
              <a:rPr lang="fi-FI"/>
              <a:t>Muokkaa perustyyl. napsautt.</a:t>
            </a:r>
            <a:endParaRPr lang="en-GB"/>
          </a:p>
        </p:txBody>
      </p:sp>
    </p:spTree>
    <p:extLst>
      <p:ext uri="{BB962C8B-B14F-4D97-AF65-F5344CB8AC3E}">
        <p14:creationId xmlns:p14="http://schemas.microsoft.com/office/powerpoint/2010/main" val="67544444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asic 2">
    <p:spTree>
      <p:nvGrpSpPr>
        <p:cNvPr id="1" name=""/>
        <p:cNvGrpSpPr/>
        <p:nvPr/>
      </p:nvGrpSpPr>
      <p:grpSpPr>
        <a:xfrm>
          <a:off x="0" y="0"/>
          <a:ext cx="0" cy="0"/>
          <a:chOff x="0" y="0"/>
          <a:chExt cx="0" cy="0"/>
        </a:xfrm>
      </p:grpSpPr>
      <p:sp>
        <p:nvSpPr>
          <p:cNvPr id="13" name="Text Placeholder 2"/>
          <p:cNvSpPr>
            <a:spLocks noGrp="1"/>
          </p:cNvSpPr>
          <p:nvPr>
            <p:ph idx="1" hasCustomPrompt="1"/>
          </p:nvPr>
        </p:nvSpPr>
        <p:spPr bwMode="auto">
          <a:xfrm>
            <a:off x="774000" y="2204865"/>
            <a:ext cx="5280587" cy="3888432"/>
          </a:xfrm>
          <a:prstGeom prst="rect">
            <a:avLst/>
          </a:prstGeom>
          <a:noFill/>
          <a:ln w="9525">
            <a:noFill/>
            <a:miter lim="800000"/>
            <a:headEnd/>
            <a:tailEnd/>
          </a:ln>
        </p:spPr>
        <p:txBody>
          <a:bodyPr lIns="91440" tIns="45720" rIns="91440" bIns="45720"/>
          <a:lstStyle>
            <a:lvl1pPr marL="342900" indent="-250825">
              <a:lnSpc>
                <a:spcPct val="80000"/>
              </a:lnSpc>
              <a:buClr>
                <a:schemeClr val="tx1"/>
              </a:buClr>
              <a:buFont typeface="Arial"/>
              <a:buChar char="•"/>
              <a:defRPr>
                <a:latin typeface="+mn-lt"/>
                <a:cs typeface="Gotham Narrow Book"/>
              </a:defRPr>
            </a:lvl1pPr>
            <a:lvl2pPr marL="725488" indent="-342900">
              <a:lnSpc>
                <a:spcPct val="80000"/>
              </a:lnSpc>
              <a:buFont typeface="Arial"/>
              <a:buChar char="•"/>
              <a:defRPr>
                <a:latin typeface="+mn-lt"/>
                <a:cs typeface="Gotham Narrow Book"/>
              </a:defRPr>
            </a:lvl2pPr>
            <a:lvl3pPr>
              <a:lnSpc>
                <a:spcPct val="80000"/>
              </a:lnSpc>
              <a:defRPr>
                <a:latin typeface="+mn-lt"/>
                <a:cs typeface="Gotham Narrow Book"/>
              </a:defRPr>
            </a:lvl3pPr>
            <a:lvl4pPr>
              <a:lnSpc>
                <a:spcPct val="80000"/>
              </a:lnSpc>
              <a:defRPr>
                <a:latin typeface="+mn-lt"/>
                <a:cs typeface="Gotham Narrow Book"/>
              </a:defRPr>
            </a:lvl4pPr>
            <a:lvl5pPr>
              <a:lnSpc>
                <a:spcPct val="80000"/>
              </a:lnSpc>
              <a:defRPr>
                <a:latin typeface="+mn-lt"/>
                <a:cs typeface="Gotham Narrow Book"/>
              </a:defRPr>
            </a:lvl5pPr>
          </a:lstStyle>
          <a:p>
            <a:pPr lvl="0"/>
            <a:r>
              <a:rPr lang="fi-FI" noProof="0" dirty="0" err="1"/>
              <a:t>Click</a:t>
            </a:r>
            <a:r>
              <a:rPr lang="fi-FI" noProof="0" dirty="0"/>
              <a:t> to </a:t>
            </a:r>
            <a:r>
              <a:rPr lang="fi-FI" noProof="0" dirty="0" err="1"/>
              <a:t>add</a:t>
            </a:r>
            <a:r>
              <a:rPr lang="fi-FI" noProof="0" dirty="0"/>
              <a:t> </a:t>
            </a:r>
            <a:r>
              <a:rPr lang="fi-FI" noProof="0" dirty="0" err="1"/>
              <a:t>text</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en-US" noProof="0" dirty="0"/>
          </a:p>
        </p:txBody>
      </p:sp>
      <p:sp>
        <p:nvSpPr>
          <p:cNvPr id="11" name="Text Placeholder 2"/>
          <p:cNvSpPr>
            <a:spLocks noGrp="1"/>
          </p:cNvSpPr>
          <p:nvPr>
            <p:ph idx="13" hasCustomPrompt="1"/>
          </p:nvPr>
        </p:nvSpPr>
        <p:spPr bwMode="auto">
          <a:xfrm>
            <a:off x="6480043" y="2204865"/>
            <a:ext cx="5280587" cy="3888432"/>
          </a:xfrm>
          <a:prstGeom prst="rect">
            <a:avLst/>
          </a:prstGeom>
          <a:noFill/>
          <a:ln w="9525">
            <a:noFill/>
            <a:miter lim="800000"/>
            <a:headEnd/>
            <a:tailEnd/>
          </a:ln>
        </p:spPr>
        <p:txBody>
          <a:bodyPr lIns="91440" tIns="45720" rIns="91440" bIns="45720"/>
          <a:lstStyle>
            <a:lvl1pPr marL="342900" indent="-250825">
              <a:lnSpc>
                <a:spcPct val="80000"/>
              </a:lnSpc>
              <a:buClr>
                <a:schemeClr val="tx1"/>
              </a:buClr>
              <a:buFont typeface="Arial"/>
              <a:buChar char="•"/>
              <a:defRPr>
                <a:latin typeface="+mn-lt"/>
                <a:cs typeface="Gotham Narrow Book"/>
              </a:defRPr>
            </a:lvl1pPr>
            <a:lvl2pPr marL="725488" indent="-342900">
              <a:lnSpc>
                <a:spcPct val="80000"/>
              </a:lnSpc>
              <a:buFont typeface="Arial"/>
              <a:buChar char="•"/>
              <a:defRPr>
                <a:latin typeface="+mn-lt"/>
                <a:cs typeface="Gotham Narrow Book"/>
              </a:defRPr>
            </a:lvl2pPr>
            <a:lvl3pPr>
              <a:lnSpc>
                <a:spcPct val="80000"/>
              </a:lnSpc>
              <a:defRPr>
                <a:latin typeface="+mn-lt"/>
                <a:cs typeface="Gotham Narrow Book"/>
              </a:defRPr>
            </a:lvl3pPr>
            <a:lvl4pPr>
              <a:lnSpc>
                <a:spcPct val="80000"/>
              </a:lnSpc>
              <a:defRPr>
                <a:latin typeface="+mn-lt"/>
                <a:cs typeface="Gotham Narrow Book"/>
              </a:defRPr>
            </a:lvl4pPr>
            <a:lvl5pPr>
              <a:lnSpc>
                <a:spcPct val="80000"/>
              </a:lnSpc>
              <a:defRPr>
                <a:latin typeface="+mn-lt"/>
                <a:cs typeface="Gotham Narrow Book"/>
              </a:defRPr>
            </a:lvl5pPr>
          </a:lstStyle>
          <a:p>
            <a:pPr lvl="0"/>
            <a:r>
              <a:rPr lang="fi-FI" noProof="0" dirty="0" err="1"/>
              <a:t>Click</a:t>
            </a:r>
            <a:r>
              <a:rPr lang="fi-FI" noProof="0" dirty="0"/>
              <a:t> to </a:t>
            </a:r>
            <a:r>
              <a:rPr lang="fi-FI" noProof="0" dirty="0" err="1"/>
              <a:t>add</a:t>
            </a:r>
            <a:r>
              <a:rPr lang="fi-FI" noProof="0" dirty="0"/>
              <a:t> </a:t>
            </a:r>
            <a:r>
              <a:rPr lang="fi-FI" noProof="0" dirty="0" err="1"/>
              <a:t>text</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en-US" noProof="0" dirty="0"/>
          </a:p>
        </p:txBody>
      </p:sp>
      <p:sp>
        <p:nvSpPr>
          <p:cNvPr id="2" name="Päivämäärän paikkamerkki 1"/>
          <p:cNvSpPr>
            <a:spLocks noGrp="1"/>
          </p:cNvSpPr>
          <p:nvPr>
            <p:ph type="dt" sz="half" idx="14"/>
          </p:nvPr>
        </p:nvSpPr>
        <p:spPr/>
        <p:txBody>
          <a:bodyPr/>
          <a:lstStyle/>
          <a:p>
            <a:pPr>
              <a:defRPr/>
            </a:pPr>
            <a:fld id="{257F6A76-438D-47EA-848B-543AD9E4D875}" type="datetime1">
              <a:rPr lang="en-GB" smtClean="0"/>
              <a:t>19/10/2020</a:t>
            </a:fld>
            <a:endParaRPr lang="fi-FI" dirty="0"/>
          </a:p>
        </p:txBody>
      </p:sp>
      <p:sp>
        <p:nvSpPr>
          <p:cNvPr id="4" name="Alatunnisteen paikkamerkki 3"/>
          <p:cNvSpPr>
            <a:spLocks noGrp="1"/>
          </p:cNvSpPr>
          <p:nvPr>
            <p:ph type="ftr" sz="quarter" idx="15"/>
          </p:nvPr>
        </p:nvSpPr>
        <p:spPr/>
        <p:txBody>
          <a:bodyPr/>
          <a:lstStyle/>
          <a:p>
            <a:r>
              <a:rPr lang="fi-FI"/>
              <a:t>Kaisu Pitkälä</a:t>
            </a:r>
            <a:endParaRPr lang="fi-FI" dirty="0"/>
          </a:p>
        </p:txBody>
      </p:sp>
      <p:sp>
        <p:nvSpPr>
          <p:cNvPr id="7" name="Dian numeron paikkamerkki 6"/>
          <p:cNvSpPr>
            <a:spLocks noGrp="1"/>
          </p:cNvSpPr>
          <p:nvPr>
            <p:ph type="sldNum" sz="quarter" idx="16"/>
          </p:nvPr>
        </p:nvSpPr>
        <p:spPr/>
        <p:txBody>
          <a:bodyPr/>
          <a:lstStyle/>
          <a:p>
            <a:pPr>
              <a:defRPr/>
            </a:pPr>
            <a:fld id="{4669315E-5A66-CF44-AE5D-C333B2F730C4}" type="slidenum">
              <a:rPr lang="en-GB" smtClean="0"/>
              <a:pPr>
                <a:defRPr/>
              </a:pPr>
              <a:t>‹#›</a:t>
            </a:fld>
            <a:endParaRPr lang="en-GB" dirty="0"/>
          </a:p>
        </p:txBody>
      </p:sp>
      <p:sp>
        <p:nvSpPr>
          <p:cNvPr id="3" name="Title 2"/>
          <p:cNvSpPr>
            <a:spLocks noGrp="1"/>
          </p:cNvSpPr>
          <p:nvPr>
            <p:ph type="title"/>
          </p:nvPr>
        </p:nvSpPr>
        <p:spPr/>
        <p:txBody>
          <a:bodyPr/>
          <a:lstStyle/>
          <a:p>
            <a:r>
              <a:rPr lang="fi-FI"/>
              <a:t>Muokkaa perustyyl. napsautt.</a:t>
            </a:r>
            <a:endParaRPr lang="en-GB"/>
          </a:p>
        </p:txBody>
      </p:sp>
    </p:spTree>
    <p:extLst>
      <p:ext uri="{BB962C8B-B14F-4D97-AF65-F5344CB8AC3E}">
        <p14:creationId xmlns:p14="http://schemas.microsoft.com/office/powerpoint/2010/main" val="375651535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and Text">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338667" y="255600"/>
            <a:ext cx="11514667" cy="5905500"/>
          </a:xfrm>
          <a:solidFill>
            <a:srgbClr val="7F7F7F"/>
          </a:solidFill>
        </p:spPr>
        <p:txBody>
          <a:bodyPr anchor="ctr"/>
          <a:lstStyle>
            <a:lvl1pPr algn="ctr">
              <a:defRPr b="0" i="0">
                <a:latin typeface="+mj-lt"/>
                <a:cs typeface="Gotham-Bold"/>
              </a:defRPr>
            </a:lvl1pPr>
          </a:lstStyle>
          <a:p>
            <a:r>
              <a:rPr lang="en-US" dirty="0"/>
              <a:t>Click icon to add picture</a:t>
            </a:r>
          </a:p>
        </p:txBody>
      </p:sp>
      <p:sp>
        <p:nvSpPr>
          <p:cNvPr id="2" name="Päivämäärän paikkamerkki 1"/>
          <p:cNvSpPr>
            <a:spLocks noGrp="1"/>
          </p:cNvSpPr>
          <p:nvPr>
            <p:ph type="dt" sz="half" idx="14"/>
          </p:nvPr>
        </p:nvSpPr>
        <p:spPr/>
        <p:txBody>
          <a:bodyPr/>
          <a:lstStyle/>
          <a:p>
            <a:pPr>
              <a:defRPr/>
            </a:pPr>
            <a:fld id="{94708DA3-3ED3-4620-B815-26A5D383DB1A}" type="datetime1">
              <a:rPr lang="en-GB" smtClean="0"/>
              <a:t>19/10/2020</a:t>
            </a:fld>
            <a:endParaRPr lang="fi-FI" dirty="0"/>
          </a:p>
        </p:txBody>
      </p:sp>
      <p:sp>
        <p:nvSpPr>
          <p:cNvPr id="6" name="Alatunnisteen paikkamerkki 5"/>
          <p:cNvSpPr>
            <a:spLocks noGrp="1"/>
          </p:cNvSpPr>
          <p:nvPr>
            <p:ph type="ftr" sz="quarter" idx="15"/>
          </p:nvPr>
        </p:nvSpPr>
        <p:spPr/>
        <p:txBody>
          <a:bodyPr/>
          <a:lstStyle/>
          <a:p>
            <a:r>
              <a:rPr lang="fi-FI"/>
              <a:t>Kaisu Pitkälä</a:t>
            </a:r>
            <a:endParaRPr lang="fi-FI" dirty="0"/>
          </a:p>
        </p:txBody>
      </p:sp>
      <p:sp>
        <p:nvSpPr>
          <p:cNvPr id="7" name="Dian numeron paikkamerkki 6"/>
          <p:cNvSpPr>
            <a:spLocks noGrp="1"/>
          </p:cNvSpPr>
          <p:nvPr>
            <p:ph type="sldNum" sz="quarter" idx="16"/>
          </p:nvPr>
        </p:nvSpPr>
        <p:spPr/>
        <p:txBody>
          <a:bodyPr/>
          <a:lstStyle/>
          <a:p>
            <a:pPr>
              <a:defRPr/>
            </a:pPr>
            <a:fld id="{4669315E-5A66-CF44-AE5D-C333B2F730C4}" type="slidenum">
              <a:rPr lang="en-GB" smtClean="0"/>
              <a:pPr>
                <a:defRPr/>
              </a:pPr>
              <a:t>‹#›</a:t>
            </a:fld>
            <a:endParaRPr lang="en-GB" dirty="0"/>
          </a:p>
        </p:txBody>
      </p:sp>
      <p:sp>
        <p:nvSpPr>
          <p:cNvPr id="15" name="Title Placeholder 1"/>
          <p:cNvSpPr>
            <a:spLocks noGrp="1"/>
          </p:cNvSpPr>
          <p:nvPr>
            <p:ph type="ctrTitle" hasCustomPrompt="1"/>
          </p:nvPr>
        </p:nvSpPr>
        <p:spPr>
          <a:xfrm>
            <a:off x="914400" y="2708920"/>
            <a:ext cx="10363200" cy="1296144"/>
          </a:xfrm>
        </p:spPr>
        <p:txBody>
          <a:bodyPr anchor="ctr" anchorCtr="0"/>
          <a:lstStyle>
            <a:lvl1pPr algn="ctr">
              <a:lnSpc>
                <a:spcPct val="70000"/>
              </a:lnSpc>
              <a:defRPr sz="3600">
                <a:latin typeface="+mj-lt"/>
                <a:ea typeface="ＭＳ Ｐゴシック" charset="0"/>
                <a:cs typeface="Gotham Narrow Bold"/>
              </a:defRPr>
            </a:lvl1pPr>
          </a:lstStyle>
          <a:p>
            <a:pPr lvl="0"/>
            <a:r>
              <a:rPr lang="fi-FI" noProof="0" dirty="0"/>
              <a:t>CLICK TO ADD TEXT</a:t>
            </a:r>
          </a:p>
        </p:txBody>
      </p:sp>
      <p:grpSp>
        <p:nvGrpSpPr>
          <p:cNvPr id="16" name="Ryhmä 15"/>
          <p:cNvGrpSpPr/>
          <p:nvPr userDrawn="1"/>
        </p:nvGrpSpPr>
        <p:grpSpPr bwMode="black">
          <a:xfrm>
            <a:off x="334478" y="255600"/>
            <a:ext cx="1397690" cy="1309952"/>
            <a:chOff x="1311275" y="373063"/>
            <a:chExt cx="6524625" cy="6115050"/>
          </a:xfrm>
          <a:solidFill>
            <a:srgbClr val="FFFFFF"/>
          </a:solidFill>
        </p:grpSpPr>
        <p:sp>
          <p:nvSpPr>
            <p:cNvPr id="17" name="Rectangle 5"/>
            <p:cNvSpPr>
              <a:spLocks noChangeArrowheads="1"/>
            </p:cNvSpPr>
            <p:nvPr userDrawn="1"/>
          </p:nvSpPr>
          <p:spPr bwMode="black">
            <a:xfrm>
              <a:off x="4267200" y="5875338"/>
              <a:ext cx="609600" cy="612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fi-FI"/>
            </a:p>
          </p:txBody>
        </p:sp>
        <p:sp>
          <p:nvSpPr>
            <p:cNvPr id="18" name="Rectangle 6"/>
            <p:cNvSpPr>
              <a:spLocks noChangeArrowheads="1"/>
            </p:cNvSpPr>
            <p:nvPr userDrawn="1"/>
          </p:nvSpPr>
          <p:spPr bwMode="black">
            <a:xfrm>
              <a:off x="4267200" y="373063"/>
              <a:ext cx="609600" cy="609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fi-FI"/>
            </a:p>
          </p:txBody>
        </p:sp>
        <p:sp>
          <p:nvSpPr>
            <p:cNvPr id="19" name="Freeform 7"/>
            <p:cNvSpPr>
              <a:spLocks noEditPoints="1"/>
            </p:cNvSpPr>
            <p:nvPr userDrawn="1"/>
          </p:nvSpPr>
          <p:spPr bwMode="black">
            <a:xfrm>
              <a:off x="1311275" y="1436688"/>
              <a:ext cx="6524625" cy="4152900"/>
            </a:xfrm>
            <a:custGeom>
              <a:avLst/>
              <a:gdLst>
                <a:gd name="T0" fmla="*/ 3947 w 4110"/>
                <a:gd name="T1" fmla="*/ 1670 h 2616"/>
                <a:gd name="T2" fmla="*/ 3459 w 4110"/>
                <a:gd name="T3" fmla="*/ 1403 h 2616"/>
                <a:gd name="T4" fmla="*/ 3294 w 4110"/>
                <a:gd name="T5" fmla="*/ 1199 h 2616"/>
                <a:gd name="T6" fmla="*/ 3062 w 4110"/>
                <a:gd name="T7" fmla="*/ 1048 h 2616"/>
                <a:gd name="T8" fmla="*/ 2897 w 4110"/>
                <a:gd name="T9" fmla="*/ 789 h 2616"/>
                <a:gd name="T10" fmla="*/ 2734 w 4110"/>
                <a:gd name="T11" fmla="*/ 314 h 2616"/>
                <a:gd name="T12" fmla="*/ 2417 w 4110"/>
                <a:gd name="T13" fmla="*/ 63 h 2616"/>
                <a:gd name="T14" fmla="*/ 2077 w 4110"/>
                <a:gd name="T15" fmla="*/ 19 h 2616"/>
                <a:gd name="T16" fmla="*/ 2204 w 4110"/>
                <a:gd name="T17" fmla="*/ 197 h 2616"/>
                <a:gd name="T18" fmla="*/ 2175 w 4110"/>
                <a:gd name="T19" fmla="*/ 357 h 2616"/>
                <a:gd name="T20" fmla="*/ 2041 w 4110"/>
                <a:gd name="T21" fmla="*/ 433 h 2616"/>
                <a:gd name="T22" fmla="*/ 1818 w 4110"/>
                <a:gd name="T23" fmla="*/ 362 h 2616"/>
                <a:gd name="T24" fmla="*/ 1518 w 4110"/>
                <a:gd name="T25" fmla="*/ 159 h 2616"/>
                <a:gd name="T26" fmla="*/ 1213 w 4110"/>
                <a:gd name="T27" fmla="*/ 130 h 2616"/>
                <a:gd name="T28" fmla="*/ 1198 w 4110"/>
                <a:gd name="T29" fmla="*/ 209 h 2616"/>
                <a:gd name="T30" fmla="*/ 1401 w 4110"/>
                <a:gd name="T31" fmla="*/ 481 h 2616"/>
                <a:gd name="T32" fmla="*/ 1555 w 4110"/>
                <a:gd name="T33" fmla="*/ 708 h 2616"/>
                <a:gd name="T34" fmla="*/ 1672 w 4110"/>
                <a:gd name="T35" fmla="*/ 796 h 2616"/>
                <a:gd name="T36" fmla="*/ 1405 w 4110"/>
                <a:gd name="T37" fmla="*/ 787 h 2616"/>
                <a:gd name="T38" fmla="*/ 1102 w 4110"/>
                <a:gd name="T39" fmla="*/ 558 h 2616"/>
                <a:gd name="T40" fmla="*/ 821 w 4110"/>
                <a:gd name="T41" fmla="*/ 395 h 2616"/>
                <a:gd name="T42" fmla="*/ 531 w 4110"/>
                <a:gd name="T43" fmla="*/ 426 h 2616"/>
                <a:gd name="T44" fmla="*/ 748 w 4110"/>
                <a:gd name="T45" fmla="*/ 537 h 2616"/>
                <a:gd name="T46" fmla="*/ 762 w 4110"/>
                <a:gd name="T47" fmla="*/ 704 h 2616"/>
                <a:gd name="T48" fmla="*/ 608 w 4110"/>
                <a:gd name="T49" fmla="*/ 689 h 2616"/>
                <a:gd name="T50" fmla="*/ 387 w 4110"/>
                <a:gd name="T51" fmla="*/ 529 h 2616"/>
                <a:gd name="T52" fmla="*/ 103 w 4110"/>
                <a:gd name="T53" fmla="*/ 499 h 2616"/>
                <a:gd name="T54" fmla="*/ 157 w 4110"/>
                <a:gd name="T55" fmla="*/ 597 h 2616"/>
                <a:gd name="T56" fmla="*/ 397 w 4110"/>
                <a:gd name="T57" fmla="*/ 913 h 2616"/>
                <a:gd name="T58" fmla="*/ 578 w 4110"/>
                <a:gd name="T59" fmla="*/ 1190 h 2616"/>
                <a:gd name="T60" fmla="*/ 954 w 4110"/>
                <a:gd name="T61" fmla="*/ 1253 h 2616"/>
                <a:gd name="T62" fmla="*/ 1184 w 4110"/>
                <a:gd name="T63" fmla="*/ 1316 h 2616"/>
                <a:gd name="T64" fmla="*/ 1250 w 4110"/>
                <a:gd name="T65" fmla="*/ 1526 h 2616"/>
                <a:gd name="T66" fmla="*/ 1365 w 4110"/>
                <a:gd name="T67" fmla="*/ 1691 h 2616"/>
                <a:gd name="T68" fmla="*/ 1601 w 4110"/>
                <a:gd name="T69" fmla="*/ 1766 h 2616"/>
                <a:gd name="T70" fmla="*/ 1384 w 4110"/>
                <a:gd name="T71" fmla="*/ 1823 h 2616"/>
                <a:gd name="T72" fmla="*/ 965 w 4110"/>
                <a:gd name="T73" fmla="*/ 1706 h 2616"/>
                <a:gd name="T74" fmla="*/ 971 w 4110"/>
                <a:gd name="T75" fmla="*/ 1890 h 2616"/>
                <a:gd name="T76" fmla="*/ 1173 w 4110"/>
                <a:gd name="T77" fmla="*/ 2136 h 2616"/>
                <a:gd name="T78" fmla="*/ 1534 w 4110"/>
                <a:gd name="T79" fmla="*/ 2226 h 2616"/>
                <a:gd name="T80" fmla="*/ 1883 w 4110"/>
                <a:gd name="T81" fmla="*/ 2182 h 2616"/>
                <a:gd name="T82" fmla="*/ 1985 w 4110"/>
                <a:gd name="T83" fmla="*/ 2299 h 2616"/>
                <a:gd name="T84" fmla="*/ 2154 w 4110"/>
                <a:gd name="T85" fmla="*/ 2418 h 2616"/>
                <a:gd name="T86" fmla="*/ 2476 w 4110"/>
                <a:gd name="T87" fmla="*/ 2413 h 2616"/>
                <a:gd name="T88" fmla="*/ 2797 w 4110"/>
                <a:gd name="T89" fmla="*/ 2585 h 2616"/>
                <a:gd name="T90" fmla="*/ 2803 w 4110"/>
                <a:gd name="T91" fmla="*/ 2395 h 2616"/>
                <a:gd name="T92" fmla="*/ 2594 w 4110"/>
                <a:gd name="T93" fmla="*/ 2119 h 2616"/>
                <a:gd name="T94" fmla="*/ 2403 w 4110"/>
                <a:gd name="T95" fmla="*/ 1960 h 2616"/>
                <a:gd name="T96" fmla="*/ 2426 w 4110"/>
                <a:gd name="T97" fmla="*/ 1890 h 2616"/>
                <a:gd name="T98" fmla="*/ 2663 w 4110"/>
                <a:gd name="T99" fmla="*/ 1996 h 2616"/>
                <a:gd name="T100" fmla="*/ 3012 w 4110"/>
                <a:gd name="T101" fmla="*/ 2088 h 2616"/>
                <a:gd name="T102" fmla="*/ 3156 w 4110"/>
                <a:gd name="T103" fmla="*/ 2125 h 2616"/>
                <a:gd name="T104" fmla="*/ 3035 w 4110"/>
                <a:gd name="T105" fmla="*/ 1900 h 2616"/>
                <a:gd name="T106" fmla="*/ 2837 w 4110"/>
                <a:gd name="T107" fmla="*/ 1698 h 2616"/>
                <a:gd name="T108" fmla="*/ 3185 w 4110"/>
                <a:gd name="T109" fmla="*/ 1746 h 2616"/>
                <a:gd name="T110" fmla="*/ 3440 w 4110"/>
                <a:gd name="T111" fmla="*/ 1741 h 2616"/>
                <a:gd name="T112" fmla="*/ 3596 w 4110"/>
                <a:gd name="T113" fmla="*/ 1842 h 2616"/>
                <a:gd name="T114" fmla="*/ 3951 w 4110"/>
                <a:gd name="T115" fmla="*/ 1816 h 2616"/>
                <a:gd name="T116" fmla="*/ 2246 w 4110"/>
                <a:gd name="T117" fmla="*/ 1449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10" h="2616">
                  <a:moveTo>
                    <a:pt x="4110" y="1887"/>
                  </a:moveTo>
                  <a:lnTo>
                    <a:pt x="4095" y="1858"/>
                  </a:lnTo>
                  <a:lnTo>
                    <a:pt x="4080" y="1829"/>
                  </a:lnTo>
                  <a:lnTo>
                    <a:pt x="4062" y="1802"/>
                  </a:lnTo>
                  <a:lnTo>
                    <a:pt x="4045" y="1777"/>
                  </a:lnTo>
                  <a:lnTo>
                    <a:pt x="4028" y="1754"/>
                  </a:lnTo>
                  <a:lnTo>
                    <a:pt x="4009" y="1731"/>
                  </a:lnTo>
                  <a:lnTo>
                    <a:pt x="3989" y="1710"/>
                  </a:lnTo>
                  <a:lnTo>
                    <a:pt x="3968" y="1689"/>
                  </a:lnTo>
                  <a:lnTo>
                    <a:pt x="3947" y="1670"/>
                  </a:lnTo>
                  <a:lnTo>
                    <a:pt x="3926" y="1652"/>
                  </a:lnTo>
                  <a:lnTo>
                    <a:pt x="3903" y="1635"/>
                  </a:lnTo>
                  <a:lnTo>
                    <a:pt x="3882" y="1618"/>
                  </a:lnTo>
                  <a:lnTo>
                    <a:pt x="3834" y="1589"/>
                  </a:lnTo>
                  <a:lnTo>
                    <a:pt x="3788" y="1560"/>
                  </a:lnTo>
                  <a:lnTo>
                    <a:pt x="3690" y="1512"/>
                  </a:lnTo>
                  <a:lnTo>
                    <a:pt x="3594" y="1468"/>
                  </a:lnTo>
                  <a:lnTo>
                    <a:pt x="3548" y="1447"/>
                  </a:lnTo>
                  <a:lnTo>
                    <a:pt x="3504" y="1426"/>
                  </a:lnTo>
                  <a:lnTo>
                    <a:pt x="3459" y="1403"/>
                  </a:lnTo>
                  <a:lnTo>
                    <a:pt x="3419" y="1378"/>
                  </a:lnTo>
                  <a:lnTo>
                    <a:pt x="3402" y="1364"/>
                  </a:lnTo>
                  <a:lnTo>
                    <a:pt x="3385" y="1351"/>
                  </a:lnTo>
                  <a:lnTo>
                    <a:pt x="3369" y="1336"/>
                  </a:lnTo>
                  <a:lnTo>
                    <a:pt x="3356" y="1318"/>
                  </a:lnTo>
                  <a:lnTo>
                    <a:pt x="3342" y="1299"/>
                  </a:lnTo>
                  <a:lnTo>
                    <a:pt x="3331" y="1282"/>
                  </a:lnTo>
                  <a:lnTo>
                    <a:pt x="3319" y="1263"/>
                  </a:lnTo>
                  <a:lnTo>
                    <a:pt x="3310" y="1242"/>
                  </a:lnTo>
                  <a:lnTo>
                    <a:pt x="3294" y="1199"/>
                  </a:lnTo>
                  <a:lnTo>
                    <a:pt x="3281" y="1157"/>
                  </a:lnTo>
                  <a:lnTo>
                    <a:pt x="3271" y="1115"/>
                  </a:lnTo>
                  <a:lnTo>
                    <a:pt x="3264" y="1073"/>
                  </a:lnTo>
                  <a:lnTo>
                    <a:pt x="3223" y="1076"/>
                  </a:lnTo>
                  <a:lnTo>
                    <a:pt x="3179" y="1076"/>
                  </a:lnTo>
                  <a:lnTo>
                    <a:pt x="3156" y="1075"/>
                  </a:lnTo>
                  <a:lnTo>
                    <a:pt x="3133" y="1071"/>
                  </a:lnTo>
                  <a:lnTo>
                    <a:pt x="3110" y="1065"/>
                  </a:lnTo>
                  <a:lnTo>
                    <a:pt x="3087" y="1057"/>
                  </a:lnTo>
                  <a:lnTo>
                    <a:pt x="3062" y="1048"/>
                  </a:lnTo>
                  <a:lnTo>
                    <a:pt x="3039" y="1034"/>
                  </a:lnTo>
                  <a:lnTo>
                    <a:pt x="3018" y="1019"/>
                  </a:lnTo>
                  <a:lnTo>
                    <a:pt x="2997" y="1000"/>
                  </a:lnTo>
                  <a:lnTo>
                    <a:pt x="2976" y="979"/>
                  </a:lnTo>
                  <a:lnTo>
                    <a:pt x="2956" y="952"/>
                  </a:lnTo>
                  <a:lnTo>
                    <a:pt x="2939" y="921"/>
                  </a:lnTo>
                  <a:lnTo>
                    <a:pt x="2924" y="886"/>
                  </a:lnTo>
                  <a:lnTo>
                    <a:pt x="2912" y="856"/>
                  </a:lnTo>
                  <a:lnTo>
                    <a:pt x="2905" y="823"/>
                  </a:lnTo>
                  <a:lnTo>
                    <a:pt x="2897" y="789"/>
                  </a:lnTo>
                  <a:lnTo>
                    <a:pt x="2889" y="752"/>
                  </a:lnTo>
                  <a:lnTo>
                    <a:pt x="2874" y="675"/>
                  </a:lnTo>
                  <a:lnTo>
                    <a:pt x="2857" y="593"/>
                  </a:lnTo>
                  <a:lnTo>
                    <a:pt x="2845" y="550"/>
                  </a:lnTo>
                  <a:lnTo>
                    <a:pt x="2834" y="508"/>
                  </a:lnTo>
                  <a:lnTo>
                    <a:pt x="2816" y="464"/>
                  </a:lnTo>
                  <a:lnTo>
                    <a:pt x="2797" y="422"/>
                  </a:lnTo>
                  <a:lnTo>
                    <a:pt x="2776" y="378"/>
                  </a:lnTo>
                  <a:lnTo>
                    <a:pt x="2749" y="335"/>
                  </a:lnTo>
                  <a:lnTo>
                    <a:pt x="2734" y="314"/>
                  </a:lnTo>
                  <a:lnTo>
                    <a:pt x="2718" y="293"/>
                  </a:lnTo>
                  <a:lnTo>
                    <a:pt x="2701" y="272"/>
                  </a:lnTo>
                  <a:lnTo>
                    <a:pt x="2682" y="251"/>
                  </a:lnTo>
                  <a:lnTo>
                    <a:pt x="2647" y="216"/>
                  </a:lnTo>
                  <a:lnTo>
                    <a:pt x="2611" y="184"/>
                  </a:lnTo>
                  <a:lnTo>
                    <a:pt x="2572" y="153"/>
                  </a:lnTo>
                  <a:lnTo>
                    <a:pt x="2534" y="126"/>
                  </a:lnTo>
                  <a:lnTo>
                    <a:pt x="2496" y="101"/>
                  </a:lnTo>
                  <a:lnTo>
                    <a:pt x="2457" y="80"/>
                  </a:lnTo>
                  <a:lnTo>
                    <a:pt x="2417" y="63"/>
                  </a:lnTo>
                  <a:lnTo>
                    <a:pt x="2377" y="46"/>
                  </a:lnTo>
                  <a:lnTo>
                    <a:pt x="2336" y="32"/>
                  </a:lnTo>
                  <a:lnTo>
                    <a:pt x="2296" y="21"/>
                  </a:lnTo>
                  <a:lnTo>
                    <a:pt x="2256" y="13"/>
                  </a:lnTo>
                  <a:lnTo>
                    <a:pt x="2215" y="5"/>
                  </a:lnTo>
                  <a:lnTo>
                    <a:pt x="2175" y="1"/>
                  </a:lnTo>
                  <a:lnTo>
                    <a:pt x="2135" y="0"/>
                  </a:lnTo>
                  <a:lnTo>
                    <a:pt x="2094" y="0"/>
                  </a:lnTo>
                  <a:lnTo>
                    <a:pt x="2054" y="1"/>
                  </a:lnTo>
                  <a:lnTo>
                    <a:pt x="2077" y="19"/>
                  </a:lnTo>
                  <a:lnTo>
                    <a:pt x="2098" y="34"/>
                  </a:lnTo>
                  <a:lnTo>
                    <a:pt x="2117" y="51"/>
                  </a:lnTo>
                  <a:lnTo>
                    <a:pt x="2135" y="71"/>
                  </a:lnTo>
                  <a:lnTo>
                    <a:pt x="2150" y="88"/>
                  </a:lnTo>
                  <a:lnTo>
                    <a:pt x="2163" y="105"/>
                  </a:lnTo>
                  <a:lnTo>
                    <a:pt x="2175" y="124"/>
                  </a:lnTo>
                  <a:lnTo>
                    <a:pt x="2185" y="142"/>
                  </a:lnTo>
                  <a:lnTo>
                    <a:pt x="2192" y="161"/>
                  </a:lnTo>
                  <a:lnTo>
                    <a:pt x="2200" y="178"/>
                  </a:lnTo>
                  <a:lnTo>
                    <a:pt x="2204" y="197"/>
                  </a:lnTo>
                  <a:lnTo>
                    <a:pt x="2208" y="215"/>
                  </a:lnTo>
                  <a:lnTo>
                    <a:pt x="2210" y="232"/>
                  </a:lnTo>
                  <a:lnTo>
                    <a:pt x="2210" y="249"/>
                  </a:lnTo>
                  <a:lnTo>
                    <a:pt x="2208" y="266"/>
                  </a:lnTo>
                  <a:lnTo>
                    <a:pt x="2206" y="284"/>
                  </a:lnTo>
                  <a:lnTo>
                    <a:pt x="2202" y="299"/>
                  </a:lnTo>
                  <a:lnTo>
                    <a:pt x="2198" y="314"/>
                  </a:lnTo>
                  <a:lnTo>
                    <a:pt x="2190" y="330"/>
                  </a:lnTo>
                  <a:lnTo>
                    <a:pt x="2183" y="343"/>
                  </a:lnTo>
                  <a:lnTo>
                    <a:pt x="2175" y="357"/>
                  </a:lnTo>
                  <a:lnTo>
                    <a:pt x="2165" y="370"/>
                  </a:lnTo>
                  <a:lnTo>
                    <a:pt x="2156" y="382"/>
                  </a:lnTo>
                  <a:lnTo>
                    <a:pt x="2144" y="391"/>
                  </a:lnTo>
                  <a:lnTo>
                    <a:pt x="2131" y="401"/>
                  </a:lnTo>
                  <a:lnTo>
                    <a:pt x="2117" y="410"/>
                  </a:lnTo>
                  <a:lnTo>
                    <a:pt x="2104" y="418"/>
                  </a:lnTo>
                  <a:lnTo>
                    <a:pt x="2089" y="424"/>
                  </a:lnTo>
                  <a:lnTo>
                    <a:pt x="2073" y="428"/>
                  </a:lnTo>
                  <a:lnTo>
                    <a:pt x="2058" y="431"/>
                  </a:lnTo>
                  <a:lnTo>
                    <a:pt x="2041" y="433"/>
                  </a:lnTo>
                  <a:lnTo>
                    <a:pt x="2023" y="435"/>
                  </a:lnTo>
                  <a:lnTo>
                    <a:pt x="1998" y="433"/>
                  </a:lnTo>
                  <a:lnTo>
                    <a:pt x="1975" y="431"/>
                  </a:lnTo>
                  <a:lnTo>
                    <a:pt x="1954" y="428"/>
                  </a:lnTo>
                  <a:lnTo>
                    <a:pt x="1933" y="422"/>
                  </a:lnTo>
                  <a:lnTo>
                    <a:pt x="1912" y="414"/>
                  </a:lnTo>
                  <a:lnTo>
                    <a:pt x="1893" y="407"/>
                  </a:lnTo>
                  <a:lnTo>
                    <a:pt x="1874" y="397"/>
                  </a:lnTo>
                  <a:lnTo>
                    <a:pt x="1854" y="385"/>
                  </a:lnTo>
                  <a:lnTo>
                    <a:pt x="1818" y="362"/>
                  </a:lnTo>
                  <a:lnTo>
                    <a:pt x="1781" y="335"/>
                  </a:lnTo>
                  <a:lnTo>
                    <a:pt x="1747" y="307"/>
                  </a:lnTo>
                  <a:lnTo>
                    <a:pt x="1710" y="278"/>
                  </a:lnTo>
                  <a:lnTo>
                    <a:pt x="1672" y="247"/>
                  </a:lnTo>
                  <a:lnTo>
                    <a:pt x="1632" y="220"/>
                  </a:lnTo>
                  <a:lnTo>
                    <a:pt x="1610" y="207"/>
                  </a:lnTo>
                  <a:lnTo>
                    <a:pt x="1589" y="193"/>
                  </a:lnTo>
                  <a:lnTo>
                    <a:pt x="1566" y="180"/>
                  </a:lnTo>
                  <a:lnTo>
                    <a:pt x="1543" y="168"/>
                  </a:lnTo>
                  <a:lnTo>
                    <a:pt x="1518" y="159"/>
                  </a:lnTo>
                  <a:lnTo>
                    <a:pt x="1491" y="149"/>
                  </a:lnTo>
                  <a:lnTo>
                    <a:pt x="1465" y="142"/>
                  </a:lnTo>
                  <a:lnTo>
                    <a:pt x="1436" y="134"/>
                  </a:lnTo>
                  <a:lnTo>
                    <a:pt x="1405" y="128"/>
                  </a:lnTo>
                  <a:lnTo>
                    <a:pt x="1374" y="124"/>
                  </a:lnTo>
                  <a:lnTo>
                    <a:pt x="1342" y="120"/>
                  </a:lnTo>
                  <a:lnTo>
                    <a:pt x="1305" y="120"/>
                  </a:lnTo>
                  <a:lnTo>
                    <a:pt x="1273" y="120"/>
                  </a:lnTo>
                  <a:lnTo>
                    <a:pt x="1242" y="124"/>
                  </a:lnTo>
                  <a:lnTo>
                    <a:pt x="1213" y="130"/>
                  </a:lnTo>
                  <a:lnTo>
                    <a:pt x="1184" y="138"/>
                  </a:lnTo>
                  <a:lnTo>
                    <a:pt x="1159" y="147"/>
                  </a:lnTo>
                  <a:lnTo>
                    <a:pt x="1134" y="157"/>
                  </a:lnTo>
                  <a:lnTo>
                    <a:pt x="1113" y="168"/>
                  </a:lnTo>
                  <a:lnTo>
                    <a:pt x="1092" y="180"/>
                  </a:lnTo>
                  <a:lnTo>
                    <a:pt x="1113" y="182"/>
                  </a:lnTo>
                  <a:lnTo>
                    <a:pt x="1130" y="186"/>
                  </a:lnTo>
                  <a:lnTo>
                    <a:pt x="1150" y="192"/>
                  </a:lnTo>
                  <a:lnTo>
                    <a:pt x="1167" y="195"/>
                  </a:lnTo>
                  <a:lnTo>
                    <a:pt x="1198" y="209"/>
                  </a:lnTo>
                  <a:lnTo>
                    <a:pt x="1226" y="224"/>
                  </a:lnTo>
                  <a:lnTo>
                    <a:pt x="1251" y="243"/>
                  </a:lnTo>
                  <a:lnTo>
                    <a:pt x="1274" y="264"/>
                  </a:lnTo>
                  <a:lnTo>
                    <a:pt x="1296" y="286"/>
                  </a:lnTo>
                  <a:lnTo>
                    <a:pt x="1315" y="311"/>
                  </a:lnTo>
                  <a:lnTo>
                    <a:pt x="1332" y="337"/>
                  </a:lnTo>
                  <a:lnTo>
                    <a:pt x="1347" y="364"/>
                  </a:lnTo>
                  <a:lnTo>
                    <a:pt x="1363" y="391"/>
                  </a:lnTo>
                  <a:lnTo>
                    <a:pt x="1376" y="422"/>
                  </a:lnTo>
                  <a:lnTo>
                    <a:pt x="1401" y="481"/>
                  </a:lnTo>
                  <a:lnTo>
                    <a:pt x="1426" y="541"/>
                  </a:lnTo>
                  <a:lnTo>
                    <a:pt x="1436" y="564"/>
                  </a:lnTo>
                  <a:lnTo>
                    <a:pt x="1447" y="585"/>
                  </a:lnTo>
                  <a:lnTo>
                    <a:pt x="1461" y="606"/>
                  </a:lnTo>
                  <a:lnTo>
                    <a:pt x="1474" y="625"/>
                  </a:lnTo>
                  <a:lnTo>
                    <a:pt x="1488" y="645"/>
                  </a:lnTo>
                  <a:lnTo>
                    <a:pt x="1503" y="662"/>
                  </a:lnTo>
                  <a:lnTo>
                    <a:pt x="1520" y="677"/>
                  </a:lnTo>
                  <a:lnTo>
                    <a:pt x="1538" y="693"/>
                  </a:lnTo>
                  <a:lnTo>
                    <a:pt x="1555" y="708"/>
                  </a:lnTo>
                  <a:lnTo>
                    <a:pt x="1576" y="721"/>
                  </a:lnTo>
                  <a:lnTo>
                    <a:pt x="1595" y="733"/>
                  </a:lnTo>
                  <a:lnTo>
                    <a:pt x="1616" y="744"/>
                  </a:lnTo>
                  <a:lnTo>
                    <a:pt x="1639" y="754"/>
                  </a:lnTo>
                  <a:lnTo>
                    <a:pt x="1662" y="764"/>
                  </a:lnTo>
                  <a:lnTo>
                    <a:pt x="1687" y="771"/>
                  </a:lnTo>
                  <a:lnTo>
                    <a:pt x="1714" y="779"/>
                  </a:lnTo>
                  <a:lnTo>
                    <a:pt x="1703" y="785"/>
                  </a:lnTo>
                  <a:lnTo>
                    <a:pt x="1687" y="790"/>
                  </a:lnTo>
                  <a:lnTo>
                    <a:pt x="1672" y="796"/>
                  </a:lnTo>
                  <a:lnTo>
                    <a:pt x="1651" y="802"/>
                  </a:lnTo>
                  <a:lnTo>
                    <a:pt x="1630" y="806"/>
                  </a:lnTo>
                  <a:lnTo>
                    <a:pt x="1605" y="810"/>
                  </a:lnTo>
                  <a:lnTo>
                    <a:pt x="1578" y="812"/>
                  </a:lnTo>
                  <a:lnTo>
                    <a:pt x="1551" y="812"/>
                  </a:lnTo>
                  <a:lnTo>
                    <a:pt x="1518" y="812"/>
                  </a:lnTo>
                  <a:lnTo>
                    <a:pt x="1490" y="808"/>
                  </a:lnTo>
                  <a:lnTo>
                    <a:pt x="1461" y="802"/>
                  </a:lnTo>
                  <a:lnTo>
                    <a:pt x="1432" y="796"/>
                  </a:lnTo>
                  <a:lnTo>
                    <a:pt x="1405" y="787"/>
                  </a:lnTo>
                  <a:lnTo>
                    <a:pt x="1378" y="777"/>
                  </a:lnTo>
                  <a:lnTo>
                    <a:pt x="1353" y="765"/>
                  </a:lnTo>
                  <a:lnTo>
                    <a:pt x="1328" y="752"/>
                  </a:lnTo>
                  <a:lnTo>
                    <a:pt x="1303" y="737"/>
                  </a:lnTo>
                  <a:lnTo>
                    <a:pt x="1280" y="721"/>
                  </a:lnTo>
                  <a:lnTo>
                    <a:pt x="1257" y="702"/>
                  </a:lnTo>
                  <a:lnTo>
                    <a:pt x="1234" y="685"/>
                  </a:lnTo>
                  <a:lnTo>
                    <a:pt x="1188" y="643"/>
                  </a:lnTo>
                  <a:lnTo>
                    <a:pt x="1142" y="598"/>
                  </a:lnTo>
                  <a:lnTo>
                    <a:pt x="1102" y="558"/>
                  </a:lnTo>
                  <a:lnTo>
                    <a:pt x="1059" y="518"/>
                  </a:lnTo>
                  <a:lnTo>
                    <a:pt x="1036" y="501"/>
                  </a:lnTo>
                  <a:lnTo>
                    <a:pt x="1013" y="483"/>
                  </a:lnTo>
                  <a:lnTo>
                    <a:pt x="990" y="466"/>
                  </a:lnTo>
                  <a:lnTo>
                    <a:pt x="965" y="451"/>
                  </a:lnTo>
                  <a:lnTo>
                    <a:pt x="938" y="435"/>
                  </a:lnTo>
                  <a:lnTo>
                    <a:pt x="912" y="424"/>
                  </a:lnTo>
                  <a:lnTo>
                    <a:pt x="883" y="412"/>
                  </a:lnTo>
                  <a:lnTo>
                    <a:pt x="854" y="403"/>
                  </a:lnTo>
                  <a:lnTo>
                    <a:pt x="821" y="395"/>
                  </a:lnTo>
                  <a:lnTo>
                    <a:pt x="789" y="389"/>
                  </a:lnTo>
                  <a:lnTo>
                    <a:pt x="754" y="385"/>
                  </a:lnTo>
                  <a:lnTo>
                    <a:pt x="718" y="385"/>
                  </a:lnTo>
                  <a:lnTo>
                    <a:pt x="683" y="385"/>
                  </a:lnTo>
                  <a:lnTo>
                    <a:pt x="649" y="389"/>
                  </a:lnTo>
                  <a:lnTo>
                    <a:pt x="620" y="395"/>
                  </a:lnTo>
                  <a:lnTo>
                    <a:pt x="591" y="403"/>
                  </a:lnTo>
                  <a:lnTo>
                    <a:pt x="568" y="410"/>
                  </a:lnTo>
                  <a:lnTo>
                    <a:pt x="547" y="418"/>
                  </a:lnTo>
                  <a:lnTo>
                    <a:pt x="531" y="426"/>
                  </a:lnTo>
                  <a:lnTo>
                    <a:pt x="520" y="433"/>
                  </a:lnTo>
                  <a:lnTo>
                    <a:pt x="562" y="441"/>
                  </a:lnTo>
                  <a:lnTo>
                    <a:pt x="608" y="455"/>
                  </a:lnTo>
                  <a:lnTo>
                    <a:pt x="631" y="464"/>
                  </a:lnTo>
                  <a:lnTo>
                    <a:pt x="652" y="474"/>
                  </a:lnTo>
                  <a:lnTo>
                    <a:pt x="675" y="483"/>
                  </a:lnTo>
                  <a:lnTo>
                    <a:pt x="695" y="495"/>
                  </a:lnTo>
                  <a:lnTo>
                    <a:pt x="716" y="508"/>
                  </a:lnTo>
                  <a:lnTo>
                    <a:pt x="733" y="522"/>
                  </a:lnTo>
                  <a:lnTo>
                    <a:pt x="748" y="537"/>
                  </a:lnTo>
                  <a:lnTo>
                    <a:pt x="764" y="554"/>
                  </a:lnTo>
                  <a:lnTo>
                    <a:pt x="773" y="572"/>
                  </a:lnTo>
                  <a:lnTo>
                    <a:pt x="783" y="591"/>
                  </a:lnTo>
                  <a:lnTo>
                    <a:pt x="789" y="610"/>
                  </a:lnTo>
                  <a:lnTo>
                    <a:pt x="791" y="631"/>
                  </a:lnTo>
                  <a:lnTo>
                    <a:pt x="789" y="648"/>
                  </a:lnTo>
                  <a:lnTo>
                    <a:pt x="785" y="666"/>
                  </a:lnTo>
                  <a:lnTo>
                    <a:pt x="779" y="679"/>
                  </a:lnTo>
                  <a:lnTo>
                    <a:pt x="771" y="693"/>
                  </a:lnTo>
                  <a:lnTo>
                    <a:pt x="762" y="704"/>
                  </a:lnTo>
                  <a:lnTo>
                    <a:pt x="750" y="714"/>
                  </a:lnTo>
                  <a:lnTo>
                    <a:pt x="739" y="719"/>
                  </a:lnTo>
                  <a:lnTo>
                    <a:pt x="723" y="725"/>
                  </a:lnTo>
                  <a:lnTo>
                    <a:pt x="710" y="727"/>
                  </a:lnTo>
                  <a:lnTo>
                    <a:pt x="693" y="727"/>
                  </a:lnTo>
                  <a:lnTo>
                    <a:pt x="677" y="725"/>
                  </a:lnTo>
                  <a:lnTo>
                    <a:pt x="660" y="721"/>
                  </a:lnTo>
                  <a:lnTo>
                    <a:pt x="643" y="714"/>
                  </a:lnTo>
                  <a:lnTo>
                    <a:pt x="626" y="702"/>
                  </a:lnTo>
                  <a:lnTo>
                    <a:pt x="608" y="689"/>
                  </a:lnTo>
                  <a:lnTo>
                    <a:pt x="591" y="673"/>
                  </a:lnTo>
                  <a:lnTo>
                    <a:pt x="572" y="654"/>
                  </a:lnTo>
                  <a:lnTo>
                    <a:pt x="553" y="635"/>
                  </a:lnTo>
                  <a:lnTo>
                    <a:pt x="531" y="618"/>
                  </a:lnTo>
                  <a:lnTo>
                    <a:pt x="508" y="600"/>
                  </a:lnTo>
                  <a:lnTo>
                    <a:pt x="485" y="583"/>
                  </a:lnTo>
                  <a:lnTo>
                    <a:pt x="462" y="568"/>
                  </a:lnTo>
                  <a:lnTo>
                    <a:pt x="439" y="554"/>
                  </a:lnTo>
                  <a:lnTo>
                    <a:pt x="414" y="541"/>
                  </a:lnTo>
                  <a:lnTo>
                    <a:pt x="387" y="529"/>
                  </a:lnTo>
                  <a:lnTo>
                    <a:pt x="361" y="520"/>
                  </a:lnTo>
                  <a:lnTo>
                    <a:pt x="334" y="510"/>
                  </a:lnTo>
                  <a:lnTo>
                    <a:pt x="307" y="503"/>
                  </a:lnTo>
                  <a:lnTo>
                    <a:pt x="278" y="497"/>
                  </a:lnTo>
                  <a:lnTo>
                    <a:pt x="249" y="491"/>
                  </a:lnTo>
                  <a:lnTo>
                    <a:pt x="220" y="489"/>
                  </a:lnTo>
                  <a:lnTo>
                    <a:pt x="192" y="489"/>
                  </a:lnTo>
                  <a:lnTo>
                    <a:pt x="161" y="489"/>
                  </a:lnTo>
                  <a:lnTo>
                    <a:pt x="132" y="493"/>
                  </a:lnTo>
                  <a:lnTo>
                    <a:pt x="103" y="499"/>
                  </a:lnTo>
                  <a:lnTo>
                    <a:pt x="78" y="504"/>
                  </a:lnTo>
                  <a:lnTo>
                    <a:pt x="53" y="514"/>
                  </a:lnTo>
                  <a:lnTo>
                    <a:pt x="32" y="524"/>
                  </a:lnTo>
                  <a:lnTo>
                    <a:pt x="13" y="535"/>
                  </a:lnTo>
                  <a:lnTo>
                    <a:pt x="0" y="547"/>
                  </a:lnTo>
                  <a:lnTo>
                    <a:pt x="34" y="550"/>
                  </a:lnTo>
                  <a:lnTo>
                    <a:pt x="67" y="558"/>
                  </a:lnTo>
                  <a:lnTo>
                    <a:pt x="98" y="570"/>
                  </a:lnTo>
                  <a:lnTo>
                    <a:pt x="128" y="581"/>
                  </a:lnTo>
                  <a:lnTo>
                    <a:pt x="157" y="597"/>
                  </a:lnTo>
                  <a:lnTo>
                    <a:pt x="184" y="616"/>
                  </a:lnTo>
                  <a:lnTo>
                    <a:pt x="211" y="637"/>
                  </a:lnTo>
                  <a:lnTo>
                    <a:pt x="236" y="660"/>
                  </a:lnTo>
                  <a:lnTo>
                    <a:pt x="261" y="687"/>
                  </a:lnTo>
                  <a:lnTo>
                    <a:pt x="284" y="718"/>
                  </a:lnTo>
                  <a:lnTo>
                    <a:pt x="307" y="750"/>
                  </a:lnTo>
                  <a:lnTo>
                    <a:pt x="330" y="785"/>
                  </a:lnTo>
                  <a:lnTo>
                    <a:pt x="353" y="825"/>
                  </a:lnTo>
                  <a:lnTo>
                    <a:pt x="374" y="867"/>
                  </a:lnTo>
                  <a:lnTo>
                    <a:pt x="397" y="913"/>
                  </a:lnTo>
                  <a:lnTo>
                    <a:pt x="418" y="961"/>
                  </a:lnTo>
                  <a:lnTo>
                    <a:pt x="432" y="990"/>
                  </a:lnTo>
                  <a:lnTo>
                    <a:pt x="445" y="1019"/>
                  </a:lnTo>
                  <a:lnTo>
                    <a:pt x="460" y="1046"/>
                  </a:lnTo>
                  <a:lnTo>
                    <a:pt x="476" y="1073"/>
                  </a:lnTo>
                  <a:lnTo>
                    <a:pt x="493" y="1100"/>
                  </a:lnTo>
                  <a:lnTo>
                    <a:pt x="512" y="1124"/>
                  </a:lnTo>
                  <a:lnTo>
                    <a:pt x="531" y="1148"/>
                  </a:lnTo>
                  <a:lnTo>
                    <a:pt x="554" y="1169"/>
                  </a:lnTo>
                  <a:lnTo>
                    <a:pt x="578" y="1190"/>
                  </a:lnTo>
                  <a:lnTo>
                    <a:pt x="604" y="1207"/>
                  </a:lnTo>
                  <a:lnTo>
                    <a:pt x="633" y="1222"/>
                  </a:lnTo>
                  <a:lnTo>
                    <a:pt x="664" y="1236"/>
                  </a:lnTo>
                  <a:lnTo>
                    <a:pt x="698" y="1247"/>
                  </a:lnTo>
                  <a:lnTo>
                    <a:pt x="735" y="1255"/>
                  </a:lnTo>
                  <a:lnTo>
                    <a:pt x="775" y="1261"/>
                  </a:lnTo>
                  <a:lnTo>
                    <a:pt x="818" y="1263"/>
                  </a:lnTo>
                  <a:lnTo>
                    <a:pt x="860" y="1263"/>
                  </a:lnTo>
                  <a:lnTo>
                    <a:pt x="906" y="1257"/>
                  </a:lnTo>
                  <a:lnTo>
                    <a:pt x="954" y="1253"/>
                  </a:lnTo>
                  <a:lnTo>
                    <a:pt x="1000" y="1249"/>
                  </a:lnTo>
                  <a:lnTo>
                    <a:pt x="1025" y="1249"/>
                  </a:lnTo>
                  <a:lnTo>
                    <a:pt x="1048" y="1251"/>
                  </a:lnTo>
                  <a:lnTo>
                    <a:pt x="1071" y="1253"/>
                  </a:lnTo>
                  <a:lnTo>
                    <a:pt x="1092" y="1257"/>
                  </a:lnTo>
                  <a:lnTo>
                    <a:pt x="1113" y="1265"/>
                  </a:lnTo>
                  <a:lnTo>
                    <a:pt x="1134" y="1274"/>
                  </a:lnTo>
                  <a:lnTo>
                    <a:pt x="1154" y="1286"/>
                  </a:lnTo>
                  <a:lnTo>
                    <a:pt x="1171" y="1299"/>
                  </a:lnTo>
                  <a:lnTo>
                    <a:pt x="1184" y="1316"/>
                  </a:lnTo>
                  <a:lnTo>
                    <a:pt x="1198" y="1332"/>
                  </a:lnTo>
                  <a:lnTo>
                    <a:pt x="1207" y="1349"/>
                  </a:lnTo>
                  <a:lnTo>
                    <a:pt x="1215" y="1366"/>
                  </a:lnTo>
                  <a:lnTo>
                    <a:pt x="1223" y="1384"/>
                  </a:lnTo>
                  <a:lnTo>
                    <a:pt x="1228" y="1401"/>
                  </a:lnTo>
                  <a:lnTo>
                    <a:pt x="1232" y="1418"/>
                  </a:lnTo>
                  <a:lnTo>
                    <a:pt x="1236" y="1435"/>
                  </a:lnTo>
                  <a:lnTo>
                    <a:pt x="1242" y="1472"/>
                  </a:lnTo>
                  <a:lnTo>
                    <a:pt x="1248" y="1508"/>
                  </a:lnTo>
                  <a:lnTo>
                    <a:pt x="1250" y="1526"/>
                  </a:lnTo>
                  <a:lnTo>
                    <a:pt x="1255" y="1543"/>
                  </a:lnTo>
                  <a:lnTo>
                    <a:pt x="1259" y="1560"/>
                  </a:lnTo>
                  <a:lnTo>
                    <a:pt x="1267" y="1578"/>
                  </a:lnTo>
                  <a:lnTo>
                    <a:pt x="1276" y="1597"/>
                  </a:lnTo>
                  <a:lnTo>
                    <a:pt x="1288" y="1616"/>
                  </a:lnTo>
                  <a:lnTo>
                    <a:pt x="1299" y="1633"/>
                  </a:lnTo>
                  <a:lnTo>
                    <a:pt x="1313" y="1649"/>
                  </a:lnTo>
                  <a:lnTo>
                    <a:pt x="1328" y="1664"/>
                  </a:lnTo>
                  <a:lnTo>
                    <a:pt x="1346" y="1677"/>
                  </a:lnTo>
                  <a:lnTo>
                    <a:pt x="1365" y="1691"/>
                  </a:lnTo>
                  <a:lnTo>
                    <a:pt x="1386" y="1702"/>
                  </a:lnTo>
                  <a:lnTo>
                    <a:pt x="1407" y="1712"/>
                  </a:lnTo>
                  <a:lnTo>
                    <a:pt x="1432" y="1721"/>
                  </a:lnTo>
                  <a:lnTo>
                    <a:pt x="1457" y="1729"/>
                  </a:lnTo>
                  <a:lnTo>
                    <a:pt x="1486" y="1737"/>
                  </a:lnTo>
                  <a:lnTo>
                    <a:pt x="1514" y="1743"/>
                  </a:lnTo>
                  <a:lnTo>
                    <a:pt x="1547" y="1746"/>
                  </a:lnTo>
                  <a:lnTo>
                    <a:pt x="1580" y="1750"/>
                  </a:lnTo>
                  <a:lnTo>
                    <a:pt x="1616" y="1754"/>
                  </a:lnTo>
                  <a:lnTo>
                    <a:pt x="1601" y="1766"/>
                  </a:lnTo>
                  <a:lnTo>
                    <a:pt x="1584" y="1777"/>
                  </a:lnTo>
                  <a:lnTo>
                    <a:pt x="1564" y="1787"/>
                  </a:lnTo>
                  <a:lnTo>
                    <a:pt x="1545" y="1794"/>
                  </a:lnTo>
                  <a:lnTo>
                    <a:pt x="1524" y="1802"/>
                  </a:lnTo>
                  <a:lnTo>
                    <a:pt x="1503" y="1808"/>
                  </a:lnTo>
                  <a:lnTo>
                    <a:pt x="1480" y="1814"/>
                  </a:lnTo>
                  <a:lnTo>
                    <a:pt x="1457" y="1817"/>
                  </a:lnTo>
                  <a:lnTo>
                    <a:pt x="1434" y="1821"/>
                  </a:lnTo>
                  <a:lnTo>
                    <a:pt x="1409" y="1823"/>
                  </a:lnTo>
                  <a:lnTo>
                    <a:pt x="1384" y="1823"/>
                  </a:lnTo>
                  <a:lnTo>
                    <a:pt x="1359" y="1823"/>
                  </a:lnTo>
                  <a:lnTo>
                    <a:pt x="1309" y="1821"/>
                  </a:lnTo>
                  <a:lnTo>
                    <a:pt x="1257" y="1816"/>
                  </a:lnTo>
                  <a:lnTo>
                    <a:pt x="1207" y="1806"/>
                  </a:lnTo>
                  <a:lnTo>
                    <a:pt x="1157" y="1793"/>
                  </a:lnTo>
                  <a:lnTo>
                    <a:pt x="1109" y="1777"/>
                  </a:lnTo>
                  <a:lnTo>
                    <a:pt x="1063" y="1760"/>
                  </a:lnTo>
                  <a:lnTo>
                    <a:pt x="1021" y="1739"/>
                  </a:lnTo>
                  <a:lnTo>
                    <a:pt x="983" y="1718"/>
                  </a:lnTo>
                  <a:lnTo>
                    <a:pt x="965" y="1706"/>
                  </a:lnTo>
                  <a:lnTo>
                    <a:pt x="950" y="1693"/>
                  </a:lnTo>
                  <a:lnTo>
                    <a:pt x="935" y="1679"/>
                  </a:lnTo>
                  <a:lnTo>
                    <a:pt x="921" y="1668"/>
                  </a:lnTo>
                  <a:lnTo>
                    <a:pt x="923" y="1700"/>
                  </a:lnTo>
                  <a:lnTo>
                    <a:pt x="927" y="1733"/>
                  </a:lnTo>
                  <a:lnTo>
                    <a:pt x="933" y="1766"/>
                  </a:lnTo>
                  <a:lnTo>
                    <a:pt x="940" y="1798"/>
                  </a:lnTo>
                  <a:lnTo>
                    <a:pt x="948" y="1829"/>
                  </a:lnTo>
                  <a:lnTo>
                    <a:pt x="960" y="1860"/>
                  </a:lnTo>
                  <a:lnTo>
                    <a:pt x="971" y="1890"/>
                  </a:lnTo>
                  <a:lnTo>
                    <a:pt x="985" y="1919"/>
                  </a:lnTo>
                  <a:lnTo>
                    <a:pt x="998" y="1948"/>
                  </a:lnTo>
                  <a:lnTo>
                    <a:pt x="1015" y="1975"/>
                  </a:lnTo>
                  <a:lnTo>
                    <a:pt x="1033" y="2002"/>
                  </a:lnTo>
                  <a:lnTo>
                    <a:pt x="1052" y="2027"/>
                  </a:lnTo>
                  <a:lnTo>
                    <a:pt x="1073" y="2052"/>
                  </a:lnTo>
                  <a:lnTo>
                    <a:pt x="1096" y="2075"/>
                  </a:lnTo>
                  <a:lnTo>
                    <a:pt x="1121" y="2096"/>
                  </a:lnTo>
                  <a:lnTo>
                    <a:pt x="1146" y="2117"/>
                  </a:lnTo>
                  <a:lnTo>
                    <a:pt x="1173" y="2136"/>
                  </a:lnTo>
                  <a:lnTo>
                    <a:pt x="1202" y="2153"/>
                  </a:lnTo>
                  <a:lnTo>
                    <a:pt x="1232" y="2169"/>
                  </a:lnTo>
                  <a:lnTo>
                    <a:pt x="1265" y="2182"/>
                  </a:lnTo>
                  <a:lnTo>
                    <a:pt x="1298" y="2196"/>
                  </a:lnTo>
                  <a:lnTo>
                    <a:pt x="1334" y="2205"/>
                  </a:lnTo>
                  <a:lnTo>
                    <a:pt x="1370" y="2215"/>
                  </a:lnTo>
                  <a:lnTo>
                    <a:pt x="1409" y="2221"/>
                  </a:lnTo>
                  <a:lnTo>
                    <a:pt x="1447" y="2224"/>
                  </a:lnTo>
                  <a:lnTo>
                    <a:pt x="1490" y="2226"/>
                  </a:lnTo>
                  <a:lnTo>
                    <a:pt x="1534" y="2226"/>
                  </a:lnTo>
                  <a:lnTo>
                    <a:pt x="1578" y="2224"/>
                  </a:lnTo>
                  <a:lnTo>
                    <a:pt x="1624" y="2219"/>
                  </a:lnTo>
                  <a:lnTo>
                    <a:pt x="1672" y="2213"/>
                  </a:lnTo>
                  <a:lnTo>
                    <a:pt x="1722" y="2201"/>
                  </a:lnTo>
                  <a:lnTo>
                    <a:pt x="1772" y="2190"/>
                  </a:lnTo>
                  <a:lnTo>
                    <a:pt x="1808" y="2182"/>
                  </a:lnTo>
                  <a:lnTo>
                    <a:pt x="1839" y="2178"/>
                  </a:lnTo>
                  <a:lnTo>
                    <a:pt x="1854" y="2178"/>
                  </a:lnTo>
                  <a:lnTo>
                    <a:pt x="1870" y="2180"/>
                  </a:lnTo>
                  <a:lnTo>
                    <a:pt x="1883" y="2182"/>
                  </a:lnTo>
                  <a:lnTo>
                    <a:pt x="1897" y="2186"/>
                  </a:lnTo>
                  <a:lnTo>
                    <a:pt x="1908" y="2192"/>
                  </a:lnTo>
                  <a:lnTo>
                    <a:pt x="1920" y="2199"/>
                  </a:lnTo>
                  <a:lnTo>
                    <a:pt x="1931" y="2207"/>
                  </a:lnTo>
                  <a:lnTo>
                    <a:pt x="1941" y="2217"/>
                  </a:lnTo>
                  <a:lnTo>
                    <a:pt x="1950" y="2228"/>
                  </a:lnTo>
                  <a:lnTo>
                    <a:pt x="1960" y="2244"/>
                  </a:lnTo>
                  <a:lnTo>
                    <a:pt x="1968" y="2259"/>
                  </a:lnTo>
                  <a:lnTo>
                    <a:pt x="1975" y="2276"/>
                  </a:lnTo>
                  <a:lnTo>
                    <a:pt x="1985" y="2299"/>
                  </a:lnTo>
                  <a:lnTo>
                    <a:pt x="1996" y="2320"/>
                  </a:lnTo>
                  <a:lnTo>
                    <a:pt x="2010" y="2340"/>
                  </a:lnTo>
                  <a:lnTo>
                    <a:pt x="2025" y="2357"/>
                  </a:lnTo>
                  <a:lnTo>
                    <a:pt x="2041" y="2370"/>
                  </a:lnTo>
                  <a:lnTo>
                    <a:pt x="2058" y="2384"/>
                  </a:lnTo>
                  <a:lnTo>
                    <a:pt x="2075" y="2393"/>
                  </a:lnTo>
                  <a:lnTo>
                    <a:pt x="2094" y="2403"/>
                  </a:lnTo>
                  <a:lnTo>
                    <a:pt x="2114" y="2409"/>
                  </a:lnTo>
                  <a:lnTo>
                    <a:pt x="2133" y="2414"/>
                  </a:lnTo>
                  <a:lnTo>
                    <a:pt x="2154" y="2418"/>
                  </a:lnTo>
                  <a:lnTo>
                    <a:pt x="2175" y="2420"/>
                  </a:lnTo>
                  <a:lnTo>
                    <a:pt x="2196" y="2420"/>
                  </a:lnTo>
                  <a:lnTo>
                    <a:pt x="2217" y="2420"/>
                  </a:lnTo>
                  <a:lnTo>
                    <a:pt x="2238" y="2420"/>
                  </a:lnTo>
                  <a:lnTo>
                    <a:pt x="2259" y="2418"/>
                  </a:lnTo>
                  <a:lnTo>
                    <a:pt x="2307" y="2413"/>
                  </a:lnTo>
                  <a:lnTo>
                    <a:pt x="2354" y="2409"/>
                  </a:lnTo>
                  <a:lnTo>
                    <a:pt x="2396" y="2409"/>
                  </a:lnTo>
                  <a:lnTo>
                    <a:pt x="2438" y="2411"/>
                  </a:lnTo>
                  <a:lnTo>
                    <a:pt x="2476" y="2413"/>
                  </a:lnTo>
                  <a:lnTo>
                    <a:pt x="2515" y="2418"/>
                  </a:lnTo>
                  <a:lnTo>
                    <a:pt x="2549" y="2428"/>
                  </a:lnTo>
                  <a:lnTo>
                    <a:pt x="2584" y="2438"/>
                  </a:lnTo>
                  <a:lnTo>
                    <a:pt x="2618" y="2451"/>
                  </a:lnTo>
                  <a:lnTo>
                    <a:pt x="2649" y="2466"/>
                  </a:lnTo>
                  <a:lnTo>
                    <a:pt x="2680" y="2485"/>
                  </a:lnTo>
                  <a:lnTo>
                    <a:pt x="2711" y="2505"/>
                  </a:lnTo>
                  <a:lnTo>
                    <a:pt x="2739" y="2530"/>
                  </a:lnTo>
                  <a:lnTo>
                    <a:pt x="2768" y="2555"/>
                  </a:lnTo>
                  <a:lnTo>
                    <a:pt x="2797" y="2585"/>
                  </a:lnTo>
                  <a:lnTo>
                    <a:pt x="2826" y="2616"/>
                  </a:lnTo>
                  <a:lnTo>
                    <a:pt x="2828" y="2589"/>
                  </a:lnTo>
                  <a:lnTo>
                    <a:pt x="2830" y="2562"/>
                  </a:lnTo>
                  <a:lnTo>
                    <a:pt x="2828" y="2537"/>
                  </a:lnTo>
                  <a:lnTo>
                    <a:pt x="2828" y="2510"/>
                  </a:lnTo>
                  <a:lnTo>
                    <a:pt x="2824" y="2487"/>
                  </a:lnTo>
                  <a:lnTo>
                    <a:pt x="2820" y="2462"/>
                  </a:lnTo>
                  <a:lnTo>
                    <a:pt x="2816" y="2439"/>
                  </a:lnTo>
                  <a:lnTo>
                    <a:pt x="2809" y="2416"/>
                  </a:lnTo>
                  <a:lnTo>
                    <a:pt x="2803" y="2395"/>
                  </a:lnTo>
                  <a:lnTo>
                    <a:pt x="2795" y="2374"/>
                  </a:lnTo>
                  <a:lnTo>
                    <a:pt x="2786" y="2353"/>
                  </a:lnTo>
                  <a:lnTo>
                    <a:pt x="2776" y="2334"/>
                  </a:lnTo>
                  <a:lnTo>
                    <a:pt x="2755" y="2295"/>
                  </a:lnTo>
                  <a:lnTo>
                    <a:pt x="2732" y="2261"/>
                  </a:lnTo>
                  <a:lnTo>
                    <a:pt x="2707" y="2226"/>
                  </a:lnTo>
                  <a:lnTo>
                    <a:pt x="2680" y="2198"/>
                  </a:lnTo>
                  <a:lnTo>
                    <a:pt x="2651" y="2169"/>
                  </a:lnTo>
                  <a:lnTo>
                    <a:pt x="2622" y="2144"/>
                  </a:lnTo>
                  <a:lnTo>
                    <a:pt x="2594" y="2119"/>
                  </a:lnTo>
                  <a:lnTo>
                    <a:pt x="2567" y="2098"/>
                  </a:lnTo>
                  <a:lnTo>
                    <a:pt x="2540" y="2080"/>
                  </a:lnTo>
                  <a:lnTo>
                    <a:pt x="2513" y="2063"/>
                  </a:lnTo>
                  <a:lnTo>
                    <a:pt x="2490" y="2048"/>
                  </a:lnTo>
                  <a:lnTo>
                    <a:pt x="2471" y="2032"/>
                  </a:lnTo>
                  <a:lnTo>
                    <a:pt x="2453" y="2019"/>
                  </a:lnTo>
                  <a:lnTo>
                    <a:pt x="2438" y="2004"/>
                  </a:lnTo>
                  <a:lnTo>
                    <a:pt x="2425" y="1988"/>
                  </a:lnTo>
                  <a:lnTo>
                    <a:pt x="2413" y="1973"/>
                  </a:lnTo>
                  <a:lnTo>
                    <a:pt x="2403" y="1960"/>
                  </a:lnTo>
                  <a:lnTo>
                    <a:pt x="2396" y="1944"/>
                  </a:lnTo>
                  <a:lnTo>
                    <a:pt x="2390" y="1931"/>
                  </a:lnTo>
                  <a:lnTo>
                    <a:pt x="2384" y="1915"/>
                  </a:lnTo>
                  <a:lnTo>
                    <a:pt x="2380" y="1902"/>
                  </a:lnTo>
                  <a:lnTo>
                    <a:pt x="2377" y="1888"/>
                  </a:lnTo>
                  <a:lnTo>
                    <a:pt x="2375" y="1862"/>
                  </a:lnTo>
                  <a:lnTo>
                    <a:pt x="2373" y="1837"/>
                  </a:lnTo>
                  <a:lnTo>
                    <a:pt x="2390" y="1856"/>
                  </a:lnTo>
                  <a:lnTo>
                    <a:pt x="2407" y="1873"/>
                  </a:lnTo>
                  <a:lnTo>
                    <a:pt x="2426" y="1890"/>
                  </a:lnTo>
                  <a:lnTo>
                    <a:pt x="2446" y="1906"/>
                  </a:lnTo>
                  <a:lnTo>
                    <a:pt x="2467" y="1919"/>
                  </a:lnTo>
                  <a:lnTo>
                    <a:pt x="2486" y="1931"/>
                  </a:lnTo>
                  <a:lnTo>
                    <a:pt x="2507" y="1942"/>
                  </a:lnTo>
                  <a:lnTo>
                    <a:pt x="2528" y="1954"/>
                  </a:lnTo>
                  <a:lnTo>
                    <a:pt x="2549" y="1963"/>
                  </a:lnTo>
                  <a:lnTo>
                    <a:pt x="2572" y="1971"/>
                  </a:lnTo>
                  <a:lnTo>
                    <a:pt x="2594" y="1979"/>
                  </a:lnTo>
                  <a:lnTo>
                    <a:pt x="2617" y="1986"/>
                  </a:lnTo>
                  <a:lnTo>
                    <a:pt x="2663" y="1996"/>
                  </a:lnTo>
                  <a:lnTo>
                    <a:pt x="2709" y="2004"/>
                  </a:lnTo>
                  <a:lnTo>
                    <a:pt x="2747" y="2009"/>
                  </a:lnTo>
                  <a:lnTo>
                    <a:pt x="2786" y="2017"/>
                  </a:lnTo>
                  <a:lnTo>
                    <a:pt x="2822" y="2025"/>
                  </a:lnTo>
                  <a:lnTo>
                    <a:pt x="2858" y="2032"/>
                  </a:lnTo>
                  <a:lnTo>
                    <a:pt x="2891" y="2042"/>
                  </a:lnTo>
                  <a:lnTo>
                    <a:pt x="2924" y="2052"/>
                  </a:lnTo>
                  <a:lnTo>
                    <a:pt x="2954" y="2063"/>
                  </a:lnTo>
                  <a:lnTo>
                    <a:pt x="2983" y="2075"/>
                  </a:lnTo>
                  <a:lnTo>
                    <a:pt x="3012" y="2088"/>
                  </a:lnTo>
                  <a:lnTo>
                    <a:pt x="3037" y="2102"/>
                  </a:lnTo>
                  <a:lnTo>
                    <a:pt x="3062" y="2117"/>
                  </a:lnTo>
                  <a:lnTo>
                    <a:pt x="3085" y="2134"/>
                  </a:lnTo>
                  <a:lnTo>
                    <a:pt x="3106" y="2151"/>
                  </a:lnTo>
                  <a:lnTo>
                    <a:pt x="3125" y="2169"/>
                  </a:lnTo>
                  <a:lnTo>
                    <a:pt x="3143" y="2188"/>
                  </a:lnTo>
                  <a:lnTo>
                    <a:pt x="3160" y="2209"/>
                  </a:lnTo>
                  <a:lnTo>
                    <a:pt x="3160" y="2180"/>
                  </a:lnTo>
                  <a:lnTo>
                    <a:pt x="3160" y="2151"/>
                  </a:lnTo>
                  <a:lnTo>
                    <a:pt x="3156" y="2125"/>
                  </a:lnTo>
                  <a:lnTo>
                    <a:pt x="3152" y="2100"/>
                  </a:lnTo>
                  <a:lnTo>
                    <a:pt x="3146" y="2075"/>
                  </a:lnTo>
                  <a:lnTo>
                    <a:pt x="3139" y="2052"/>
                  </a:lnTo>
                  <a:lnTo>
                    <a:pt x="3129" y="2029"/>
                  </a:lnTo>
                  <a:lnTo>
                    <a:pt x="3120" y="2008"/>
                  </a:lnTo>
                  <a:lnTo>
                    <a:pt x="3106" y="1988"/>
                  </a:lnTo>
                  <a:lnTo>
                    <a:pt x="3095" y="1969"/>
                  </a:lnTo>
                  <a:lnTo>
                    <a:pt x="3081" y="1950"/>
                  </a:lnTo>
                  <a:lnTo>
                    <a:pt x="3066" y="1933"/>
                  </a:lnTo>
                  <a:lnTo>
                    <a:pt x="3035" y="1900"/>
                  </a:lnTo>
                  <a:lnTo>
                    <a:pt x="3004" y="1871"/>
                  </a:lnTo>
                  <a:lnTo>
                    <a:pt x="2937" y="1817"/>
                  </a:lnTo>
                  <a:lnTo>
                    <a:pt x="2876" y="1769"/>
                  </a:lnTo>
                  <a:lnTo>
                    <a:pt x="2849" y="1746"/>
                  </a:lnTo>
                  <a:lnTo>
                    <a:pt x="2828" y="1721"/>
                  </a:lnTo>
                  <a:lnTo>
                    <a:pt x="2818" y="1710"/>
                  </a:lnTo>
                  <a:lnTo>
                    <a:pt x="2810" y="1698"/>
                  </a:lnTo>
                  <a:lnTo>
                    <a:pt x="2803" y="1685"/>
                  </a:lnTo>
                  <a:lnTo>
                    <a:pt x="2799" y="1673"/>
                  </a:lnTo>
                  <a:lnTo>
                    <a:pt x="2837" y="1698"/>
                  </a:lnTo>
                  <a:lnTo>
                    <a:pt x="2876" y="1718"/>
                  </a:lnTo>
                  <a:lnTo>
                    <a:pt x="2910" y="1735"/>
                  </a:lnTo>
                  <a:lnTo>
                    <a:pt x="2947" y="1746"/>
                  </a:lnTo>
                  <a:lnTo>
                    <a:pt x="2983" y="1756"/>
                  </a:lnTo>
                  <a:lnTo>
                    <a:pt x="3020" y="1760"/>
                  </a:lnTo>
                  <a:lnTo>
                    <a:pt x="3058" y="1762"/>
                  </a:lnTo>
                  <a:lnTo>
                    <a:pt x="3098" y="1760"/>
                  </a:lnTo>
                  <a:lnTo>
                    <a:pt x="3125" y="1758"/>
                  </a:lnTo>
                  <a:lnTo>
                    <a:pt x="3156" y="1752"/>
                  </a:lnTo>
                  <a:lnTo>
                    <a:pt x="3185" y="1746"/>
                  </a:lnTo>
                  <a:lnTo>
                    <a:pt x="3216" y="1739"/>
                  </a:lnTo>
                  <a:lnTo>
                    <a:pt x="3244" y="1733"/>
                  </a:lnTo>
                  <a:lnTo>
                    <a:pt x="3275" y="1727"/>
                  </a:lnTo>
                  <a:lnTo>
                    <a:pt x="3306" y="1723"/>
                  </a:lnTo>
                  <a:lnTo>
                    <a:pt x="3337" y="1721"/>
                  </a:lnTo>
                  <a:lnTo>
                    <a:pt x="3367" y="1721"/>
                  </a:lnTo>
                  <a:lnTo>
                    <a:pt x="3396" y="1725"/>
                  </a:lnTo>
                  <a:lnTo>
                    <a:pt x="3411" y="1729"/>
                  </a:lnTo>
                  <a:lnTo>
                    <a:pt x="3427" y="1735"/>
                  </a:lnTo>
                  <a:lnTo>
                    <a:pt x="3440" y="1741"/>
                  </a:lnTo>
                  <a:lnTo>
                    <a:pt x="3456" y="1746"/>
                  </a:lnTo>
                  <a:lnTo>
                    <a:pt x="3469" y="1756"/>
                  </a:lnTo>
                  <a:lnTo>
                    <a:pt x="3484" y="1766"/>
                  </a:lnTo>
                  <a:lnTo>
                    <a:pt x="3498" y="1777"/>
                  </a:lnTo>
                  <a:lnTo>
                    <a:pt x="3511" y="1791"/>
                  </a:lnTo>
                  <a:lnTo>
                    <a:pt x="3525" y="1806"/>
                  </a:lnTo>
                  <a:lnTo>
                    <a:pt x="3538" y="1823"/>
                  </a:lnTo>
                  <a:lnTo>
                    <a:pt x="3552" y="1840"/>
                  </a:lnTo>
                  <a:lnTo>
                    <a:pt x="3563" y="1862"/>
                  </a:lnTo>
                  <a:lnTo>
                    <a:pt x="3596" y="1842"/>
                  </a:lnTo>
                  <a:lnTo>
                    <a:pt x="3630" y="1827"/>
                  </a:lnTo>
                  <a:lnTo>
                    <a:pt x="3665" y="1814"/>
                  </a:lnTo>
                  <a:lnTo>
                    <a:pt x="3699" y="1804"/>
                  </a:lnTo>
                  <a:lnTo>
                    <a:pt x="3736" y="1798"/>
                  </a:lnTo>
                  <a:lnTo>
                    <a:pt x="3772" y="1794"/>
                  </a:lnTo>
                  <a:lnTo>
                    <a:pt x="3809" y="1794"/>
                  </a:lnTo>
                  <a:lnTo>
                    <a:pt x="3843" y="1796"/>
                  </a:lnTo>
                  <a:lnTo>
                    <a:pt x="3880" y="1800"/>
                  </a:lnTo>
                  <a:lnTo>
                    <a:pt x="3916" y="1808"/>
                  </a:lnTo>
                  <a:lnTo>
                    <a:pt x="3951" y="1816"/>
                  </a:lnTo>
                  <a:lnTo>
                    <a:pt x="3986" y="1827"/>
                  </a:lnTo>
                  <a:lnTo>
                    <a:pt x="4018" y="1839"/>
                  </a:lnTo>
                  <a:lnTo>
                    <a:pt x="4051" y="1854"/>
                  </a:lnTo>
                  <a:lnTo>
                    <a:pt x="4080" y="1869"/>
                  </a:lnTo>
                  <a:lnTo>
                    <a:pt x="4110" y="1887"/>
                  </a:lnTo>
                  <a:close/>
                  <a:moveTo>
                    <a:pt x="2246" y="1449"/>
                  </a:moveTo>
                  <a:lnTo>
                    <a:pt x="1862" y="1449"/>
                  </a:lnTo>
                  <a:lnTo>
                    <a:pt x="1862" y="1063"/>
                  </a:lnTo>
                  <a:lnTo>
                    <a:pt x="2246" y="1063"/>
                  </a:lnTo>
                  <a:lnTo>
                    <a:pt x="2246" y="14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endParaRPr lang="fi-FI"/>
            </a:p>
          </p:txBody>
        </p:sp>
      </p:grpSp>
    </p:spTree>
    <p:extLst>
      <p:ext uri="{BB962C8B-B14F-4D97-AF65-F5344CB8AC3E}">
        <p14:creationId xmlns:p14="http://schemas.microsoft.com/office/powerpoint/2010/main" val="286429463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icture 1">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bwMode="auto">
          <a:xfrm>
            <a:off x="864000" y="1988840"/>
            <a:ext cx="5813195" cy="864096"/>
          </a:xfrm>
          <a:prstGeom prst="rect">
            <a:avLst/>
          </a:prstGeom>
          <a:noFill/>
          <a:ln w="9525">
            <a:noFill/>
            <a:miter lim="800000"/>
            <a:headEnd/>
            <a:tailEnd/>
          </a:ln>
        </p:spPr>
        <p:txBody>
          <a:bodyPr lIns="91440" tIns="45720" rIns="91440" bIns="45720"/>
          <a:lstStyle>
            <a:lvl1pPr>
              <a:defRPr sz="3000"/>
            </a:lvl1pPr>
          </a:lstStyle>
          <a:p>
            <a:pPr lvl="0"/>
            <a:r>
              <a:rPr lang="fi-FI" dirty="0"/>
              <a:t>CLICK TO ADD TITLE</a:t>
            </a:r>
            <a:endParaRPr lang="en-US" dirty="0"/>
          </a:p>
        </p:txBody>
      </p:sp>
      <p:sp>
        <p:nvSpPr>
          <p:cNvPr id="13" name="Text Placeholder 2"/>
          <p:cNvSpPr>
            <a:spLocks noGrp="1"/>
          </p:cNvSpPr>
          <p:nvPr>
            <p:ph idx="1" hasCustomPrompt="1"/>
          </p:nvPr>
        </p:nvSpPr>
        <p:spPr bwMode="auto">
          <a:xfrm>
            <a:off x="763571" y="2996953"/>
            <a:ext cx="5908493" cy="3162547"/>
          </a:xfrm>
          <a:prstGeom prst="rect">
            <a:avLst/>
          </a:prstGeom>
          <a:noFill/>
          <a:ln w="9525">
            <a:noFill/>
            <a:miter lim="800000"/>
            <a:headEnd/>
            <a:tailEnd/>
          </a:ln>
        </p:spPr>
        <p:txBody>
          <a:bodyPr lIns="91440" tIns="45720" rIns="91440" bIns="45720"/>
          <a:lstStyle>
            <a:lvl1pPr marL="342900" indent="-250825">
              <a:lnSpc>
                <a:spcPct val="80000"/>
              </a:lnSpc>
              <a:buClr>
                <a:schemeClr val="tx1"/>
              </a:buClr>
              <a:buFont typeface="Arial"/>
              <a:buChar char="•"/>
              <a:defRPr>
                <a:latin typeface="+mn-lt"/>
                <a:cs typeface="Gotham Narrow Book"/>
              </a:defRPr>
            </a:lvl1pPr>
            <a:lvl2pPr marL="725488" indent="-342900">
              <a:lnSpc>
                <a:spcPct val="80000"/>
              </a:lnSpc>
              <a:buFont typeface="Arial"/>
              <a:buChar char="•"/>
              <a:defRPr>
                <a:latin typeface="+mn-lt"/>
                <a:cs typeface="Gotham Narrow Book"/>
              </a:defRPr>
            </a:lvl2pPr>
            <a:lvl3pPr>
              <a:lnSpc>
                <a:spcPct val="80000"/>
              </a:lnSpc>
              <a:defRPr>
                <a:latin typeface="+mn-lt"/>
                <a:cs typeface="Gotham Narrow Book"/>
              </a:defRPr>
            </a:lvl3pPr>
            <a:lvl4pPr>
              <a:lnSpc>
                <a:spcPct val="80000"/>
              </a:lnSpc>
              <a:defRPr>
                <a:latin typeface="+mn-lt"/>
                <a:cs typeface="Gotham Narrow Book"/>
              </a:defRPr>
            </a:lvl4pPr>
            <a:lvl5pPr>
              <a:lnSpc>
                <a:spcPct val="80000"/>
              </a:lnSpc>
              <a:defRPr>
                <a:latin typeface="+mn-lt"/>
                <a:cs typeface="Gotham Narrow Book"/>
              </a:defRPr>
            </a:lvl5pPr>
          </a:lstStyle>
          <a:p>
            <a:pPr lvl="0"/>
            <a:r>
              <a:rPr lang="fi-FI" noProof="0" dirty="0" err="1"/>
              <a:t>Click</a:t>
            </a:r>
            <a:r>
              <a:rPr lang="fi-FI" noProof="0" dirty="0"/>
              <a:t> to </a:t>
            </a:r>
            <a:r>
              <a:rPr lang="fi-FI" noProof="0" dirty="0" err="1"/>
              <a:t>add</a:t>
            </a:r>
            <a:r>
              <a:rPr lang="fi-FI" noProof="0" dirty="0"/>
              <a:t> </a:t>
            </a:r>
            <a:r>
              <a:rPr lang="fi-FI" noProof="0" dirty="0" err="1"/>
              <a:t>text</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en-US" noProof="0" dirty="0"/>
          </a:p>
        </p:txBody>
      </p:sp>
      <p:sp>
        <p:nvSpPr>
          <p:cNvPr id="12" name="Picture Placeholder 2"/>
          <p:cNvSpPr>
            <a:spLocks noGrp="1"/>
          </p:cNvSpPr>
          <p:nvPr>
            <p:ph type="pic" sz="quarter" idx="13" hasCustomPrompt="1"/>
          </p:nvPr>
        </p:nvSpPr>
        <p:spPr>
          <a:xfrm>
            <a:off x="6773333" y="254000"/>
            <a:ext cx="5080000" cy="5905500"/>
          </a:xfrm>
          <a:solidFill>
            <a:srgbClr val="7F7F7F"/>
          </a:solidFill>
        </p:spPr>
        <p:txBody>
          <a:bodyPr anchor="ctr"/>
          <a:lstStyle>
            <a:lvl1pPr marL="342900" marR="0" indent="-342900" algn="ctr" defTabSz="914400" rtl="0" eaLnBrk="1" fontAlgn="base" latinLnBrk="0" hangingPunct="1">
              <a:lnSpc>
                <a:spcPct val="100000"/>
              </a:lnSpc>
              <a:spcBef>
                <a:spcPct val="0"/>
              </a:spcBef>
              <a:spcAft>
                <a:spcPct val="50000"/>
              </a:spcAft>
              <a:buClr>
                <a:schemeClr val="accent1"/>
              </a:buClr>
              <a:buSzPct val="100000"/>
              <a:buFontTx/>
              <a:buNone/>
              <a:tabLst/>
              <a:defRPr b="0" i="0">
                <a:latin typeface="Gotham-Bold"/>
                <a:cs typeface="Gotham-Bold"/>
              </a:defRPr>
            </a:lvl1pPr>
          </a:lstStyle>
          <a:p>
            <a:r>
              <a:rPr lang="en-US" dirty="0"/>
              <a:t>Click icon to add picture</a:t>
            </a:r>
          </a:p>
        </p:txBody>
      </p:sp>
      <p:sp>
        <p:nvSpPr>
          <p:cNvPr id="2" name="Päivämäärän paikkamerkki 1"/>
          <p:cNvSpPr>
            <a:spLocks noGrp="1"/>
          </p:cNvSpPr>
          <p:nvPr>
            <p:ph type="dt" sz="half" idx="14"/>
          </p:nvPr>
        </p:nvSpPr>
        <p:spPr/>
        <p:txBody>
          <a:bodyPr/>
          <a:lstStyle/>
          <a:p>
            <a:pPr>
              <a:defRPr/>
            </a:pPr>
            <a:fld id="{95C93E75-8EC7-4337-B8B3-8AD8807B14CD}" type="datetime1">
              <a:rPr lang="en-GB" smtClean="0"/>
              <a:t>19/10/2020</a:t>
            </a:fld>
            <a:endParaRPr lang="fi-FI" dirty="0"/>
          </a:p>
        </p:txBody>
      </p:sp>
      <p:sp>
        <p:nvSpPr>
          <p:cNvPr id="6" name="Alatunnisteen paikkamerkki 5"/>
          <p:cNvSpPr>
            <a:spLocks noGrp="1"/>
          </p:cNvSpPr>
          <p:nvPr>
            <p:ph type="ftr" sz="quarter" idx="15"/>
          </p:nvPr>
        </p:nvSpPr>
        <p:spPr/>
        <p:txBody>
          <a:bodyPr/>
          <a:lstStyle/>
          <a:p>
            <a:r>
              <a:rPr lang="fi-FI"/>
              <a:t>Kaisu Pitkälä</a:t>
            </a:r>
            <a:endParaRPr lang="fi-FI" dirty="0"/>
          </a:p>
        </p:txBody>
      </p:sp>
      <p:sp>
        <p:nvSpPr>
          <p:cNvPr id="7" name="Dian numeron paikkamerkki 6"/>
          <p:cNvSpPr>
            <a:spLocks noGrp="1"/>
          </p:cNvSpPr>
          <p:nvPr>
            <p:ph type="sldNum" sz="quarter" idx="16"/>
          </p:nvPr>
        </p:nvSpPr>
        <p:spPr/>
        <p:txBody>
          <a:bodyPr/>
          <a:lstStyle/>
          <a:p>
            <a:pPr>
              <a:defRPr/>
            </a:pPr>
            <a:fld id="{4669315E-5A66-CF44-AE5D-C333B2F730C4}" type="slidenum">
              <a:rPr lang="en-GB" smtClean="0"/>
              <a:pPr>
                <a:defRPr/>
              </a:pPr>
              <a:t>‹#›</a:t>
            </a:fld>
            <a:endParaRPr lang="en-GB" dirty="0"/>
          </a:p>
        </p:txBody>
      </p:sp>
    </p:spTree>
    <p:extLst>
      <p:ext uri="{BB962C8B-B14F-4D97-AF65-F5344CB8AC3E}">
        <p14:creationId xmlns:p14="http://schemas.microsoft.com/office/powerpoint/2010/main" val="74796899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icture 2">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bwMode="auto">
          <a:xfrm>
            <a:off x="864000" y="1988840"/>
            <a:ext cx="5814000" cy="864096"/>
          </a:xfrm>
          <a:prstGeom prst="rect">
            <a:avLst/>
          </a:prstGeom>
          <a:noFill/>
          <a:ln w="9525">
            <a:noFill/>
            <a:miter lim="800000"/>
            <a:headEnd/>
            <a:tailEnd/>
          </a:ln>
        </p:spPr>
        <p:txBody>
          <a:bodyPr lIns="91440" tIns="45720" rIns="91440" bIns="45720"/>
          <a:lstStyle>
            <a:lvl1pPr>
              <a:defRPr sz="3000"/>
            </a:lvl1pPr>
          </a:lstStyle>
          <a:p>
            <a:pPr lvl="0"/>
            <a:r>
              <a:rPr lang="fi-FI" dirty="0"/>
              <a:t>CLICK TO ADD TITLE</a:t>
            </a:r>
            <a:endParaRPr lang="en-US" dirty="0"/>
          </a:p>
        </p:txBody>
      </p:sp>
      <p:sp>
        <p:nvSpPr>
          <p:cNvPr id="13" name="Text Placeholder 2"/>
          <p:cNvSpPr>
            <a:spLocks noGrp="1"/>
          </p:cNvSpPr>
          <p:nvPr>
            <p:ph idx="1" hasCustomPrompt="1"/>
          </p:nvPr>
        </p:nvSpPr>
        <p:spPr bwMode="auto">
          <a:xfrm>
            <a:off x="763200" y="2996953"/>
            <a:ext cx="5907600" cy="3169848"/>
          </a:xfrm>
          <a:prstGeom prst="rect">
            <a:avLst/>
          </a:prstGeom>
          <a:noFill/>
          <a:ln w="9525">
            <a:noFill/>
            <a:miter lim="800000"/>
            <a:headEnd/>
            <a:tailEnd/>
          </a:ln>
        </p:spPr>
        <p:txBody>
          <a:bodyPr lIns="91440" tIns="45720" rIns="91440" bIns="45720"/>
          <a:lstStyle>
            <a:lvl1pPr marL="342900" indent="-250825">
              <a:lnSpc>
                <a:spcPct val="80000"/>
              </a:lnSpc>
              <a:buClr>
                <a:schemeClr val="tx1"/>
              </a:buClr>
              <a:buFont typeface="Arial"/>
              <a:buChar char="•"/>
              <a:defRPr>
                <a:latin typeface="Gotham Narrow Book"/>
                <a:cs typeface="Gotham Narrow Book"/>
              </a:defRPr>
            </a:lvl1pPr>
            <a:lvl2pPr marL="725488" indent="-342900">
              <a:lnSpc>
                <a:spcPct val="80000"/>
              </a:lnSpc>
              <a:buFont typeface="Arial"/>
              <a:buChar char="•"/>
              <a:defRPr>
                <a:latin typeface="Gotham Narrow Book"/>
                <a:cs typeface="Gotham Narrow Book"/>
              </a:defRPr>
            </a:lvl2pPr>
            <a:lvl3pPr>
              <a:lnSpc>
                <a:spcPct val="80000"/>
              </a:lnSpc>
              <a:defRPr>
                <a:latin typeface="Gotham Narrow Book"/>
                <a:cs typeface="Gotham Narrow Book"/>
              </a:defRPr>
            </a:lvl3pPr>
            <a:lvl4pPr>
              <a:lnSpc>
                <a:spcPct val="80000"/>
              </a:lnSpc>
              <a:defRPr>
                <a:latin typeface="Gotham Narrow Book"/>
                <a:cs typeface="Gotham Narrow Book"/>
              </a:defRPr>
            </a:lvl4pPr>
            <a:lvl5pPr>
              <a:lnSpc>
                <a:spcPct val="80000"/>
              </a:lnSpc>
              <a:defRPr>
                <a:latin typeface="Gotham Narrow Book"/>
                <a:cs typeface="Gotham Narrow Book"/>
              </a:defRPr>
            </a:lvl5pPr>
          </a:lstStyle>
          <a:p>
            <a:pPr lvl="0"/>
            <a:r>
              <a:rPr lang="fi-FI" noProof="0" dirty="0" err="1"/>
              <a:t>Click</a:t>
            </a:r>
            <a:r>
              <a:rPr lang="fi-FI" noProof="0" dirty="0"/>
              <a:t> to </a:t>
            </a:r>
            <a:r>
              <a:rPr lang="fi-FI" noProof="0" dirty="0" err="1"/>
              <a:t>add</a:t>
            </a:r>
            <a:r>
              <a:rPr lang="fi-FI" noProof="0" dirty="0"/>
              <a:t> </a:t>
            </a:r>
            <a:r>
              <a:rPr lang="fi-FI" noProof="0" dirty="0" err="1"/>
              <a:t>text</a:t>
            </a:r>
            <a:endParaRPr lang="fi-FI" noProof="0" dirty="0"/>
          </a:p>
          <a:p>
            <a:pPr lvl="1"/>
            <a:r>
              <a:rPr lang="fi-FI" noProof="0" dirty="0"/>
              <a:t>Second </a:t>
            </a:r>
            <a:r>
              <a:rPr lang="fi-FI" noProof="0" dirty="0" err="1"/>
              <a:t>level</a:t>
            </a:r>
            <a:endParaRPr lang="fi-FI" noProof="0" dirty="0"/>
          </a:p>
          <a:p>
            <a:pPr lvl="2"/>
            <a:r>
              <a:rPr lang="fi-FI" noProof="0" dirty="0"/>
              <a:t>Third </a:t>
            </a:r>
            <a:r>
              <a:rPr lang="fi-FI" noProof="0" dirty="0" err="1"/>
              <a:t>level</a:t>
            </a:r>
            <a:endParaRPr lang="fi-FI" noProof="0" dirty="0"/>
          </a:p>
          <a:p>
            <a:pPr lvl="3"/>
            <a:r>
              <a:rPr lang="fi-FI" noProof="0" dirty="0" err="1"/>
              <a:t>Fourth</a:t>
            </a:r>
            <a:r>
              <a:rPr lang="fi-FI" noProof="0" dirty="0"/>
              <a:t> </a:t>
            </a:r>
            <a:r>
              <a:rPr lang="fi-FI" noProof="0" dirty="0" err="1"/>
              <a:t>level</a:t>
            </a:r>
            <a:endParaRPr lang="fi-FI" noProof="0" dirty="0"/>
          </a:p>
          <a:p>
            <a:pPr lvl="4"/>
            <a:r>
              <a:rPr lang="fi-FI" noProof="0" dirty="0" err="1"/>
              <a:t>Fifth</a:t>
            </a:r>
            <a:r>
              <a:rPr lang="fi-FI" noProof="0" dirty="0"/>
              <a:t> </a:t>
            </a:r>
            <a:r>
              <a:rPr lang="fi-FI" noProof="0" dirty="0" err="1"/>
              <a:t>level</a:t>
            </a:r>
            <a:endParaRPr lang="en-US" noProof="0" dirty="0"/>
          </a:p>
        </p:txBody>
      </p:sp>
      <p:sp>
        <p:nvSpPr>
          <p:cNvPr id="14" name="Picture Placeholder 2"/>
          <p:cNvSpPr>
            <a:spLocks noGrp="1"/>
          </p:cNvSpPr>
          <p:nvPr>
            <p:ph type="pic" sz="quarter" idx="13" hasCustomPrompt="1"/>
          </p:nvPr>
        </p:nvSpPr>
        <p:spPr>
          <a:xfrm>
            <a:off x="6768000" y="254000"/>
            <a:ext cx="5080000" cy="2952750"/>
          </a:xfrm>
          <a:solidFill>
            <a:srgbClr val="7F7F7F"/>
          </a:solidFill>
        </p:spPr>
        <p:txBody>
          <a:bodyPr anchor="ctr"/>
          <a:lstStyle>
            <a:lvl1pPr marL="342900" marR="0" indent="-342900" algn="ctr" defTabSz="914400" rtl="0" eaLnBrk="1" fontAlgn="base" latinLnBrk="0" hangingPunct="1">
              <a:lnSpc>
                <a:spcPct val="100000"/>
              </a:lnSpc>
              <a:spcBef>
                <a:spcPct val="0"/>
              </a:spcBef>
              <a:spcAft>
                <a:spcPct val="50000"/>
              </a:spcAft>
              <a:buClr>
                <a:schemeClr val="accent1"/>
              </a:buClr>
              <a:buSzPct val="100000"/>
              <a:buFontTx/>
              <a:buNone/>
              <a:tabLst/>
              <a:defRPr b="0" i="0">
                <a:latin typeface="+mj-lt"/>
                <a:cs typeface="Gotham-Bold"/>
              </a:defRPr>
            </a:lvl1pPr>
          </a:lstStyle>
          <a:p>
            <a:r>
              <a:rPr lang="en-US" dirty="0"/>
              <a:t>Click icon to add picture</a:t>
            </a:r>
          </a:p>
        </p:txBody>
      </p:sp>
      <p:sp>
        <p:nvSpPr>
          <p:cNvPr id="15" name="Picture Placeholder 2"/>
          <p:cNvSpPr>
            <a:spLocks noGrp="1"/>
          </p:cNvSpPr>
          <p:nvPr>
            <p:ph type="pic" sz="quarter" idx="14" hasCustomPrompt="1"/>
          </p:nvPr>
        </p:nvSpPr>
        <p:spPr>
          <a:xfrm>
            <a:off x="6768075" y="3212976"/>
            <a:ext cx="5080000" cy="2952750"/>
          </a:xfrm>
          <a:solidFill>
            <a:schemeClr val="tx1">
              <a:lumMod val="65000"/>
              <a:lumOff val="35000"/>
            </a:schemeClr>
          </a:solidFill>
        </p:spPr>
        <p:txBody>
          <a:bodyPr anchor="ctr"/>
          <a:lstStyle>
            <a:lvl1pPr marL="342900" marR="0" indent="-342900" algn="ctr" defTabSz="914400" rtl="0" eaLnBrk="1" fontAlgn="base" latinLnBrk="0" hangingPunct="1">
              <a:lnSpc>
                <a:spcPct val="100000"/>
              </a:lnSpc>
              <a:spcBef>
                <a:spcPct val="0"/>
              </a:spcBef>
              <a:spcAft>
                <a:spcPct val="50000"/>
              </a:spcAft>
              <a:buClr>
                <a:schemeClr val="accent1"/>
              </a:buClr>
              <a:buSzPct val="100000"/>
              <a:buFontTx/>
              <a:buNone/>
              <a:tabLst/>
              <a:defRPr b="0" i="0">
                <a:latin typeface="+mj-lt"/>
                <a:cs typeface="Gotham-Bold"/>
              </a:defRPr>
            </a:lvl1pPr>
          </a:lstStyle>
          <a:p>
            <a:r>
              <a:rPr lang="en-US" dirty="0"/>
              <a:t>Click icon to add picture</a:t>
            </a:r>
          </a:p>
        </p:txBody>
      </p:sp>
      <p:sp>
        <p:nvSpPr>
          <p:cNvPr id="2" name="Päivämäärän paikkamerkki 1"/>
          <p:cNvSpPr>
            <a:spLocks noGrp="1"/>
          </p:cNvSpPr>
          <p:nvPr>
            <p:ph type="dt" sz="half" idx="15"/>
          </p:nvPr>
        </p:nvSpPr>
        <p:spPr/>
        <p:txBody>
          <a:bodyPr/>
          <a:lstStyle/>
          <a:p>
            <a:pPr>
              <a:defRPr/>
            </a:pPr>
            <a:fld id="{00C1174E-542B-4943-B5A4-7585ECAF13AA}" type="datetime1">
              <a:rPr lang="en-GB" smtClean="0"/>
              <a:t>19/10/2020</a:t>
            </a:fld>
            <a:endParaRPr lang="fi-FI" dirty="0"/>
          </a:p>
        </p:txBody>
      </p:sp>
      <p:sp>
        <p:nvSpPr>
          <p:cNvPr id="6" name="Alatunnisteen paikkamerkki 5"/>
          <p:cNvSpPr>
            <a:spLocks noGrp="1"/>
          </p:cNvSpPr>
          <p:nvPr>
            <p:ph type="ftr" sz="quarter" idx="16"/>
          </p:nvPr>
        </p:nvSpPr>
        <p:spPr/>
        <p:txBody>
          <a:bodyPr/>
          <a:lstStyle/>
          <a:p>
            <a:r>
              <a:rPr lang="fi-FI"/>
              <a:t>Kaisu Pitkälä</a:t>
            </a:r>
            <a:endParaRPr lang="fi-FI" dirty="0"/>
          </a:p>
        </p:txBody>
      </p:sp>
      <p:sp>
        <p:nvSpPr>
          <p:cNvPr id="7" name="Dian numeron paikkamerkki 6"/>
          <p:cNvSpPr>
            <a:spLocks noGrp="1"/>
          </p:cNvSpPr>
          <p:nvPr>
            <p:ph type="sldNum" sz="quarter" idx="17"/>
          </p:nvPr>
        </p:nvSpPr>
        <p:spPr/>
        <p:txBody>
          <a:bodyPr/>
          <a:lstStyle/>
          <a:p>
            <a:pPr>
              <a:defRPr/>
            </a:pPr>
            <a:fld id="{4669315E-5A66-CF44-AE5D-C333B2F730C4}" type="slidenum">
              <a:rPr lang="en-GB" smtClean="0"/>
              <a:pPr>
                <a:defRPr/>
              </a:pPr>
              <a:t>‹#›</a:t>
            </a:fld>
            <a:endParaRPr lang="en-GB" dirty="0"/>
          </a:p>
        </p:txBody>
      </p:sp>
    </p:spTree>
    <p:extLst>
      <p:ext uri="{BB962C8B-B14F-4D97-AF65-F5344CB8AC3E}">
        <p14:creationId xmlns:p14="http://schemas.microsoft.com/office/powerpoint/2010/main" val="408030226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81" name="Kuva 108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00549" y="6238875"/>
            <a:ext cx="2086443" cy="551025"/>
          </a:xfrm>
          <a:prstGeom prst="rect">
            <a:avLst/>
          </a:prstGeom>
        </p:spPr>
      </p:pic>
      <p:pic>
        <p:nvPicPr>
          <p:cNvPr id="10" name="Kuva 9"/>
          <p:cNvPicPr>
            <a:picLocks noChangeAspect="1"/>
          </p:cNvPicPr>
          <p:nvPr userDrawn="1"/>
        </p:nvPicPr>
        <p:blipFill rotWithShape="1">
          <a:blip r:embed="rId13">
            <a:extLst>
              <a:ext uri="{28A0092B-C50C-407E-A947-70E740481C1C}">
                <a14:useLocalDpi xmlns:a14="http://schemas.microsoft.com/office/drawing/2010/main" val="0"/>
              </a:ext>
            </a:extLst>
          </a:blip>
          <a:srcRect r="-6"/>
          <a:stretch/>
        </p:blipFill>
        <p:spPr bwMode="hidden">
          <a:xfrm>
            <a:off x="338667" y="254000"/>
            <a:ext cx="11514667" cy="5905500"/>
          </a:xfrm>
          <a:prstGeom prst="rect">
            <a:avLst/>
          </a:prstGeom>
        </p:spPr>
      </p:pic>
      <p:sp>
        <p:nvSpPr>
          <p:cNvPr id="1027" name="Title Placeholder 1"/>
          <p:cNvSpPr>
            <a:spLocks noGrp="1"/>
          </p:cNvSpPr>
          <p:nvPr>
            <p:ph type="title"/>
          </p:nvPr>
        </p:nvSpPr>
        <p:spPr bwMode="auto">
          <a:xfrm>
            <a:off x="2063552" y="802411"/>
            <a:ext cx="9722048" cy="9704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fi-FI"/>
              <a:t>Muokkaa perustyyl. napsautt.</a:t>
            </a:r>
            <a:endParaRPr lang="en-GB" dirty="0"/>
          </a:p>
        </p:txBody>
      </p:sp>
      <p:sp>
        <p:nvSpPr>
          <p:cNvPr id="1028" name="Text Placeholder 2"/>
          <p:cNvSpPr>
            <a:spLocks noGrp="1"/>
          </p:cNvSpPr>
          <p:nvPr>
            <p:ph type="body" idx="1"/>
          </p:nvPr>
        </p:nvSpPr>
        <p:spPr bwMode="auto">
          <a:xfrm>
            <a:off x="2063552" y="1981200"/>
            <a:ext cx="9722048"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3"/>
          <p:cNvSpPr>
            <a:spLocks noGrp="1"/>
          </p:cNvSpPr>
          <p:nvPr>
            <p:ph type="dt" sz="half" idx="2"/>
          </p:nvPr>
        </p:nvSpPr>
        <p:spPr bwMode="auto">
          <a:xfrm>
            <a:off x="10261600" y="6189117"/>
            <a:ext cx="914400" cy="57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algn="r">
              <a:defRPr sz="900" b="0" dirty="0" smtClean="0">
                <a:solidFill>
                  <a:srgbClr val="000000"/>
                </a:solidFill>
                <a:latin typeface="+mn-lt"/>
              </a:defRPr>
            </a:lvl1pPr>
          </a:lstStyle>
          <a:p>
            <a:pPr>
              <a:defRPr/>
            </a:pPr>
            <a:fld id="{24EFB184-25DB-4F37-9BAB-B665327EE911}" type="datetime1">
              <a:rPr lang="en-GB" smtClean="0"/>
              <a:t>19/10/2020</a:t>
            </a:fld>
            <a:endParaRPr lang="fi-FI"/>
          </a:p>
        </p:txBody>
      </p:sp>
      <p:sp>
        <p:nvSpPr>
          <p:cNvPr id="9" name="Slide Number Placeholder 5"/>
          <p:cNvSpPr>
            <a:spLocks noGrp="1"/>
          </p:cNvSpPr>
          <p:nvPr>
            <p:ph type="sldNum" sz="quarter" idx="4"/>
          </p:nvPr>
        </p:nvSpPr>
        <p:spPr bwMode="auto">
          <a:xfrm>
            <a:off x="11176000" y="6189117"/>
            <a:ext cx="680640" cy="57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algn="r">
              <a:defRPr sz="900" b="0" dirty="0" smtClean="0">
                <a:solidFill>
                  <a:srgbClr val="000000"/>
                </a:solidFill>
                <a:latin typeface="+mn-lt"/>
              </a:defRPr>
            </a:lvl1pPr>
          </a:lstStyle>
          <a:p>
            <a:pPr>
              <a:defRPr/>
            </a:pPr>
            <a:fld id="{4669315E-5A66-CF44-AE5D-C333B2F730C4}" type="slidenum">
              <a:rPr lang="en-GB" smtClean="0"/>
              <a:pPr>
                <a:defRPr/>
              </a:pPr>
              <a:t>‹#›</a:t>
            </a:fld>
            <a:endParaRPr lang="en-GB"/>
          </a:p>
        </p:txBody>
      </p:sp>
      <p:sp>
        <p:nvSpPr>
          <p:cNvPr id="3" name="Alatunnisteen paikkamerkki 2"/>
          <p:cNvSpPr>
            <a:spLocks noGrp="1"/>
          </p:cNvSpPr>
          <p:nvPr>
            <p:ph type="ftr" sz="quarter" idx="3"/>
          </p:nvPr>
        </p:nvSpPr>
        <p:spPr>
          <a:xfrm>
            <a:off x="6768000" y="6189217"/>
            <a:ext cx="3744000" cy="576000"/>
          </a:xfrm>
          <a:prstGeom prst="rect">
            <a:avLst/>
          </a:prstGeom>
        </p:spPr>
        <p:txBody>
          <a:bodyPr vert="horz" lIns="0" tIns="0" rIns="0" bIns="0" rtlCol="0" anchor="b" anchorCtr="0"/>
          <a:lstStyle>
            <a:lvl1pPr algn="l">
              <a:defRPr sz="900">
                <a:solidFill>
                  <a:schemeClr val="tx1"/>
                </a:solidFill>
                <a:latin typeface="+mn-lt"/>
              </a:defRPr>
            </a:lvl1pPr>
          </a:lstStyle>
          <a:p>
            <a:r>
              <a:rPr lang="fi-FI"/>
              <a:t>Kaisu Pitkälä</a:t>
            </a:r>
            <a:endParaRPr lang="fi-FI" dirty="0"/>
          </a:p>
        </p:txBody>
      </p:sp>
      <p:grpSp>
        <p:nvGrpSpPr>
          <p:cNvPr id="12" name="Ryhmä 11"/>
          <p:cNvGrpSpPr/>
          <p:nvPr userDrawn="1"/>
        </p:nvGrpSpPr>
        <p:grpSpPr bwMode="black">
          <a:xfrm>
            <a:off x="334478" y="263539"/>
            <a:ext cx="1397690" cy="1309952"/>
            <a:chOff x="1311275" y="373063"/>
            <a:chExt cx="6524625" cy="6115050"/>
          </a:xfrm>
          <a:solidFill>
            <a:srgbClr val="00A39A"/>
          </a:solidFill>
        </p:grpSpPr>
        <p:sp>
          <p:nvSpPr>
            <p:cNvPr id="13" name="Rectangle 5"/>
            <p:cNvSpPr>
              <a:spLocks noChangeArrowheads="1"/>
            </p:cNvSpPr>
            <p:nvPr userDrawn="1"/>
          </p:nvSpPr>
          <p:spPr bwMode="black">
            <a:xfrm>
              <a:off x="4267200" y="5875338"/>
              <a:ext cx="609600" cy="612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fi-FI"/>
            </a:p>
          </p:txBody>
        </p:sp>
        <p:sp>
          <p:nvSpPr>
            <p:cNvPr id="14" name="Rectangle 6"/>
            <p:cNvSpPr>
              <a:spLocks noChangeArrowheads="1"/>
            </p:cNvSpPr>
            <p:nvPr userDrawn="1"/>
          </p:nvSpPr>
          <p:spPr bwMode="black">
            <a:xfrm>
              <a:off x="4267200" y="373063"/>
              <a:ext cx="609600" cy="609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fi-FI"/>
            </a:p>
          </p:txBody>
        </p:sp>
        <p:sp>
          <p:nvSpPr>
            <p:cNvPr id="15" name="Freeform 7"/>
            <p:cNvSpPr>
              <a:spLocks noEditPoints="1"/>
            </p:cNvSpPr>
            <p:nvPr userDrawn="1"/>
          </p:nvSpPr>
          <p:spPr bwMode="black">
            <a:xfrm>
              <a:off x="1311275" y="1436688"/>
              <a:ext cx="6524625" cy="4152900"/>
            </a:xfrm>
            <a:custGeom>
              <a:avLst/>
              <a:gdLst>
                <a:gd name="T0" fmla="*/ 3947 w 4110"/>
                <a:gd name="T1" fmla="*/ 1670 h 2616"/>
                <a:gd name="T2" fmla="*/ 3459 w 4110"/>
                <a:gd name="T3" fmla="*/ 1403 h 2616"/>
                <a:gd name="T4" fmla="*/ 3294 w 4110"/>
                <a:gd name="T5" fmla="*/ 1199 h 2616"/>
                <a:gd name="T6" fmla="*/ 3062 w 4110"/>
                <a:gd name="T7" fmla="*/ 1048 h 2616"/>
                <a:gd name="T8" fmla="*/ 2897 w 4110"/>
                <a:gd name="T9" fmla="*/ 789 h 2616"/>
                <a:gd name="T10" fmla="*/ 2734 w 4110"/>
                <a:gd name="T11" fmla="*/ 314 h 2616"/>
                <a:gd name="T12" fmla="*/ 2417 w 4110"/>
                <a:gd name="T13" fmla="*/ 63 h 2616"/>
                <a:gd name="T14" fmla="*/ 2077 w 4110"/>
                <a:gd name="T15" fmla="*/ 19 h 2616"/>
                <a:gd name="T16" fmla="*/ 2204 w 4110"/>
                <a:gd name="T17" fmla="*/ 197 h 2616"/>
                <a:gd name="T18" fmla="*/ 2175 w 4110"/>
                <a:gd name="T19" fmla="*/ 357 h 2616"/>
                <a:gd name="T20" fmla="*/ 2041 w 4110"/>
                <a:gd name="T21" fmla="*/ 433 h 2616"/>
                <a:gd name="T22" fmla="*/ 1818 w 4110"/>
                <a:gd name="T23" fmla="*/ 362 h 2616"/>
                <a:gd name="T24" fmla="*/ 1518 w 4110"/>
                <a:gd name="T25" fmla="*/ 159 h 2616"/>
                <a:gd name="T26" fmla="*/ 1213 w 4110"/>
                <a:gd name="T27" fmla="*/ 130 h 2616"/>
                <a:gd name="T28" fmla="*/ 1198 w 4110"/>
                <a:gd name="T29" fmla="*/ 209 h 2616"/>
                <a:gd name="T30" fmla="*/ 1401 w 4110"/>
                <a:gd name="T31" fmla="*/ 481 h 2616"/>
                <a:gd name="T32" fmla="*/ 1555 w 4110"/>
                <a:gd name="T33" fmla="*/ 708 h 2616"/>
                <a:gd name="T34" fmla="*/ 1672 w 4110"/>
                <a:gd name="T35" fmla="*/ 796 h 2616"/>
                <a:gd name="T36" fmla="*/ 1405 w 4110"/>
                <a:gd name="T37" fmla="*/ 787 h 2616"/>
                <a:gd name="T38" fmla="*/ 1102 w 4110"/>
                <a:gd name="T39" fmla="*/ 558 h 2616"/>
                <a:gd name="T40" fmla="*/ 821 w 4110"/>
                <a:gd name="T41" fmla="*/ 395 h 2616"/>
                <a:gd name="T42" fmla="*/ 531 w 4110"/>
                <a:gd name="T43" fmla="*/ 426 h 2616"/>
                <a:gd name="T44" fmla="*/ 748 w 4110"/>
                <a:gd name="T45" fmla="*/ 537 h 2616"/>
                <a:gd name="T46" fmla="*/ 762 w 4110"/>
                <a:gd name="T47" fmla="*/ 704 h 2616"/>
                <a:gd name="T48" fmla="*/ 608 w 4110"/>
                <a:gd name="T49" fmla="*/ 689 h 2616"/>
                <a:gd name="T50" fmla="*/ 387 w 4110"/>
                <a:gd name="T51" fmla="*/ 529 h 2616"/>
                <a:gd name="T52" fmla="*/ 103 w 4110"/>
                <a:gd name="T53" fmla="*/ 499 h 2616"/>
                <a:gd name="T54" fmla="*/ 157 w 4110"/>
                <a:gd name="T55" fmla="*/ 597 h 2616"/>
                <a:gd name="T56" fmla="*/ 397 w 4110"/>
                <a:gd name="T57" fmla="*/ 913 h 2616"/>
                <a:gd name="T58" fmla="*/ 578 w 4110"/>
                <a:gd name="T59" fmla="*/ 1190 h 2616"/>
                <a:gd name="T60" fmla="*/ 954 w 4110"/>
                <a:gd name="T61" fmla="*/ 1253 h 2616"/>
                <a:gd name="T62" fmla="*/ 1184 w 4110"/>
                <a:gd name="T63" fmla="*/ 1316 h 2616"/>
                <a:gd name="T64" fmla="*/ 1250 w 4110"/>
                <a:gd name="T65" fmla="*/ 1526 h 2616"/>
                <a:gd name="T66" fmla="*/ 1365 w 4110"/>
                <a:gd name="T67" fmla="*/ 1691 h 2616"/>
                <a:gd name="T68" fmla="*/ 1601 w 4110"/>
                <a:gd name="T69" fmla="*/ 1766 h 2616"/>
                <a:gd name="T70" fmla="*/ 1384 w 4110"/>
                <a:gd name="T71" fmla="*/ 1823 h 2616"/>
                <a:gd name="T72" fmla="*/ 965 w 4110"/>
                <a:gd name="T73" fmla="*/ 1706 h 2616"/>
                <a:gd name="T74" fmla="*/ 971 w 4110"/>
                <a:gd name="T75" fmla="*/ 1890 h 2616"/>
                <a:gd name="T76" fmla="*/ 1173 w 4110"/>
                <a:gd name="T77" fmla="*/ 2136 h 2616"/>
                <a:gd name="T78" fmla="*/ 1534 w 4110"/>
                <a:gd name="T79" fmla="*/ 2226 h 2616"/>
                <a:gd name="T80" fmla="*/ 1883 w 4110"/>
                <a:gd name="T81" fmla="*/ 2182 h 2616"/>
                <a:gd name="T82" fmla="*/ 1985 w 4110"/>
                <a:gd name="T83" fmla="*/ 2299 h 2616"/>
                <a:gd name="T84" fmla="*/ 2154 w 4110"/>
                <a:gd name="T85" fmla="*/ 2418 h 2616"/>
                <a:gd name="T86" fmla="*/ 2476 w 4110"/>
                <a:gd name="T87" fmla="*/ 2413 h 2616"/>
                <a:gd name="T88" fmla="*/ 2797 w 4110"/>
                <a:gd name="T89" fmla="*/ 2585 h 2616"/>
                <a:gd name="T90" fmla="*/ 2803 w 4110"/>
                <a:gd name="T91" fmla="*/ 2395 h 2616"/>
                <a:gd name="T92" fmla="*/ 2594 w 4110"/>
                <a:gd name="T93" fmla="*/ 2119 h 2616"/>
                <a:gd name="T94" fmla="*/ 2403 w 4110"/>
                <a:gd name="T95" fmla="*/ 1960 h 2616"/>
                <a:gd name="T96" fmla="*/ 2426 w 4110"/>
                <a:gd name="T97" fmla="*/ 1890 h 2616"/>
                <a:gd name="T98" fmla="*/ 2663 w 4110"/>
                <a:gd name="T99" fmla="*/ 1996 h 2616"/>
                <a:gd name="T100" fmla="*/ 3012 w 4110"/>
                <a:gd name="T101" fmla="*/ 2088 h 2616"/>
                <a:gd name="T102" fmla="*/ 3156 w 4110"/>
                <a:gd name="T103" fmla="*/ 2125 h 2616"/>
                <a:gd name="T104" fmla="*/ 3035 w 4110"/>
                <a:gd name="T105" fmla="*/ 1900 h 2616"/>
                <a:gd name="T106" fmla="*/ 2837 w 4110"/>
                <a:gd name="T107" fmla="*/ 1698 h 2616"/>
                <a:gd name="T108" fmla="*/ 3185 w 4110"/>
                <a:gd name="T109" fmla="*/ 1746 h 2616"/>
                <a:gd name="T110" fmla="*/ 3440 w 4110"/>
                <a:gd name="T111" fmla="*/ 1741 h 2616"/>
                <a:gd name="T112" fmla="*/ 3596 w 4110"/>
                <a:gd name="T113" fmla="*/ 1842 h 2616"/>
                <a:gd name="T114" fmla="*/ 3951 w 4110"/>
                <a:gd name="T115" fmla="*/ 1816 h 2616"/>
                <a:gd name="T116" fmla="*/ 2246 w 4110"/>
                <a:gd name="T117" fmla="*/ 1449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10" h="2616">
                  <a:moveTo>
                    <a:pt x="4110" y="1887"/>
                  </a:moveTo>
                  <a:lnTo>
                    <a:pt x="4095" y="1858"/>
                  </a:lnTo>
                  <a:lnTo>
                    <a:pt x="4080" y="1829"/>
                  </a:lnTo>
                  <a:lnTo>
                    <a:pt x="4062" y="1802"/>
                  </a:lnTo>
                  <a:lnTo>
                    <a:pt x="4045" y="1777"/>
                  </a:lnTo>
                  <a:lnTo>
                    <a:pt x="4028" y="1754"/>
                  </a:lnTo>
                  <a:lnTo>
                    <a:pt x="4009" y="1731"/>
                  </a:lnTo>
                  <a:lnTo>
                    <a:pt x="3989" y="1710"/>
                  </a:lnTo>
                  <a:lnTo>
                    <a:pt x="3968" y="1689"/>
                  </a:lnTo>
                  <a:lnTo>
                    <a:pt x="3947" y="1670"/>
                  </a:lnTo>
                  <a:lnTo>
                    <a:pt x="3926" y="1652"/>
                  </a:lnTo>
                  <a:lnTo>
                    <a:pt x="3903" y="1635"/>
                  </a:lnTo>
                  <a:lnTo>
                    <a:pt x="3882" y="1618"/>
                  </a:lnTo>
                  <a:lnTo>
                    <a:pt x="3834" y="1589"/>
                  </a:lnTo>
                  <a:lnTo>
                    <a:pt x="3788" y="1560"/>
                  </a:lnTo>
                  <a:lnTo>
                    <a:pt x="3690" y="1512"/>
                  </a:lnTo>
                  <a:lnTo>
                    <a:pt x="3594" y="1468"/>
                  </a:lnTo>
                  <a:lnTo>
                    <a:pt x="3548" y="1447"/>
                  </a:lnTo>
                  <a:lnTo>
                    <a:pt x="3504" y="1426"/>
                  </a:lnTo>
                  <a:lnTo>
                    <a:pt x="3459" y="1403"/>
                  </a:lnTo>
                  <a:lnTo>
                    <a:pt x="3419" y="1378"/>
                  </a:lnTo>
                  <a:lnTo>
                    <a:pt x="3402" y="1364"/>
                  </a:lnTo>
                  <a:lnTo>
                    <a:pt x="3385" y="1351"/>
                  </a:lnTo>
                  <a:lnTo>
                    <a:pt x="3369" y="1336"/>
                  </a:lnTo>
                  <a:lnTo>
                    <a:pt x="3356" y="1318"/>
                  </a:lnTo>
                  <a:lnTo>
                    <a:pt x="3342" y="1299"/>
                  </a:lnTo>
                  <a:lnTo>
                    <a:pt x="3331" y="1282"/>
                  </a:lnTo>
                  <a:lnTo>
                    <a:pt x="3319" y="1263"/>
                  </a:lnTo>
                  <a:lnTo>
                    <a:pt x="3310" y="1242"/>
                  </a:lnTo>
                  <a:lnTo>
                    <a:pt x="3294" y="1199"/>
                  </a:lnTo>
                  <a:lnTo>
                    <a:pt x="3281" y="1157"/>
                  </a:lnTo>
                  <a:lnTo>
                    <a:pt x="3271" y="1115"/>
                  </a:lnTo>
                  <a:lnTo>
                    <a:pt x="3264" y="1073"/>
                  </a:lnTo>
                  <a:lnTo>
                    <a:pt x="3223" y="1076"/>
                  </a:lnTo>
                  <a:lnTo>
                    <a:pt x="3179" y="1076"/>
                  </a:lnTo>
                  <a:lnTo>
                    <a:pt x="3156" y="1075"/>
                  </a:lnTo>
                  <a:lnTo>
                    <a:pt x="3133" y="1071"/>
                  </a:lnTo>
                  <a:lnTo>
                    <a:pt x="3110" y="1065"/>
                  </a:lnTo>
                  <a:lnTo>
                    <a:pt x="3087" y="1057"/>
                  </a:lnTo>
                  <a:lnTo>
                    <a:pt x="3062" y="1048"/>
                  </a:lnTo>
                  <a:lnTo>
                    <a:pt x="3039" y="1034"/>
                  </a:lnTo>
                  <a:lnTo>
                    <a:pt x="3018" y="1019"/>
                  </a:lnTo>
                  <a:lnTo>
                    <a:pt x="2997" y="1000"/>
                  </a:lnTo>
                  <a:lnTo>
                    <a:pt x="2976" y="979"/>
                  </a:lnTo>
                  <a:lnTo>
                    <a:pt x="2956" y="952"/>
                  </a:lnTo>
                  <a:lnTo>
                    <a:pt x="2939" y="921"/>
                  </a:lnTo>
                  <a:lnTo>
                    <a:pt x="2924" y="886"/>
                  </a:lnTo>
                  <a:lnTo>
                    <a:pt x="2912" y="856"/>
                  </a:lnTo>
                  <a:lnTo>
                    <a:pt x="2905" y="823"/>
                  </a:lnTo>
                  <a:lnTo>
                    <a:pt x="2897" y="789"/>
                  </a:lnTo>
                  <a:lnTo>
                    <a:pt x="2889" y="752"/>
                  </a:lnTo>
                  <a:lnTo>
                    <a:pt x="2874" y="675"/>
                  </a:lnTo>
                  <a:lnTo>
                    <a:pt x="2857" y="593"/>
                  </a:lnTo>
                  <a:lnTo>
                    <a:pt x="2845" y="550"/>
                  </a:lnTo>
                  <a:lnTo>
                    <a:pt x="2834" y="508"/>
                  </a:lnTo>
                  <a:lnTo>
                    <a:pt x="2816" y="464"/>
                  </a:lnTo>
                  <a:lnTo>
                    <a:pt x="2797" y="422"/>
                  </a:lnTo>
                  <a:lnTo>
                    <a:pt x="2776" y="378"/>
                  </a:lnTo>
                  <a:lnTo>
                    <a:pt x="2749" y="335"/>
                  </a:lnTo>
                  <a:lnTo>
                    <a:pt x="2734" y="314"/>
                  </a:lnTo>
                  <a:lnTo>
                    <a:pt x="2718" y="293"/>
                  </a:lnTo>
                  <a:lnTo>
                    <a:pt x="2701" y="272"/>
                  </a:lnTo>
                  <a:lnTo>
                    <a:pt x="2682" y="251"/>
                  </a:lnTo>
                  <a:lnTo>
                    <a:pt x="2647" y="216"/>
                  </a:lnTo>
                  <a:lnTo>
                    <a:pt x="2611" y="184"/>
                  </a:lnTo>
                  <a:lnTo>
                    <a:pt x="2572" y="153"/>
                  </a:lnTo>
                  <a:lnTo>
                    <a:pt x="2534" y="126"/>
                  </a:lnTo>
                  <a:lnTo>
                    <a:pt x="2496" y="101"/>
                  </a:lnTo>
                  <a:lnTo>
                    <a:pt x="2457" y="80"/>
                  </a:lnTo>
                  <a:lnTo>
                    <a:pt x="2417" y="63"/>
                  </a:lnTo>
                  <a:lnTo>
                    <a:pt x="2377" y="46"/>
                  </a:lnTo>
                  <a:lnTo>
                    <a:pt x="2336" y="32"/>
                  </a:lnTo>
                  <a:lnTo>
                    <a:pt x="2296" y="21"/>
                  </a:lnTo>
                  <a:lnTo>
                    <a:pt x="2256" y="13"/>
                  </a:lnTo>
                  <a:lnTo>
                    <a:pt x="2215" y="5"/>
                  </a:lnTo>
                  <a:lnTo>
                    <a:pt x="2175" y="1"/>
                  </a:lnTo>
                  <a:lnTo>
                    <a:pt x="2135" y="0"/>
                  </a:lnTo>
                  <a:lnTo>
                    <a:pt x="2094" y="0"/>
                  </a:lnTo>
                  <a:lnTo>
                    <a:pt x="2054" y="1"/>
                  </a:lnTo>
                  <a:lnTo>
                    <a:pt x="2077" y="19"/>
                  </a:lnTo>
                  <a:lnTo>
                    <a:pt x="2098" y="34"/>
                  </a:lnTo>
                  <a:lnTo>
                    <a:pt x="2117" y="51"/>
                  </a:lnTo>
                  <a:lnTo>
                    <a:pt x="2135" y="71"/>
                  </a:lnTo>
                  <a:lnTo>
                    <a:pt x="2150" y="88"/>
                  </a:lnTo>
                  <a:lnTo>
                    <a:pt x="2163" y="105"/>
                  </a:lnTo>
                  <a:lnTo>
                    <a:pt x="2175" y="124"/>
                  </a:lnTo>
                  <a:lnTo>
                    <a:pt x="2185" y="142"/>
                  </a:lnTo>
                  <a:lnTo>
                    <a:pt x="2192" y="161"/>
                  </a:lnTo>
                  <a:lnTo>
                    <a:pt x="2200" y="178"/>
                  </a:lnTo>
                  <a:lnTo>
                    <a:pt x="2204" y="197"/>
                  </a:lnTo>
                  <a:lnTo>
                    <a:pt x="2208" y="215"/>
                  </a:lnTo>
                  <a:lnTo>
                    <a:pt x="2210" y="232"/>
                  </a:lnTo>
                  <a:lnTo>
                    <a:pt x="2210" y="249"/>
                  </a:lnTo>
                  <a:lnTo>
                    <a:pt x="2208" y="266"/>
                  </a:lnTo>
                  <a:lnTo>
                    <a:pt x="2206" y="284"/>
                  </a:lnTo>
                  <a:lnTo>
                    <a:pt x="2202" y="299"/>
                  </a:lnTo>
                  <a:lnTo>
                    <a:pt x="2198" y="314"/>
                  </a:lnTo>
                  <a:lnTo>
                    <a:pt x="2190" y="330"/>
                  </a:lnTo>
                  <a:lnTo>
                    <a:pt x="2183" y="343"/>
                  </a:lnTo>
                  <a:lnTo>
                    <a:pt x="2175" y="357"/>
                  </a:lnTo>
                  <a:lnTo>
                    <a:pt x="2165" y="370"/>
                  </a:lnTo>
                  <a:lnTo>
                    <a:pt x="2156" y="382"/>
                  </a:lnTo>
                  <a:lnTo>
                    <a:pt x="2144" y="391"/>
                  </a:lnTo>
                  <a:lnTo>
                    <a:pt x="2131" y="401"/>
                  </a:lnTo>
                  <a:lnTo>
                    <a:pt x="2117" y="410"/>
                  </a:lnTo>
                  <a:lnTo>
                    <a:pt x="2104" y="418"/>
                  </a:lnTo>
                  <a:lnTo>
                    <a:pt x="2089" y="424"/>
                  </a:lnTo>
                  <a:lnTo>
                    <a:pt x="2073" y="428"/>
                  </a:lnTo>
                  <a:lnTo>
                    <a:pt x="2058" y="431"/>
                  </a:lnTo>
                  <a:lnTo>
                    <a:pt x="2041" y="433"/>
                  </a:lnTo>
                  <a:lnTo>
                    <a:pt x="2023" y="435"/>
                  </a:lnTo>
                  <a:lnTo>
                    <a:pt x="1998" y="433"/>
                  </a:lnTo>
                  <a:lnTo>
                    <a:pt x="1975" y="431"/>
                  </a:lnTo>
                  <a:lnTo>
                    <a:pt x="1954" y="428"/>
                  </a:lnTo>
                  <a:lnTo>
                    <a:pt x="1933" y="422"/>
                  </a:lnTo>
                  <a:lnTo>
                    <a:pt x="1912" y="414"/>
                  </a:lnTo>
                  <a:lnTo>
                    <a:pt x="1893" y="407"/>
                  </a:lnTo>
                  <a:lnTo>
                    <a:pt x="1874" y="397"/>
                  </a:lnTo>
                  <a:lnTo>
                    <a:pt x="1854" y="385"/>
                  </a:lnTo>
                  <a:lnTo>
                    <a:pt x="1818" y="362"/>
                  </a:lnTo>
                  <a:lnTo>
                    <a:pt x="1781" y="335"/>
                  </a:lnTo>
                  <a:lnTo>
                    <a:pt x="1747" y="307"/>
                  </a:lnTo>
                  <a:lnTo>
                    <a:pt x="1710" y="278"/>
                  </a:lnTo>
                  <a:lnTo>
                    <a:pt x="1672" y="247"/>
                  </a:lnTo>
                  <a:lnTo>
                    <a:pt x="1632" y="220"/>
                  </a:lnTo>
                  <a:lnTo>
                    <a:pt x="1610" y="207"/>
                  </a:lnTo>
                  <a:lnTo>
                    <a:pt x="1589" y="193"/>
                  </a:lnTo>
                  <a:lnTo>
                    <a:pt x="1566" y="180"/>
                  </a:lnTo>
                  <a:lnTo>
                    <a:pt x="1543" y="168"/>
                  </a:lnTo>
                  <a:lnTo>
                    <a:pt x="1518" y="159"/>
                  </a:lnTo>
                  <a:lnTo>
                    <a:pt x="1491" y="149"/>
                  </a:lnTo>
                  <a:lnTo>
                    <a:pt x="1465" y="142"/>
                  </a:lnTo>
                  <a:lnTo>
                    <a:pt x="1436" y="134"/>
                  </a:lnTo>
                  <a:lnTo>
                    <a:pt x="1405" y="128"/>
                  </a:lnTo>
                  <a:lnTo>
                    <a:pt x="1374" y="124"/>
                  </a:lnTo>
                  <a:lnTo>
                    <a:pt x="1342" y="120"/>
                  </a:lnTo>
                  <a:lnTo>
                    <a:pt x="1305" y="120"/>
                  </a:lnTo>
                  <a:lnTo>
                    <a:pt x="1273" y="120"/>
                  </a:lnTo>
                  <a:lnTo>
                    <a:pt x="1242" y="124"/>
                  </a:lnTo>
                  <a:lnTo>
                    <a:pt x="1213" y="130"/>
                  </a:lnTo>
                  <a:lnTo>
                    <a:pt x="1184" y="138"/>
                  </a:lnTo>
                  <a:lnTo>
                    <a:pt x="1159" y="147"/>
                  </a:lnTo>
                  <a:lnTo>
                    <a:pt x="1134" y="157"/>
                  </a:lnTo>
                  <a:lnTo>
                    <a:pt x="1113" y="168"/>
                  </a:lnTo>
                  <a:lnTo>
                    <a:pt x="1092" y="180"/>
                  </a:lnTo>
                  <a:lnTo>
                    <a:pt x="1113" y="182"/>
                  </a:lnTo>
                  <a:lnTo>
                    <a:pt x="1130" y="186"/>
                  </a:lnTo>
                  <a:lnTo>
                    <a:pt x="1150" y="192"/>
                  </a:lnTo>
                  <a:lnTo>
                    <a:pt x="1167" y="195"/>
                  </a:lnTo>
                  <a:lnTo>
                    <a:pt x="1198" y="209"/>
                  </a:lnTo>
                  <a:lnTo>
                    <a:pt x="1226" y="224"/>
                  </a:lnTo>
                  <a:lnTo>
                    <a:pt x="1251" y="243"/>
                  </a:lnTo>
                  <a:lnTo>
                    <a:pt x="1274" y="264"/>
                  </a:lnTo>
                  <a:lnTo>
                    <a:pt x="1296" y="286"/>
                  </a:lnTo>
                  <a:lnTo>
                    <a:pt x="1315" y="311"/>
                  </a:lnTo>
                  <a:lnTo>
                    <a:pt x="1332" y="337"/>
                  </a:lnTo>
                  <a:lnTo>
                    <a:pt x="1347" y="364"/>
                  </a:lnTo>
                  <a:lnTo>
                    <a:pt x="1363" y="391"/>
                  </a:lnTo>
                  <a:lnTo>
                    <a:pt x="1376" y="422"/>
                  </a:lnTo>
                  <a:lnTo>
                    <a:pt x="1401" y="481"/>
                  </a:lnTo>
                  <a:lnTo>
                    <a:pt x="1426" y="541"/>
                  </a:lnTo>
                  <a:lnTo>
                    <a:pt x="1436" y="564"/>
                  </a:lnTo>
                  <a:lnTo>
                    <a:pt x="1447" y="585"/>
                  </a:lnTo>
                  <a:lnTo>
                    <a:pt x="1461" y="606"/>
                  </a:lnTo>
                  <a:lnTo>
                    <a:pt x="1474" y="625"/>
                  </a:lnTo>
                  <a:lnTo>
                    <a:pt x="1488" y="645"/>
                  </a:lnTo>
                  <a:lnTo>
                    <a:pt x="1503" y="662"/>
                  </a:lnTo>
                  <a:lnTo>
                    <a:pt x="1520" y="677"/>
                  </a:lnTo>
                  <a:lnTo>
                    <a:pt x="1538" y="693"/>
                  </a:lnTo>
                  <a:lnTo>
                    <a:pt x="1555" y="708"/>
                  </a:lnTo>
                  <a:lnTo>
                    <a:pt x="1576" y="721"/>
                  </a:lnTo>
                  <a:lnTo>
                    <a:pt x="1595" y="733"/>
                  </a:lnTo>
                  <a:lnTo>
                    <a:pt x="1616" y="744"/>
                  </a:lnTo>
                  <a:lnTo>
                    <a:pt x="1639" y="754"/>
                  </a:lnTo>
                  <a:lnTo>
                    <a:pt x="1662" y="764"/>
                  </a:lnTo>
                  <a:lnTo>
                    <a:pt x="1687" y="771"/>
                  </a:lnTo>
                  <a:lnTo>
                    <a:pt x="1714" y="779"/>
                  </a:lnTo>
                  <a:lnTo>
                    <a:pt x="1703" y="785"/>
                  </a:lnTo>
                  <a:lnTo>
                    <a:pt x="1687" y="790"/>
                  </a:lnTo>
                  <a:lnTo>
                    <a:pt x="1672" y="796"/>
                  </a:lnTo>
                  <a:lnTo>
                    <a:pt x="1651" y="802"/>
                  </a:lnTo>
                  <a:lnTo>
                    <a:pt x="1630" y="806"/>
                  </a:lnTo>
                  <a:lnTo>
                    <a:pt x="1605" y="810"/>
                  </a:lnTo>
                  <a:lnTo>
                    <a:pt x="1578" y="812"/>
                  </a:lnTo>
                  <a:lnTo>
                    <a:pt x="1551" y="812"/>
                  </a:lnTo>
                  <a:lnTo>
                    <a:pt x="1518" y="812"/>
                  </a:lnTo>
                  <a:lnTo>
                    <a:pt x="1490" y="808"/>
                  </a:lnTo>
                  <a:lnTo>
                    <a:pt x="1461" y="802"/>
                  </a:lnTo>
                  <a:lnTo>
                    <a:pt x="1432" y="796"/>
                  </a:lnTo>
                  <a:lnTo>
                    <a:pt x="1405" y="787"/>
                  </a:lnTo>
                  <a:lnTo>
                    <a:pt x="1378" y="777"/>
                  </a:lnTo>
                  <a:lnTo>
                    <a:pt x="1353" y="765"/>
                  </a:lnTo>
                  <a:lnTo>
                    <a:pt x="1328" y="752"/>
                  </a:lnTo>
                  <a:lnTo>
                    <a:pt x="1303" y="737"/>
                  </a:lnTo>
                  <a:lnTo>
                    <a:pt x="1280" y="721"/>
                  </a:lnTo>
                  <a:lnTo>
                    <a:pt x="1257" y="702"/>
                  </a:lnTo>
                  <a:lnTo>
                    <a:pt x="1234" y="685"/>
                  </a:lnTo>
                  <a:lnTo>
                    <a:pt x="1188" y="643"/>
                  </a:lnTo>
                  <a:lnTo>
                    <a:pt x="1142" y="598"/>
                  </a:lnTo>
                  <a:lnTo>
                    <a:pt x="1102" y="558"/>
                  </a:lnTo>
                  <a:lnTo>
                    <a:pt x="1059" y="518"/>
                  </a:lnTo>
                  <a:lnTo>
                    <a:pt x="1036" y="501"/>
                  </a:lnTo>
                  <a:lnTo>
                    <a:pt x="1013" y="483"/>
                  </a:lnTo>
                  <a:lnTo>
                    <a:pt x="990" y="466"/>
                  </a:lnTo>
                  <a:lnTo>
                    <a:pt x="965" y="451"/>
                  </a:lnTo>
                  <a:lnTo>
                    <a:pt x="938" y="435"/>
                  </a:lnTo>
                  <a:lnTo>
                    <a:pt x="912" y="424"/>
                  </a:lnTo>
                  <a:lnTo>
                    <a:pt x="883" y="412"/>
                  </a:lnTo>
                  <a:lnTo>
                    <a:pt x="854" y="403"/>
                  </a:lnTo>
                  <a:lnTo>
                    <a:pt x="821" y="395"/>
                  </a:lnTo>
                  <a:lnTo>
                    <a:pt x="789" y="389"/>
                  </a:lnTo>
                  <a:lnTo>
                    <a:pt x="754" y="385"/>
                  </a:lnTo>
                  <a:lnTo>
                    <a:pt x="718" y="385"/>
                  </a:lnTo>
                  <a:lnTo>
                    <a:pt x="683" y="385"/>
                  </a:lnTo>
                  <a:lnTo>
                    <a:pt x="649" y="389"/>
                  </a:lnTo>
                  <a:lnTo>
                    <a:pt x="620" y="395"/>
                  </a:lnTo>
                  <a:lnTo>
                    <a:pt x="591" y="403"/>
                  </a:lnTo>
                  <a:lnTo>
                    <a:pt x="568" y="410"/>
                  </a:lnTo>
                  <a:lnTo>
                    <a:pt x="547" y="418"/>
                  </a:lnTo>
                  <a:lnTo>
                    <a:pt x="531" y="426"/>
                  </a:lnTo>
                  <a:lnTo>
                    <a:pt x="520" y="433"/>
                  </a:lnTo>
                  <a:lnTo>
                    <a:pt x="562" y="441"/>
                  </a:lnTo>
                  <a:lnTo>
                    <a:pt x="608" y="455"/>
                  </a:lnTo>
                  <a:lnTo>
                    <a:pt x="631" y="464"/>
                  </a:lnTo>
                  <a:lnTo>
                    <a:pt x="652" y="474"/>
                  </a:lnTo>
                  <a:lnTo>
                    <a:pt x="675" y="483"/>
                  </a:lnTo>
                  <a:lnTo>
                    <a:pt x="695" y="495"/>
                  </a:lnTo>
                  <a:lnTo>
                    <a:pt x="716" y="508"/>
                  </a:lnTo>
                  <a:lnTo>
                    <a:pt x="733" y="522"/>
                  </a:lnTo>
                  <a:lnTo>
                    <a:pt x="748" y="537"/>
                  </a:lnTo>
                  <a:lnTo>
                    <a:pt x="764" y="554"/>
                  </a:lnTo>
                  <a:lnTo>
                    <a:pt x="773" y="572"/>
                  </a:lnTo>
                  <a:lnTo>
                    <a:pt x="783" y="591"/>
                  </a:lnTo>
                  <a:lnTo>
                    <a:pt x="789" y="610"/>
                  </a:lnTo>
                  <a:lnTo>
                    <a:pt x="791" y="631"/>
                  </a:lnTo>
                  <a:lnTo>
                    <a:pt x="789" y="648"/>
                  </a:lnTo>
                  <a:lnTo>
                    <a:pt x="785" y="666"/>
                  </a:lnTo>
                  <a:lnTo>
                    <a:pt x="779" y="679"/>
                  </a:lnTo>
                  <a:lnTo>
                    <a:pt x="771" y="693"/>
                  </a:lnTo>
                  <a:lnTo>
                    <a:pt x="762" y="704"/>
                  </a:lnTo>
                  <a:lnTo>
                    <a:pt x="750" y="714"/>
                  </a:lnTo>
                  <a:lnTo>
                    <a:pt x="739" y="719"/>
                  </a:lnTo>
                  <a:lnTo>
                    <a:pt x="723" y="725"/>
                  </a:lnTo>
                  <a:lnTo>
                    <a:pt x="710" y="727"/>
                  </a:lnTo>
                  <a:lnTo>
                    <a:pt x="693" y="727"/>
                  </a:lnTo>
                  <a:lnTo>
                    <a:pt x="677" y="725"/>
                  </a:lnTo>
                  <a:lnTo>
                    <a:pt x="660" y="721"/>
                  </a:lnTo>
                  <a:lnTo>
                    <a:pt x="643" y="714"/>
                  </a:lnTo>
                  <a:lnTo>
                    <a:pt x="626" y="702"/>
                  </a:lnTo>
                  <a:lnTo>
                    <a:pt x="608" y="689"/>
                  </a:lnTo>
                  <a:lnTo>
                    <a:pt x="591" y="673"/>
                  </a:lnTo>
                  <a:lnTo>
                    <a:pt x="572" y="654"/>
                  </a:lnTo>
                  <a:lnTo>
                    <a:pt x="553" y="635"/>
                  </a:lnTo>
                  <a:lnTo>
                    <a:pt x="531" y="618"/>
                  </a:lnTo>
                  <a:lnTo>
                    <a:pt x="508" y="600"/>
                  </a:lnTo>
                  <a:lnTo>
                    <a:pt x="485" y="583"/>
                  </a:lnTo>
                  <a:lnTo>
                    <a:pt x="462" y="568"/>
                  </a:lnTo>
                  <a:lnTo>
                    <a:pt x="439" y="554"/>
                  </a:lnTo>
                  <a:lnTo>
                    <a:pt x="414" y="541"/>
                  </a:lnTo>
                  <a:lnTo>
                    <a:pt x="387" y="529"/>
                  </a:lnTo>
                  <a:lnTo>
                    <a:pt x="361" y="520"/>
                  </a:lnTo>
                  <a:lnTo>
                    <a:pt x="334" y="510"/>
                  </a:lnTo>
                  <a:lnTo>
                    <a:pt x="307" y="503"/>
                  </a:lnTo>
                  <a:lnTo>
                    <a:pt x="278" y="497"/>
                  </a:lnTo>
                  <a:lnTo>
                    <a:pt x="249" y="491"/>
                  </a:lnTo>
                  <a:lnTo>
                    <a:pt x="220" y="489"/>
                  </a:lnTo>
                  <a:lnTo>
                    <a:pt x="192" y="489"/>
                  </a:lnTo>
                  <a:lnTo>
                    <a:pt x="161" y="489"/>
                  </a:lnTo>
                  <a:lnTo>
                    <a:pt x="132" y="493"/>
                  </a:lnTo>
                  <a:lnTo>
                    <a:pt x="103" y="499"/>
                  </a:lnTo>
                  <a:lnTo>
                    <a:pt x="78" y="504"/>
                  </a:lnTo>
                  <a:lnTo>
                    <a:pt x="53" y="514"/>
                  </a:lnTo>
                  <a:lnTo>
                    <a:pt x="32" y="524"/>
                  </a:lnTo>
                  <a:lnTo>
                    <a:pt x="13" y="535"/>
                  </a:lnTo>
                  <a:lnTo>
                    <a:pt x="0" y="547"/>
                  </a:lnTo>
                  <a:lnTo>
                    <a:pt x="34" y="550"/>
                  </a:lnTo>
                  <a:lnTo>
                    <a:pt x="67" y="558"/>
                  </a:lnTo>
                  <a:lnTo>
                    <a:pt x="98" y="570"/>
                  </a:lnTo>
                  <a:lnTo>
                    <a:pt x="128" y="581"/>
                  </a:lnTo>
                  <a:lnTo>
                    <a:pt x="157" y="597"/>
                  </a:lnTo>
                  <a:lnTo>
                    <a:pt x="184" y="616"/>
                  </a:lnTo>
                  <a:lnTo>
                    <a:pt x="211" y="637"/>
                  </a:lnTo>
                  <a:lnTo>
                    <a:pt x="236" y="660"/>
                  </a:lnTo>
                  <a:lnTo>
                    <a:pt x="261" y="687"/>
                  </a:lnTo>
                  <a:lnTo>
                    <a:pt x="284" y="718"/>
                  </a:lnTo>
                  <a:lnTo>
                    <a:pt x="307" y="750"/>
                  </a:lnTo>
                  <a:lnTo>
                    <a:pt x="330" y="785"/>
                  </a:lnTo>
                  <a:lnTo>
                    <a:pt x="353" y="825"/>
                  </a:lnTo>
                  <a:lnTo>
                    <a:pt x="374" y="867"/>
                  </a:lnTo>
                  <a:lnTo>
                    <a:pt x="397" y="913"/>
                  </a:lnTo>
                  <a:lnTo>
                    <a:pt x="418" y="961"/>
                  </a:lnTo>
                  <a:lnTo>
                    <a:pt x="432" y="990"/>
                  </a:lnTo>
                  <a:lnTo>
                    <a:pt x="445" y="1019"/>
                  </a:lnTo>
                  <a:lnTo>
                    <a:pt x="460" y="1046"/>
                  </a:lnTo>
                  <a:lnTo>
                    <a:pt x="476" y="1073"/>
                  </a:lnTo>
                  <a:lnTo>
                    <a:pt x="493" y="1100"/>
                  </a:lnTo>
                  <a:lnTo>
                    <a:pt x="512" y="1124"/>
                  </a:lnTo>
                  <a:lnTo>
                    <a:pt x="531" y="1148"/>
                  </a:lnTo>
                  <a:lnTo>
                    <a:pt x="554" y="1169"/>
                  </a:lnTo>
                  <a:lnTo>
                    <a:pt x="578" y="1190"/>
                  </a:lnTo>
                  <a:lnTo>
                    <a:pt x="604" y="1207"/>
                  </a:lnTo>
                  <a:lnTo>
                    <a:pt x="633" y="1222"/>
                  </a:lnTo>
                  <a:lnTo>
                    <a:pt x="664" y="1236"/>
                  </a:lnTo>
                  <a:lnTo>
                    <a:pt x="698" y="1247"/>
                  </a:lnTo>
                  <a:lnTo>
                    <a:pt x="735" y="1255"/>
                  </a:lnTo>
                  <a:lnTo>
                    <a:pt x="775" y="1261"/>
                  </a:lnTo>
                  <a:lnTo>
                    <a:pt x="818" y="1263"/>
                  </a:lnTo>
                  <a:lnTo>
                    <a:pt x="860" y="1263"/>
                  </a:lnTo>
                  <a:lnTo>
                    <a:pt x="906" y="1257"/>
                  </a:lnTo>
                  <a:lnTo>
                    <a:pt x="954" y="1253"/>
                  </a:lnTo>
                  <a:lnTo>
                    <a:pt x="1000" y="1249"/>
                  </a:lnTo>
                  <a:lnTo>
                    <a:pt x="1025" y="1249"/>
                  </a:lnTo>
                  <a:lnTo>
                    <a:pt x="1048" y="1251"/>
                  </a:lnTo>
                  <a:lnTo>
                    <a:pt x="1071" y="1253"/>
                  </a:lnTo>
                  <a:lnTo>
                    <a:pt x="1092" y="1257"/>
                  </a:lnTo>
                  <a:lnTo>
                    <a:pt x="1113" y="1265"/>
                  </a:lnTo>
                  <a:lnTo>
                    <a:pt x="1134" y="1274"/>
                  </a:lnTo>
                  <a:lnTo>
                    <a:pt x="1154" y="1286"/>
                  </a:lnTo>
                  <a:lnTo>
                    <a:pt x="1171" y="1299"/>
                  </a:lnTo>
                  <a:lnTo>
                    <a:pt x="1184" y="1316"/>
                  </a:lnTo>
                  <a:lnTo>
                    <a:pt x="1198" y="1332"/>
                  </a:lnTo>
                  <a:lnTo>
                    <a:pt x="1207" y="1349"/>
                  </a:lnTo>
                  <a:lnTo>
                    <a:pt x="1215" y="1366"/>
                  </a:lnTo>
                  <a:lnTo>
                    <a:pt x="1223" y="1384"/>
                  </a:lnTo>
                  <a:lnTo>
                    <a:pt x="1228" y="1401"/>
                  </a:lnTo>
                  <a:lnTo>
                    <a:pt x="1232" y="1418"/>
                  </a:lnTo>
                  <a:lnTo>
                    <a:pt x="1236" y="1435"/>
                  </a:lnTo>
                  <a:lnTo>
                    <a:pt x="1242" y="1472"/>
                  </a:lnTo>
                  <a:lnTo>
                    <a:pt x="1248" y="1508"/>
                  </a:lnTo>
                  <a:lnTo>
                    <a:pt x="1250" y="1526"/>
                  </a:lnTo>
                  <a:lnTo>
                    <a:pt x="1255" y="1543"/>
                  </a:lnTo>
                  <a:lnTo>
                    <a:pt x="1259" y="1560"/>
                  </a:lnTo>
                  <a:lnTo>
                    <a:pt x="1267" y="1578"/>
                  </a:lnTo>
                  <a:lnTo>
                    <a:pt x="1276" y="1597"/>
                  </a:lnTo>
                  <a:lnTo>
                    <a:pt x="1288" y="1616"/>
                  </a:lnTo>
                  <a:lnTo>
                    <a:pt x="1299" y="1633"/>
                  </a:lnTo>
                  <a:lnTo>
                    <a:pt x="1313" y="1649"/>
                  </a:lnTo>
                  <a:lnTo>
                    <a:pt x="1328" y="1664"/>
                  </a:lnTo>
                  <a:lnTo>
                    <a:pt x="1346" y="1677"/>
                  </a:lnTo>
                  <a:lnTo>
                    <a:pt x="1365" y="1691"/>
                  </a:lnTo>
                  <a:lnTo>
                    <a:pt x="1386" y="1702"/>
                  </a:lnTo>
                  <a:lnTo>
                    <a:pt x="1407" y="1712"/>
                  </a:lnTo>
                  <a:lnTo>
                    <a:pt x="1432" y="1721"/>
                  </a:lnTo>
                  <a:lnTo>
                    <a:pt x="1457" y="1729"/>
                  </a:lnTo>
                  <a:lnTo>
                    <a:pt x="1486" y="1737"/>
                  </a:lnTo>
                  <a:lnTo>
                    <a:pt x="1514" y="1743"/>
                  </a:lnTo>
                  <a:lnTo>
                    <a:pt x="1547" y="1746"/>
                  </a:lnTo>
                  <a:lnTo>
                    <a:pt x="1580" y="1750"/>
                  </a:lnTo>
                  <a:lnTo>
                    <a:pt x="1616" y="1754"/>
                  </a:lnTo>
                  <a:lnTo>
                    <a:pt x="1601" y="1766"/>
                  </a:lnTo>
                  <a:lnTo>
                    <a:pt x="1584" y="1777"/>
                  </a:lnTo>
                  <a:lnTo>
                    <a:pt x="1564" y="1787"/>
                  </a:lnTo>
                  <a:lnTo>
                    <a:pt x="1545" y="1794"/>
                  </a:lnTo>
                  <a:lnTo>
                    <a:pt x="1524" y="1802"/>
                  </a:lnTo>
                  <a:lnTo>
                    <a:pt x="1503" y="1808"/>
                  </a:lnTo>
                  <a:lnTo>
                    <a:pt x="1480" y="1814"/>
                  </a:lnTo>
                  <a:lnTo>
                    <a:pt x="1457" y="1817"/>
                  </a:lnTo>
                  <a:lnTo>
                    <a:pt x="1434" y="1821"/>
                  </a:lnTo>
                  <a:lnTo>
                    <a:pt x="1409" y="1823"/>
                  </a:lnTo>
                  <a:lnTo>
                    <a:pt x="1384" y="1823"/>
                  </a:lnTo>
                  <a:lnTo>
                    <a:pt x="1359" y="1823"/>
                  </a:lnTo>
                  <a:lnTo>
                    <a:pt x="1309" y="1821"/>
                  </a:lnTo>
                  <a:lnTo>
                    <a:pt x="1257" y="1816"/>
                  </a:lnTo>
                  <a:lnTo>
                    <a:pt x="1207" y="1806"/>
                  </a:lnTo>
                  <a:lnTo>
                    <a:pt x="1157" y="1793"/>
                  </a:lnTo>
                  <a:lnTo>
                    <a:pt x="1109" y="1777"/>
                  </a:lnTo>
                  <a:lnTo>
                    <a:pt x="1063" y="1760"/>
                  </a:lnTo>
                  <a:lnTo>
                    <a:pt x="1021" y="1739"/>
                  </a:lnTo>
                  <a:lnTo>
                    <a:pt x="983" y="1718"/>
                  </a:lnTo>
                  <a:lnTo>
                    <a:pt x="965" y="1706"/>
                  </a:lnTo>
                  <a:lnTo>
                    <a:pt x="950" y="1693"/>
                  </a:lnTo>
                  <a:lnTo>
                    <a:pt x="935" y="1679"/>
                  </a:lnTo>
                  <a:lnTo>
                    <a:pt x="921" y="1668"/>
                  </a:lnTo>
                  <a:lnTo>
                    <a:pt x="923" y="1700"/>
                  </a:lnTo>
                  <a:lnTo>
                    <a:pt x="927" y="1733"/>
                  </a:lnTo>
                  <a:lnTo>
                    <a:pt x="933" y="1766"/>
                  </a:lnTo>
                  <a:lnTo>
                    <a:pt x="940" y="1798"/>
                  </a:lnTo>
                  <a:lnTo>
                    <a:pt x="948" y="1829"/>
                  </a:lnTo>
                  <a:lnTo>
                    <a:pt x="960" y="1860"/>
                  </a:lnTo>
                  <a:lnTo>
                    <a:pt x="971" y="1890"/>
                  </a:lnTo>
                  <a:lnTo>
                    <a:pt x="985" y="1919"/>
                  </a:lnTo>
                  <a:lnTo>
                    <a:pt x="998" y="1948"/>
                  </a:lnTo>
                  <a:lnTo>
                    <a:pt x="1015" y="1975"/>
                  </a:lnTo>
                  <a:lnTo>
                    <a:pt x="1033" y="2002"/>
                  </a:lnTo>
                  <a:lnTo>
                    <a:pt x="1052" y="2027"/>
                  </a:lnTo>
                  <a:lnTo>
                    <a:pt x="1073" y="2052"/>
                  </a:lnTo>
                  <a:lnTo>
                    <a:pt x="1096" y="2075"/>
                  </a:lnTo>
                  <a:lnTo>
                    <a:pt x="1121" y="2096"/>
                  </a:lnTo>
                  <a:lnTo>
                    <a:pt x="1146" y="2117"/>
                  </a:lnTo>
                  <a:lnTo>
                    <a:pt x="1173" y="2136"/>
                  </a:lnTo>
                  <a:lnTo>
                    <a:pt x="1202" y="2153"/>
                  </a:lnTo>
                  <a:lnTo>
                    <a:pt x="1232" y="2169"/>
                  </a:lnTo>
                  <a:lnTo>
                    <a:pt x="1265" y="2182"/>
                  </a:lnTo>
                  <a:lnTo>
                    <a:pt x="1298" y="2196"/>
                  </a:lnTo>
                  <a:lnTo>
                    <a:pt x="1334" y="2205"/>
                  </a:lnTo>
                  <a:lnTo>
                    <a:pt x="1370" y="2215"/>
                  </a:lnTo>
                  <a:lnTo>
                    <a:pt x="1409" y="2221"/>
                  </a:lnTo>
                  <a:lnTo>
                    <a:pt x="1447" y="2224"/>
                  </a:lnTo>
                  <a:lnTo>
                    <a:pt x="1490" y="2226"/>
                  </a:lnTo>
                  <a:lnTo>
                    <a:pt x="1534" y="2226"/>
                  </a:lnTo>
                  <a:lnTo>
                    <a:pt x="1578" y="2224"/>
                  </a:lnTo>
                  <a:lnTo>
                    <a:pt x="1624" y="2219"/>
                  </a:lnTo>
                  <a:lnTo>
                    <a:pt x="1672" y="2213"/>
                  </a:lnTo>
                  <a:lnTo>
                    <a:pt x="1722" y="2201"/>
                  </a:lnTo>
                  <a:lnTo>
                    <a:pt x="1772" y="2190"/>
                  </a:lnTo>
                  <a:lnTo>
                    <a:pt x="1808" y="2182"/>
                  </a:lnTo>
                  <a:lnTo>
                    <a:pt x="1839" y="2178"/>
                  </a:lnTo>
                  <a:lnTo>
                    <a:pt x="1854" y="2178"/>
                  </a:lnTo>
                  <a:lnTo>
                    <a:pt x="1870" y="2180"/>
                  </a:lnTo>
                  <a:lnTo>
                    <a:pt x="1883" y="2182"/>
                  </a:lnTo>
                  <a:lnTo>
                    <a:pt x="1897" y="2186"/>
                  </a:lnTo>
                  <a:lnTo>
                    <a:pt x="1908" y="2192"/>
                  </a:lnTo>
                  <a:lnTo>
                    <a:pt x="1920" y="2199"/>
                  </a:lnTo>
                  <a:lnTo>
                    <a:pt x="1931" y="2207"/>
                  </a:lnTo>
                  <a:lnTo>
                    <a:pt x="1941" y="2217"/>
                  </a:lnTo>
                  <a:lnTo>
                    <a:pt x="1950" y="2228"/>
                  </a:lnTo>
                  <a:lnTo>
                    <a:pt x="1960" y="2244"/>
                  </a:lnTo>
                  <a:lnTo>
                    <a:pt x="1968" y="2259"/>
                  </a:lnTo>
                  <a:lnTo>
                    <a:pt x="1975" y="2276"/>
                  </a:lnTo>
                  <a:lnTo>
                    <a:pt x="1985" y="2299"/>
                  </a:lnTo>
                  <a:lnTo>
                    <a:pt x="1996" y="2320"/>
                  </a:lnTo>
                  <a:lnTo>
                    <a:pt x="2010" y="2340"/>
                  </a:lnTo>
                  <a:lnTo>
                    <a:pt x="2025" y="2357"/>
                  </a:lnTo>
                  <a:lnTo>
                    <a:pt x="2041" y="2370"/>
                  </a:lnTo>
                  <a:lnTo>
                    <a:pt x="2058" y="2384"/>
                  </a:lnTo>
                  <a:lnTo>
                    <a:pt x="2075" y="2393"/>
                  </a:lnTo>
                  <a:lnTo>
                    <a:pt x="2094" y="2403"/>
                  </a:lnTo>
                  <a:lnTo>
                    <a:pt x="2114" y="2409"/>
                  </a:lnTo>
                  <a:lnTo>
                    <a:pt x="2133" y="2414"/>
                  </a:lnTo>
                  <a:lnTo>
                    <a:pt x="2154" y="2418"/>
                  </a:lnTo>
                  <a:lnTo>
                    <a:pt x="2175" y="2420"/>
                  </a:lnTo>
                  <a:lnTo>
                    <a:pt x="2196" y="2420"/>
                  </a:lnTo>
                  <a:lnTo>
                    <a:pt x="2217" y="2420"/>
                  </a:lnTo>
                  <a:lnTo>
                    <a:pt x="2238" y="2420"/>
                  </a:lnTo>
                  <a:lnTo>
                    <a:pt x="2259" y="2418"/>
                  </a:lnTo>
                  <a:lnTo>
                    <a:pt x="2307" y="2413"/>
                  </a:lnTo>
                  <a:lnTo>
                    <a:pt x="2354" y="2409"/>
                  </a:lnTo>
                  <a:lnTo>
                    <a:pt x="2396" y="2409"/>
                  </a:lnTo>
                  <a:lnTo>
                    <a:pt x="2438" y="2411"/>
                  </a:lnTo>
                  <a:lnTo>
                    <a:pt x="2476" y="2413"/>
                  </a:lnTo>
                  <a:lnTo>
                    <a:pt x="2515" y="2418"/>
                  </a:lnTo>
                  <a:lnTo>
                    <a:pt x="2549" y="2428"/>
                  </a:lnTo>
                  <a:lnTo>
                    <a:pt x="2584" y="2438"/>
                  </a:lnTo>
                  <a:lnTo>
                    <a:pt x="2618" y="2451"/>
                  </a:lnTo>
                  <a:lnTo>
                    <a:pt x="2649" y="2466"/>
                  </a:lnTo>
                  <a:lnTo>
                    <a:pt x="2680" y="2485"/>
                  </a:lnTo>
                  <a:lnTo>
                    <a:pt x="2711" y="2505"/>
                  </a:lnTo>
                  <a:lnTo>
                    <a:pt x="2739" y="2530"/>
                  </a:lnTo>
                  <a:lnTo>
                    <a:pt x="2768" y="2555"/>
                  </a:lnTo>
                  <a:lnTo>
                    <a:pt x="2797" y="2585"/>
                  </a:lnTo>
                  <a:lnTo>
                    <a:pt x="2826" y="2616"/>
                  </a:lnTo>
                  <a:lnTo>
                    <a:pt x="2828" y="2589"/>
                  </a:lnTo>
                  <a:lnTo>
                    <a:pt x="2830" y="2562"/>
                  </a:lnTo>
                  <a:lnTo>
                    <a:pt x="2828" y="2537"/>
                  </a:lnTo>
                  <a:lnTo>
                    <a:pt x="2828" y="2510"/>
                  </a:lnTo>
                  <a:lnTo>
                    <a:pt x="2824" y="2487"/>
                  </a:lnTo>
                  <a:lnTo>
                    <a:pt x="2820" y="2462"/>
                  </a:lnTo>
                  <a:lnTo>
                    <a:pt x="2816" y="2439"/>
                  </a:lnTo>
                  <a:lnTo>
                    <a:pt x="2809" y="2416"/>
                  </a:lnTo>
                  <a:lnTo>
                    <a:pt x="2803" y="2395"/>
                  </a:lnTo>
                  <a:lnTo>
                    <a:pt x="2795" y="2374"/>
                  </a:lnTo>
                  <a:lnTo>
                    <a:pt x="2786" y="2353"/>
                  </a:lnTo>
                  <a:lnTo>
                    <a:pt x="2776" y="2334"/>
                  </a:lnTo>
                  <a:lnTo>
                    <a:pt x="2755" y="2295"/>
                  </a:lnTo>
                  <a:lnTo>
                    <a:pt x="2732" y="2261"/>
                  </a:lnTo>
                  <a:lnTo>
                    <a:pt x="2707" y="2226"/>
                  </a:lnTo>
                  <a:lnTo>
                    <a:pt x="2680" y="2198"/>
                  </a:lnTo>
                  <a:lnTo>
                    <a:pt x="2651" y="2169"/>
                  </a:lnTo>
                  <a:lnTo>
                    <a:pt x="2622" y="2144"/>
                  </a:lnTo>
                  <a:lnTo>
                    <a:pt x="2594" y="2119"/>
                  </a:lnTo>
                  <a:lnTo>
                    <a:pt x="2567" y="2098"/>
                  </a:lnTo>
                  <a:lnTo>
                    <a:pt x="2540" y="2080"/>
                  </a:lnTo>
                  <a:lnTo>
                    <a:pt x="2513" y="2063"/>
                  </a:lnTo>
                  <a:lnTo>
                    <a:pt x="2490" y="2048"/>
                  </a:lnTo>
                  <a:lnTo>
                    <a:pt x="2471" y="2032"/>
                  </a:lnTo>
                  <a:lnTo>
                    <a:pt x="2453" y="2019"/>
                  </a:lnTo>
                  <a:lnTo>
                    <a:pt x="2438" y="2004"/>
                  </a:lnTo>
                  <a:lnTo>
                    <a:pt x="2425" y="1988"/>
                  </a:lnTo>
                  <a:lnTo>
                    <a:pt x="2413" y="1973"/>
                  </a:lnTo>
                  <a:lnTo>
                    <a:pt x="2403" y="1960"/>
                  </a:lnTo>
                  <a:lnTo>
                    <a:pt x="2396" y="1944"/>
                  </a:lnTo>
                  <a:lnTo>
                    <a:pt x="2390" y="1931"/>
                  </a:lnTo>
                  <a:lnTo>
                    <a:pt x="2384" y="1915"/>
                  </a:lnTo>
                  <a:lnTo>
                    <a:pt x="2380" y="1902"/>
                  </a:lnTo>
                  <a:lnTo>
                    <a:pt x="2377" y="1888"/>
                  </a:lnTo>
                  <a:lnTo>
                    <a:pt x="2375" y="1862"/>
                  </a:lnTo>
                  <a:lnTo>
                    <a:pt x="2373" y="1837"/>
                  </a:lnTo>
                  <a:lnTo>
                    <a:pt x="2390" y="1856"/>
                  </a:lnTo>
                  <a:lnTo>
                    <a:pt x="2407" y="1873"/>
                  </a:lnTo>
                  <a:lnTo>
                    <a:pt x="2426" y="1890"/>
                  </a:lnTo>
                  <a:lnTo>
                    <a:pt x="2446" y="1906"/>
                  </a:lnTo>
                  <a:lnTo>
                    <a:pt x="2467" y="1919"/>
                  </a:lnTo>
                  <a:lnTo>
                    <a:pt x="2486" y="1931"/>
                  </a:lnTo>
                  <a:lnTo>
                    <a:pt x="2507" y="1942"/>
                  </a:lnTo>
                  <a:lnTo>
                    <a:pt x="2528" y="1954"/>
                  </a:lnTo>
                  <a:lnTo>
                    <a:pt x="2549" y="1963"/>
                  </a:lnTo>
                  <a:lnTo>
                    <a:pt x="2572" y="1971"/>
                  </a:lnTo>
                  <a:lnTo>
                    <a:pt x="2594" y="1979"/>
                  </a:lnTo>
                  <a:lnTo>
                    <a:pt x="2617" y="1986"/>
                  </a:lnTo>
                  <a:lnTo>
                    <a:pt x="2663" y="1996"/>
                  </a:lnTo>
                  <a:lnTo>
                    <a:pt x="2709" y="2004"/>
                  </a:lnTo>
                  <a:lnTo>
                    <a:pt x="2747" y="2009"/>
                  </a:lnTo>
                  <a:lnTo>
                    <a:pt x="2786" y="2017"/>
                  </a:lnTo>
                  <a:lnTo>
                    <a:pt x="2822" y="2025"/>
                  </a:lnTo>
                  <a:lnTo>
                    <a:pt x="2858" y="2032"/>
                  </a:lnTo>
                  <a:lnTo>
                    <a:pt x="2891" y="2042"/>
                  </a:lnTo>
                  <a:lnTo>
                    <a:pt x="2924" y="2052"/>
                  </a:lnTo>
                  <a:lnTo>
                    <a:pt x="2954" y="2063"/>
                  </a:lnTo>
                  <a:lnTo>
                    <a:pt x="2983" y="2075"/>
                  </a:lnTo>
                  <a:lnTo>
                    <a:pt x="3012" y="2088"/>
                  </a:lnTo>
                  <a:lnTo>
                    <a:pt x="3037" y="2102"/>
                  </a:lnTo>
                  <a:lnTo>
                    <a:pt x="3062" y="2117"/>
                  </a:lnTo>
                  <a:lnTo>
                    <a:pt x="3085" y="2134"/>
                  </a:lnTo>
                  <a:lnTo>
                    <a:pt x="3106" y="2151"/>
                  </a:lnTo>
                  <a:lnTo>
                    <a:pt x="3125" y="2169"/>
                  </a:lnTo>
                  <a:lnTo>
                    <a:pt x="3143" y="2188"/>
                  </a:lnTo>
                  <a:lnTo>
                    <a:pt x="3160" y="2209"/>
                  </a:lnTo>
                  <a:lnTo>
                    <a:pt x="3160" y="2180"/>
                  </a:lnTo>
                  <a:lnTo>
                    <a:pt x="3160" y="2151"/>
                  </a:lnTo>
                  <a:lnTo>
                    <a:pt x="3156" y="2125"/>
                  </a:lnTo>
                  <a:lnTo>
                    <a:pt x="3152" y="2100"/>
                  </a:lnTo>
                  <a:lnTo>
                    <a:pt x="3146" y="2075"/>
                  </a:lnTo>
                  <a:lnTo>
                    <a:pt x="3139" y="2052"/>
                  </a:lnTo>
                  <a:lnTo>
                    <a:pt x="3129" y="2029"/>
                  </a:lnTo>
                  <a:lnTo>
                    <a:pt x="3120" y="2008"/>
                  </a:lnTo>
                  <a:lnTo>
                    <a:pt x="3106" y="1988"/>
                  </a:lnTo>
                  <a:lnTo>
                    <a:pt x="3095" y="1969"/>
                  </a:lnTo>
                  <a:lnTo>
                    <a:pt x="3081" y="1950"/>
                  </a:lnTo>
                  <a:lnTo>
                    <a:pt x="3066" y="1933"/>
                  </a:lnTo>
                  <a:lnTo>
                    <a:pt x="3035" y="1900"/>
                  </a:lnTo>
                  <a:lnTo>
                    <a:pt x="3004" y="1871"/>
                  </a:lnTo>
                  <a:lnTo>
                    <a:pt x="2937" y="1817"/>
                  </a:lnTo>
                  <a:lnTo>
                    <a:pt x="2876" y="1769"/>
                  </a:lnTo>
                  <a:lnTo>
                    <a:pt x="2849" y="1746"/>
                  </a:lnTo>
                  <a:lnTo>
                    <a:pt x="2828" y="1721"/>
                  </a:lnTo>
                  <a:lnTo>
                    <a:pt x="2818" y="1710"/>
                  </a:lnTo>
                  <a:lnTo>
                    <a:pt x="2810" y="1698"/>
                  </a:lnTo>
                  <a:lnTo>
                    <a:pt x="2803" y="1685"/>
                  </a:lnTo>
                  <a:lnTo>
                    <a:pt x="2799" y="1673"/>
                  </a:lnTo>
                  <a:lnTo>
                    <a:pt x="2837" y="1698"/>
                  </a:lnTo>
                  <a:lnTo>
                    <a:pt x="2876" y="1718"/>
                  </a:lnTo>
                  <a:lnTo>
                    <a:pt x="2910" y="1735"/>
                  </a:lnTo>
                  <a:lnTo>
                    <a:pt x="2947" y="1746"/>
                  </a:lnTo>
                  <a:lnTo>
                    <a:pt x="2983" y="1756"/>
                  </a:lnTo>
                  <a:lnTo>
                    <a:pt x="3020" y="1760"/>
                  </a:lnTo>
                  <a:lnTo>
                    <a:pt x="3058" y="1762"/>
                  </a:lnTo>
                  <a:lnTo>
                    <a:pt x="3098" y="1760"/>
                  </a:lnTo>
                  <a:lnTo>
                    <a:pt x="3125" y="1758"/>
                  </a:lnTo>
                  <a:lnTo>
                    <a:pt x="3156" y="1752"/>
                  </a:lnTo>
                  <a:lnTo>
                    <a:pt x="3185" y="1746"/>
                  </a:lnTo>
                  <a:lnTo>
                    <a:pt x="3216" y="1739"/>
                  </a:lnTo>
                  <a:lnTo>
                    <a:pt x="3244" y="1733"/>
                  </a:lnTo>
                  <a:lnTo>
                    <a:pt x="3275" y="1727"/>
                  </a:lnTo>
                  <a:lnTo>
                    <a:pt x="3306" y="1723"/>
                  </a:lnTo>
                  <a:lnTo>
                    <a:pt x="3337" y="1721"/>
                  </a:lnTo>
                  <a:lnTo>
                    <a:pt x="3367" y="1721"/>
                  </a:lnTo>
                  <a:lnTo>
                    <a:pt x="3396" y="1725"/>
                  </a:lnTo>
                  <a:lnTo>
                    <a:pt x="3411" y="1729"/>
                  </a:lnTo>
                  <a:lnTo>
                    <a:pt x="3427" y="1735"/>
                  </a:lnTo>
                  <a:lnTo>
                    <a:pt x="3440" y="1741"/>
                  </a:lnTo>
                  <a:lnTo>
                    <a:pt x="3456" y="1746"/>
                  </a:lnTo>
                  <a:lnTo>
                    <a:pt x="3469" y="1756"/>
                  </a:lnTo>
                  <a:lnTo>
                    <a:pt x="3484" y="1766"/>
                  </a:lnTo>
                  <a:lnTo>
                    <a:pt x="3498" y="1777"/>
                  </a:lnTo>
                  <a:lnTo>
                    <a:pt x="3511" y="1791"/>
                  </a:lnTo>
                  <a:lnTo>
                    <a:pt x="3525" y="1806"/>
                  </a:lnTo>
                  <a:lnTo>
                    <a:pt x="3538" y="1823"/>
                  </a:lnTo>
                  <a:lnTo>
                    <a:pt x="3552" y="1840"/>
                  </a:lnTo>
                  <a:lnTo>
                    <a:pt x="3563" y="1862"/>
                  </a:lnTo>
                  <a:lnTo>
                    <a:pt x="3596" y="1842"/>
                  </a:lnTo>
                  <a:lnTo>
                    <a:pt x="3630" y="1827"/>
                  </a:lnTo>
                  <a:lnTo>
                    <a:pt x="3665" y="1814"/>
                  </a:lnTo>
                  <a:lnTo>
                    <a:pt x="3699" y="1804"/>
                  </a:lnTo>
                  <a:lnTo>
                    <a:pt x="3736" y="1798"/>
                  </a:lnTo>
                  <a:lnTo>
                    <a:pt x="3772" y="1794"/>
                  </a:lnTo>
                  <a:lnTo>
                    <a:pt x="3809" y="1794"/>
                  </a:lnTo>
                  <a:lnTo>
                    <a:pt x="3843" y="1796"/>
                  </a:lnTo>
                  <a:lnTo>
                    <a:pt x="3880" y="1800"/>
                  </a:lnTo>
                  <a:lnTo>
                    <a:pt x="3916" y="1808"/>
                  </a:lnTo>
                  <a:lnTo>
                    <a:pt x="3951" y="1816"/>
                  </a:lnTo>
                  <a:lnTo>
                    <a:pt x="3986" y="1827"/>
                  </a:lnTo>
                  <a:lnTo>
                    <a:pt x="4018" y="1839"/>
                  </a:lnTo>
                  <a:lnTo>
                    <a:pt x="4051" y="1854"/>
                  </a:lnTo>
                  <a:lnTo>
                    <a:pt x="4080" y="1869"/>
                  </a:lnTo>
                  <a:lnTo>
                    <a:pt x="4110" y="1887"/>
                  </a:lnTo>
                  <a:close/>
                  <a:moveTo>
                    <a:pt x="2246" y="1449"/>
                  </a:moveTo>
                  <a:lnTo>
                    <a:pt x="1862" y="1449"/>
                  </a:lnTo>
                  <a:lnTo>
                    <a:pt x="1862" y="1063"/>
                  </a:lnTo>
                  <a:lnTo>
                    <a:pt x="2246" y="1063"/>
                  </a:lnTo>
                  <a:lnTo>
                    <a:pt x="2246" y="14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endParaRPr lang="fi-FI"/>
            </a:p>
          </p:txBody>
        </p:sp>
      </p:grpSp>
      <p:sp>
        <p:nvSpPr>
          <p:cNvPr id="16" name="Text Placeholder 2"/>
          <p:cNvSpPr txBox="1">
            <a:spLocks/>
          </p:cNvSpPr>
          <p:nvPr userDrawn="1"/>
        </p:nvSpPr>
        <p:spPr bwMode="auto">
          <a:xfrm>
            <a:off x="2968404" y="6188400"/>
            <a:ext cx="3744000" cy="576064"/>
          </a:xfrm>
          <a:prstGeom prst="rect">
            <a:avLst/>
          </a:prstGeom>
          <a:noFill/>
          <a:ln w="9525">
            <a:noFill/>
            <a:miter lim="800000"/>
            <a:headEnd/>
            <a:tailEnd/>
          </a:ln>
        </p:spPr>
        <p:txBody>
          <a:bodyPr lIns="0" tIns="0" rIns="0" bIns="0" anchor="b" anchorCtr="0"/>
          <a:lstStyle>
            <a:defPPr>
              <a:defRPr lang="fi-FI"/>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lgn="l"/>
            <a:r>
              <a:rPr lang="fi-FI" sz="900" kern="1200" dirty="0">
                <a:solidFill>
                  <a:schemeClr val="tx1"/>
                </a:solidFill>
                <a:latin typeface="Arial" charset="0"/>
                <a:ea typeface="ＭＳ Ｐゴシック" charset="0"/>
                <a:cs typeface="Arial"/>
              </a:rPr>
              <a:t>Lääketieteellinen tiedekunta</a:t>
            </a:r>
          </a:p>
        </p:txBody>
      </p:sp>
    </p:spTree>
  </p:cSld>
  <p:clrMap bg1="lt1" tx1="dk1" bg2="lt2" tx2="dk2" accent1="accent1" accent2="accent2" accent3="accent3" accent4="accent4" accent5="accent5" accent6="accent6" hlink="hlink" folHlink="folHlink"/>
  <p:sldLayoutIdLst>
    <p:sldLayoutId id="2147483679" r:id="rId1"/>
    <p:sldLayoutId id="2147483663" r:id="rId2"/>
    <p:sldLayoutId id="2147483680" r:id="rId3"/>
    <p:sldLayoutId id="2147483681" r:id="rId4"/>
    <p:sldLayoutId id="2147483667" r:id="rId5"/>
    <p:sldLayoutId id="2147483669" r:id="rId6"/>
    <p:sldLayoutId id="2147483684" r:id="rId7"/>
    <p:sldLayoutId id="2147483670" r:id="rId8"/>
    <p:sldLayoutId id="2147483678" r:id="rId9"/>
    <p:sldLayoutId id="2147483683" r:id="rId10"/>
  </p:sldLayoutIdLst>
  <p:hf hdr="0"/>
  <p:txStyles>
    <p:titleStyle>
      <a:lvl1pPr algn="l" rtl="0" eaLnBrk="1" fontAlgn="base" hangingPunct="1">
        <a:lnSpc>
          <a:spcPct val="80000"/>
        </a:lnSpc>
        <a:spcBef>
          <a:spcPct val="0"/>
        </a:spcBef>
        <a:spcAft>
          <a:spcPct val="0"/>
        </a:spcAft>
        <a:defRPr sz="3400" b="1" kern="1200" cap="all" baseline="0">
          <a:solidFill>
            <a:schemeClr val="tx1"/>
          </a:solidFill>
          <a:latin typeface="+mj-lt"/>
          <a:ea typeface="+mj-ea"/>
          <a:cs typeface="Gotham Narrow Bold"/>
        </a:defRPr>
      </a:lvl1pPr>
      <a:lvl2pPr algn="l" rtl="0" eaLnBrk="1" fontAlgn="base" hangingPunct="1">
        <a:lnSpc>
          <a:spcPct val="80000"/>
        </a:lnSpc>
        <a:spcBef>
          <a:spcPct val="0"/>
        </a:spcBef>
        <a:spcAft>
          <a:spcPct val="0"/>
        </a:spcAft>
        <a:defRPr sz="3400" b="1">
          <a:solidFill>
            <a:schemeClr val="tx1"/>
          </a:solidFill>
          <a:latin typeface="Gotham Narrow Bold" charset="0"/>
          <a:ea typeface="ＭＳ Ｐゴシック" pitchFamily="-72" charset="-128"/>
          <a:cs typeface="ＭＳ Ｐゴシック" pitchFamily="-72" charset="-128"/>
        </a:defRPr>
      </a:lvl2pPr>
      <a:lvl3pPr algn="l" rtl="0" eaLnBrk="1" fontAlgn="base" hangingPunct="1">
        <a:lnSpc>
          <a:spcPct val="80000"/>
        </a:lnSpc>
        <a:spcBef>
          <a:spcPct val="0"/>
        </a:spcBef>
        <a:spcAft>
          <a:spcPct val="0"/>
        </a:spcAft>
        <a:defRPr sz="3400" b="1">
          <a:solidFill>
            <a:schemeClr val="tx1"/>
          </a:solidFill>
          <a:latin typeface="Gotham Narrow Bold" charset="0"/>
          <a:ea typeface="ＭＳ Ｐゴシック" pitchFamily="-72" charset="-128"/>
          <a:cs typeface="ＭＳ Ｐゴシック" pitchFamily="-72" charset="-128"/>
        </a:defRPr>
      </a:lvl3pPr>
      <a:lvl4pPr algn="l" rtl="0" eaLnBrk="1" fontAlgn="base" hangingPunct="1">
        <a:lnSpc>
          <a:spcPct val="80000"/>
        </a:lnSpc>
        <a:spcBef>
          <a:spcPct val="0"/>
        </a:spcBef>
        <a:spcAft>
          <a:spcPct val="0"/>
        </a:spcAft>
        <a:defRPr sz="3400" b="1">
          <a:solidFill>
            <a:schemeClr val="tx1"/>
          </a:solidFill>
          <a:latin typeface="Gotham Narrow Bold" charset="0"/>
          <a:ea typeface="ＭＳ Ｐゴシック" pitchFamily="-72" charset="-128"/>
          <a:cs typeface="ＭＳ Ｐゴシック" pitchFamily="-72" charset="-128"/>
        </a:defRPr>
      </a:lvl4pPr>
      <a:lvl5pPr algn="l" rtl="0" eaLnBrk="1" fontAlgn="base" hangingPunct="1">
        <a:lnSpc>
          <a:spcPct val="80000"/>
        </a:lnSpc>
        <a:spcBef>
          <a:spcPct val="0"/>
        </a:spcBef>
        <a:spcAft>
          <a:spcPct val="0"/>
        </a:spcAft>
        <a:defRPr sz="3400" b="1">
          <a:solidFill>
            <a:schemeClr val="tx1"/>
          </a:solidFill>
          <a:latin typeface="Gotham Narrow Bold" charset="0"/>
          <a:ea typeface="ＭＳ Ｐゴシック" pitchFamily="-72" charset="-128"/>
          <a:cs typeface="ＭＳ Ｐゴシック" pitchFamily="-72" charset="-128"/>
        </a:defRPr>
      </a:lvl5pPr>
      <a:lvl6pPr marL="457200" algn="l" rtl="0" eaLnBrk="1" fontAlgn="base" hangingPunct="1">
        <a:spcBef>
          <a:spcPct val="0"/>
        </a:spcBef>
        <a:spcAft>
          <a:spcPct val="0"/>
        </a:spcAft>
        <a:defRPr sz="2600" b="1">
          <a:solidFill>
            <a:schemeClr val="tx1"/>
          </a:solidFill>
          <a:latin typeface="Arial" pitchFamily="-72" charset="0"/>
          <a:ea typeface="ＭＳ Ｐゴシック" pitchFamily="-72" charset="-128"/>
          <a:cs typeface="ＭＳ Ｐゴシック" pitchFamily="-72" charset="-128"/>
        </a:defRPr>
      </a:lvl6pPr>
      <a:lvl7pPr marL="914400" algn="l" rtl="0" eaLnBrk="1" fontAlgn="base" hangingPunct="1">
        <a:spcBef>
          <a:spcPct val="0"/>
        </a:spcBef>
        <a:spcAft>
          <a:spcPct val="0"/>
        </a:spcAft>
        <a:defRPr sz="2600" b="1">
          <a:solidFill>
            <a:schemeClr val="tx1"/>
          </a:solidFill>
          <a:latin typeface="Arial" pitchFamily="-72" charset="0"/>
          <a:ea typeface="ＭＳ Ｐゴシック" pitchFamily="-72" charset="-128"/>
          <a:cs typeface="ＭＳ Ｐゴシック" pitchFamily="-72" charset="-128"/>
        </a:defRPr>
      </a:lvl7pPr>
      <a:lvl8pPr marL="1371600" algn="l" rtl="0" eaLnBrk="1" fontAlgn="base" hangingPunct="1">
        <a:spcBef>
          <a:spcPct val="0"/>
        </a:spcBef>
        <a:spcAft>
          <a:spcPct val="0"/>
        </a:spcAft>
        <a:defRPr sz="2600" b="1">
          <a:solidFill>
            <a:schemeClr val="tx1"/>
          </a:solidFill>
          <a:latin typeface="Arial" pitchFamily="-72" charset="0"/>
          <a:ea typeface="ＭＳ Ｐゴシック" pitchFamily="-72" charset="-128"/>
          <a:cs typeface="ＭＳ Ｐゴシック" pitchFamily="-72" charset="-128"/>
        </a:defRPr>
      </a:lvl8pPr>
      <a:lvl9pPr marL="1828800" algn="l" rtl="0" eaLnBrk="1" fontAlgn="base" hangingPunct="1">
        <a:spcBef>
          <a:spcPct val="0"/>
        </a:spcBef>
        <a:spcAft>
          <a:spcPct val="0"/>
        </a:spcAft>
        <a:defRPr sz="2600" b="1">
          <a:solidFill>
            <a:schemeClr val="tx1"/>
          </a:solidFill>
          <a:latin typeface="Arial" pitchFamily="-72" charset="0"/>
          <a:ea typeface="ＭＳ Ｐゴシック" pitchFamily="-72" charset="-128"/>
          <a:cs typeface="ＭＳ Ｐゴシック" pitchFamily="-72" charset="-128"/>
        </a:defRPr>
      </a:lvl9pPr>
    </p:titleStyle>
    <p:bodyStyle>
      <a:lvl1pPr marL="342900" indent="-342900" algn="l" rtl="0" eaLnBrk="1" fontAlgn="base" hangingPunct="1">
        <a:spcBef>
          <a:spcPct val="0"/>
        </a:spcBef>
        <a:spcAft>
          <a:spcPct val="50000"/>
        </a:spcAft>
        <a:buClr>
          <a:schemeClr val="accent1"/>
        </a:buClr>
        <a:buSzPct val="100000"/>
        <a:defRPr sz="2200" kern="1200">
          <a:solidFill>
            <a:schemeClr val="tx1"/>
          </a:solidFill>
          <a:latin typeface="+mn-lt"/>
          <a:ea typeface="+mn-ea"/>
          <a:cs typeface="+mn-cs"/>
        </a:defRPr>
      </a:lvl1pPr>
      <a:lvl2pPr marL="382588" indent="3175" algn="l" rtl="0" eaLnBrk="1" fontAlgn="base" hangingPunct="1">
        <a:spcBef>
          <a:spcPct val="0"/>
        </a:spcBef>
        <a:spcAft>
          <a:spcPct val="50000"/>
        </a:spcAft>
        <a:buClr>
          <a:schemeClr val="tx1"/>
        </a:buClr>
        <a:buSzPct val="100000"/>
        <a:defRPr sz="2000" kern="1200">
          <a:solidFill>
            <a:schemeClr val="tx1"/>
          </a:solidFill>
          <a:latin typeface="+mn-lt"/>
          <a:ea typeface="+mn-ea"/>
          <a:cs typeface="+mn-cs"/>
        </a:defRPr>
      </a:lvl2pPr>
      <a:lvl3pPr marL="952500" indent="-187325" algn="l" rtl="0" eaLnBrk="1" fontAlgn="base" hangingPunct="1">
        <a:spcBef>
          <a:spcPct val="0"/>
        </a:spcBef>
        <a:spcAft>
          <a:spcPct val="50000"/>
        </a:spcAft>
        <a:buFont typeface="Arial" charset="0"/>
        <a:buChar char="‒"/>
        <a:defRPr kern="1200">
          <a:solidFill>
            <a:schemeClr val="tx1"/>
          </a:solidFill>
          <a:latin typeface="+mn-lt"/>
          <a:ea typeface="+mn-ea"/>
          <a:cs typeface="+mn-cs"/>
        </a:defRPr>
      </a:lvl3pPr>
      <a:lvl4pPr marL="1428750" indent="-187325" algn="l" rtl="0" eaLnBrk="1" fontAlgn="base" hangingPunct="1">
        <a:spcBef>
          <a:spcPct val="0"/>
        </a:spcBef>
        <a:spcAft>
          <a:spcPct val="50000"/>
        </a:spcAft>
        <a:buFont typeface="Arial" charset="0"/>
        <a:buChar char="‒"/>
        <a:defRPr sz="1600" kern="1200">
          <a:solidFill>
            <a:schemeClr val="tx1"/>
          </a:solidFill>
          <a:latin typeface="+mn-lt"/>
          <a:ea typeface="+mn-ea"/>
          <a:cs typeface="+mn-cs"/>
        </a:defRPr>
      </a:lvl4pPr>
      <a:lvl5pPr marL="1905000" indent="-187325" algn="l" rtl="0" eaLnBrk="1" fontAlgn="base" hangingPunct="1">
        <a:spcBef>
          <a:spcPct val="0"/>
        </a:spcBef>
        <a:spcAft>
          <a:spcPct val="5000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aotsikko 10"/>
          <p:cNvSpPr>
            <a:spLocks noGrp="1"/>
          </p:cNvSpPr>
          <p:nvPr>
            <p:ph type="subTitle" idx="1"/>
          </p:nvPr>
        </p:nvSpPr>
        <p:spPr/>
        <p:txBody>
          <a:bodyPr/>
          <a:lstStyle/>
          <a:p>
            <a:r>
              <a:rPr lang="fi-FI" sz="1800" dirty="0"/>
              <a:t>Kaisu Pitkälä</a:t>
            </a:r>
          </a:p>
          <a:p>
            <a:r>
              <a:rPr lang="fi-FI" sz="1800" dirty="0" err="1"/>
              <a:t>Professor</a:t>
            </a:r>
            <a:r>
              <a:rPr lang="fi-FI" sz="1800" dirty="0"/>
              <a:t>, </a:t>
            </a:r>
            <a:r>
              <a:rPr lang="fi-FI" sz="1800" dirty="0" err="1"/>
              <a:t>University</a:t>
            </a:r>
            <a:r>
              <a:rPr lang="fi-FI" sz="1800" dirty="0"/>
              <a:t> of Helsinki</a:t>
            </a:r>
          </a:p>
        </p:txBody>
      </p:sp>
      <p:sp>
        <p:nvSpPr>
          <p:cNvPr id="10" name="Otsikko 9"/>
          <p:cNvSpPr>
            <a:spLocks noGrp="1"/>
          </p:cNvSpPr>
          <p:nvPr>
            <p:ph type="ctrTitle"/>
          </p:nvPr>
        </p:nvSpPr>
        <p:spPr/>
        <p:txBody>
          <a:bodyPr/>
          <a:lstStyle/>
          <a:p>
            <a:pPr>
              <a:lnSpc>
                <a:spcPct val="100000"/>
              </a:lnSpc>
            </a:pPr>
            <a:r>
              <a:rPr lang="fi-FI" sz="3600" dirty="0"/>
              <a:t>COVID-19 in Finland – </a:t>
            </a:r>
            <a:r>
              <a:rPr lang="fi-FI" sz="3600" dirty="0" err="1"/>
              <a:t>focus</a:t>
            </a:r>
            <a:r>
              <a:rPr lang="fi-FI" sz="3600" dirty="0"/>
              <a:t> on </a:t>
            </a:r>
            <a:r>
              <a:rPr lang="fi-FI" sz="3600" dirty="0" err="1"/>
              <a:t>nursing</a:t>
            </a:r>
            <a:r>
              <a:rPr lang="fi-FI" sz="3600" dirty="0"/>
              <a:t> </a:t>
            </a:r>
            <a:r>
              <a:rPr lang="fi-FI" sz="3600" dirty="0" err="1"/>
              <a:t>homes</a:t>
            </a:r>
            <a:endParaRPr lang="fi-FI" sz="3600" dirty="0"/>
          </a:p>
        </p:txBody>
      </p:sp>
      <p:sp>
        <p:nvSpPr>
          <p:cNvPr id="4" name="Päivämäärän paikkamerkki 3"/>
          <p:cNvSpPr>
            <a:spLocks noGrp="1"/>
          </p:cNvSpPr>
          <p:nvPr>
            <p:ph type="dt" sz="half" idx="10"/>
          </p:nvPr>
        </p:nvSpPr>
        <p:spPr/>
        <p:txBody>
          <a:bodyPr/>
          <a:lstStyle/>
          <a:p>
            <a:fld id="{AECA27E4-7BA8-443C-A81E-BF3448F30052}" type="datetime1">
              <a:rPr lang="en-GB" smtClean="0"/>
              <a:t>19/10/2020</a:t>
            </a:fld>
            <a:endParaRPr lang="fi-FI" dirty="0"/>
          </a:p>
        </p:txBody>
      </p:sp>
      <p:sp>
        <p:nvSpPr>
          <p:cNvPr id="7" name="Alatunnisteen paikkamerkki 6"/>
          <p:cNvSpPr>
            <a:spLocks noGrp="1"/>
          </p:cNvSpPr>
          <p:nvPr>
            <p:ph type="ftr" sz="quarter" idx="11"/>
          </p:nvPr>
        </p:nvSpPr>
        <p:spPr/>
        <p:txBody>
          <a:bodyPr/>
          <a:lstStyle/>
          <a:p>
            <a:r>
              <a:rPr lang="fi-FI" dirty="0"/>
              <a:t>Kaisu Pitkälä</a:t>
            </a:r>
          </a:p>
        </p:txBody>
      </p:sp>
      <p:sp>
        <p:nvSpPr>
          <p:cNvPr id="6" name="Dian numeron paikkamerkki 5"/>
          <p:cNvSpPr>
            <a:spLocks noGrp="1"/>
          </p:cNvSpPr>
          <p:nvPr>
            <p:ph type="sldNum" sz="quarter" idx="12"/>
          </p:nvPr>
        </p:nvSpPr>
        <p:spPr/>
        <p:txBody>
          <a:bodyPr/>
          <a:lstStyle/>
          <a:p>
            <a:fld id="{4669315E-5A66-CF44-AE5D-C333B2F730C4}" type="slidenum">
              <a:rPr lang="en-GB" smtClean="0"/>
              <a:pPr/>
              <a:t>1</a:t>
            </a:fld>
            <a:endParaRPr lang="en-GB" dirty="0"/>
          </a:p>
        </p:txBody>
      </p:sp>
      <p:sp>
        <p:nvSpPr>
          <p:cNvPr id="2" name="Tekstiruutu 1">
            <a:extLst>
              <a:ext uri="{FF2B5EF4-FFF2-40B4-BE49-F238E27FC236}">
                <a16:creationId xmlns:a16="http://schemas.microsoft.com/office/drawing/2014/main" id="{B9482F21-17BF-4A46-9703-83EB6E1E9A2F}"/>
              </a:ext>
            </a:extLst>
          </p:cNvPr>
          <p:cNvSpPr txBox="1"/>
          <p:nvPr/>
        </p:nvSpPr>
        <p:spPr bwMode="auto">
          <a:xfrm flipH="1">
            <a:off x="9581360" y="5301208"/>
            <a:ext cx="1861279"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pPr algn="ctr"/>
            <a:r>
              <a:rPr lang="fi-FI" dirty="0"/>
              <a:t>No </a:t>
            </a:r>
            <a:r>
              <a:rPr lang="fi-FI" dirty="0" err="1"/>
              <a:t>conflict</a:t>
            </a:r>
            <a:r>
              <a:rPr lang="fi-FI" dirty="0"/>
              <a:t> of </a:t>
            </a:r>
            <a:r>
              <a:rPr lang="fi-FI" dirty="0" err="1"/>
              <a:t>interest</a:t>
            </a:r>
            <a:endParaRPr lang="fi-FI" dirty="0"/>
          </a:p>
        </p:txBody>
      </p:sp>
    </p:spTree>
    <p:extLst>
      <p:ext uri="{BB962C8B-B14F-4D97-AF65-F5344CB8AC3E}">
        <p14:creationId xmlns:p14="http://schemas.microsoft.com/office/powerpoint/2010/main" val="3381483693"/>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407368" y="452537"/>
            <a:ext cx="11521280" cy="624332"/>
          </a:xfrm>
        </p:spPr>
        <p:txBody>
          <a:bodyPr/>
          <a:lstStyle/>
          <a:p>
            <a:r>
              <a:rPr lang="fi-FI" dirty="0" err="1"/>
              <a:t>What</a:t>
            </a:r>
            <a:r>
              <a:rPr lang="fi-FI" dirty="0"/>
              <a:t> </a:t>
            </a:r>
            <a:r>
              <a:rPr lang="fi-FI" dirty="0" err="1"/>
              <a:t>did</a:t>
            </a:r>
            <a:r>
              <a:rPr lang="fi-FI" dirty="0"/>
              <a:t> </a:t>
            </a:r>
            <a:r>
              <a:rPr lang="fi-FI" dirty="0" err="1"/>
              <a:t>the</a:t>
            </a:r>
            <a:r>
              <a:rPr lang="fi-FI" dirty="0"/>
              <a:t> </a:t>
            </a:r>
            <a:r>
              <a:rPr lang="fi-FI" dirty="0" err="1"/>
              <a:t>Nursing</a:t>
            </a:r>
            <a:r>
              <a:rPr lang="fi-FI" dirty="0"/>
              <a:t> </a:t>
            </a:r>
            <a:r>
              <a:rPr lang="fi-FI" dirty="0" err="1"/>
              <a:t>homes</a:t>
            </a:r>
            <a:r>
              <a:rPr lang="fi-FI" dirty="0"/>
              <a:t> </a:t>
            </a:r>
            <a:r>
              <a:rPr lang="fi-FI" dirty="0" err="1"/>
              <a:t>do</a:t>
            </a:r>
            <a:r>
              <a:rPr lang="fi-FI" dirty="0"/>
              <a:t> in </a:t>
            </a:r>
            <a:r>
              <a:rPr lang="fi-FI" dirty="0" err="1"/>
              <a:t>finLand</a:t>
            </a:r>
            <a:r>
              <a:rPr lang="fi-FI" dirty="0"/>
              <a:t>?</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335360" y="1628800"/>
            <a:ext cx="11737304" cy="4464497"/>
          </a:xfrm>
        </p:spPr>
        <p:txBody>
          <a:bodyPr/>
          <a:lstStyle/>
          <a:p>
            <a:pPr marL="549275" indent="-457200" algn="l">
              <a:lnSpc>
                <a:spcPct val="100000"/>
              </a:lnSpc>
              <a:buFont typeface="Arial" panose="020B0604020202020204" pitchFamily="34" charset="0"/>
              <a:buChar char="•"/>
            </a:pPr>
            <a:r>
              <a:rPr lang="fi-FI" sz="2400" dirty="0" err="1">
                <a:latin typeface="+mn-lt"/>
              </a:rPr>
              <a:t>The</a:t>
            </a:r>
            <a:r>
              <a:rPr lang="fi-FI" sz="2400" dirty="0">
                <a:latin typeface="+mn-lt"/>
              </a:rPr>
              <a:t> </a:t>
            </a:r>
            <a:r>
              <a:rPr lang="fi-FI" sz="2400" dirty="0" err="1">
                <a:latin typeface="+mn-lt"/>
              </a:rPr>
              <a:t>units</a:t>
            </a:r>
            <a:r>
              <a:rPr lang="fi-FI" sz="2400" dirty="0">
                <a:latin typeface="+mn-lt"/>
              </a:rPr>
              <a:t> </a:t>
            </a:r>
            <a:r>
              <a:rPr lang="fi-FI" sz="2400" dirty="0" err="1">
                <a:latin typeface="+mn-lt"/>
              </a:rPr>
              <a:t>sticked</a:t>
            </a:r>
            <a:r>
              <a:rPr lang="fi-FI" sz="2400" dirty="0">
                <a:latin typeface="+mn-lt"/>
              </a:rPr>
              <a:t> to </a:t>
            </a:r>
            <a:r>
              <a:rPr lang="fi-FI" sz="2400" dirty="0" err="1">
                <a:latin typeface="+mn-lt"/>
              </a:rPr>
              <a:t>staff</a:t>
            </a:r>
            <a:r>
              <a:rPr lang="fi-FI" sz="2400" dirty="0">
                <a:latin typeface="+mn-lt"/>
              </a:rPr>
              <a:t> </a:t>
            </a:r>
            <a:r>
              <a:rPr lang="fi-FI" sz="2400" dirty="0" err="1">
                <a:latin typeface="+mn-lt"/>
              </a:rPr>
              <a:t>they</a:t>
            </a:r>
            <a:r>
              <a:rPr lang="fi-FI" sz="2400" dirty="0">
                <a:latin typeface="+mn-lt"/>
              </a:rPr>
              <a:t> </a:t>
            </a:r>
            <a:r>
              <a:rPr lang="fi-FI" sz="2400" dirty="0" err="1">
                <a:latin typeface="+mn-lt"/>
              </a:rPr>
              <a:t>had</a:t>
            </a:r>
            <a:r>
              <a:rPr lang="fi-FI" sz="2400" dirty="0">
                <a:latin typeface="+mn-lt"/>
              </a:rPr>
              <a:t> and mobile </a:t>
            </a:r>
            <a:r>
              <a:rPr lang="fi-FI" sz="2400" dirty="0" err="1">
                <a:latin typeface="+mn-lt"/>
              </a:rPr>
              <a:t>deputies</a:t>
            </a:r>
            <a:r>
              <a:rPr lang="fi-FI" sz="2400" dirty="0">
                <a:latin typeface="+mn-lt"/>
              </a:rPr>
              <a:t> </a:t>
            </a:r>
            <a:r>
              <a:rPr lang="fi-FI" sz="2400" dirty="0" err="1">
                <a:latin typeface="+mn-lt"/>
              </a:rPr>
              <a:t>were</a:t>
            </a:r>
            <a:r>
              <a:rPr lang="fi-FI" sz="2400" dirty="0">
                <a:latin typeface="+mn-lt"/>
              </a:rPr>
              <a:t> </a:t>
            </a:r>
            <a:r>
              <a:rPr lang="fi-FI" sz="2400" dirty="0" err="1">
                <a:latin typeface="+mn-lt"/>
              </a:rPr>
              <a:t>avoided</a:t>
            </a:r>
            <a:endParaRPr lang="fi-FI" sz="2400" dirty="0">
              <a:latin typeface="+mn-lt"/>
            </a:endParaRPr>
          </a:p>
          <a:p>
            <a:pPr marL="549275" indent="-457200" algn="l">
              <a:lnSpc>
                <a:spcPct val="100000"/>
              </a:lnSpc>
              <a:buFont typeface="Arial" panose="020B0604020202020204" pitchFamily="34" charset="0"/>
              <a:buChar char="•"/>
            </a:pPr>
            <a:r>
              <a:rPr lang="fi-FI" sz="2400" dirty="0">
                <a:latin typeface="+mn-lt"/>
              </a:rPr>
              <a:t>Some </a:t>
            </a:r>
            <a:r>
              <a:rPr lang="fi-FI" sz="2400" dirty="0" err="1">
                <a:latin typeface="+mn-lt"/>
              </a:rPr>
              <a:t>staff</a:t>
            </a:r>
            <a:r>
              <a:rPr lang="fi-FI" sz="2400" dirty="0">
                <a:latin typeface="+mn-lt"/>
              </a:rPr>
              <a:t> </a:t>
            </a:r>
            <a:r>
              <a:rPr lang="fi-FI" sz="2400" dirty="0" err="1">
                <a:latin typeface="+mn-lt"/>
              </a:rPr>
              <a:t>was</a:t>
            </a:r>
            <a:r>
              <a:rPr lang="fi-FI" sz="2400" dirty="0">
                <a:latin typeface="+mn-lt"/>
              </a:rPr>
              <a:t> </a:t>
            </a:r>
            <a:r>
              <a:rPr lang="fi-FI" sz="2400" dirty="0" err="1">
                <a:latin typeface="+mn-lt"/>
              </a:rPr>
              <a:t>recruited</a:t>
            </a:r>
            <a:r>
              <a:rPr lang="fi-FI" sz="2400" dirty="0">
                <a:latin typeface="+mn-lt"/>
              </a:rPr>
              <a:t> </a:t>
            </a:r>
            <a:r>
              <a:rPr lang="fi-FI" sz="2400" dirty="0" err="1">
                <a:latin typeface="+mn-lt"/>
              </a:rPr>
              <a:t>from</a:t>
            </a:r>
            <a:r>
              <a:rPr lang="fi-FI" sz="2400" dirty="0">
                <a:latin typeface="+mn-lt"/>
              </a:rPr>
              <a:t> </a:t>
            </a:r>
            <a:r>
              <a:rPr lang="fi-FI" sz="2400" dirty="0" err="1">
                <a:latin typeface="+mn-lt"/>
              </a:rPr>
              <a:t>discontinued</a:t>
            </a:r>
            <a:r>
              <a:rPr lang="fi-FI" sz="2400" dirty="0">
                <a:latin typeface="+mn-lt"/>
              </a:rPr>
              <a:t> </a:t>
            </a:r>
            <a:r>
              <a:rPr lang="fi-FI" sz="2400" dirty="0" err="1">
                <a:latin typeface="+mn-lt"/>
              </a:rPr>
              <a:t>operations</a:t>
            </a:r>
            <a:endParaRPr lang="fi-FI" sz="2400" dirty="0">
              <a:latin typeface="+mn-lt"/>
            </a:endParaRPr>
          </a:p>
          <a:p>
            <a:pPr marL="549275" indent="-457200" algn="l">
              <a:lnSpc>
                <a:spcPct val="100000"/>
              </a:lnSpc>
              <a:buFont typeface="Arial" panose="020B0604020202020204" pitchFamily="34" charset="0"/>
              <a:buChar char="•"/>
            </a:pPr>
            <a:r>
              <a:rPr lang="fi-FI" sz="2400" dirty="0" err="1">
                <a:latin typeface="+mn-lt"/>
              </a:rPr>
              <a:t>The</a:t>
            </a:r>
            <a:r>
              <a:rPr lang="fi-FI" sz="2400" dirty="0">
                <a:latin typeface="+mn-lt"/>
              </a:rPr>
              <a:t> </a:t>
            </a:r>
            <a:r>
              <a:rPr lang="fi-FI" sz="2400" dirty="0" err="1">
                <a:latin typeface="+mn-lt"/>
              </a:rPr>
              <a:t>visitors</a:t>
            </a:r>
            <a:r>
              <a:rPr lang="fi-FI" sz="2400" dirty="0">
                <a:latin typeface="+mn-lt"/>
              </a:rPr>
              <a:t> </a:t>
            </a:r>
            <a:r>
              <a:rPr lang="fi-FI" sz="2400" dirty="0" err="1">
                <a:latin typeface="+mn-lt"/>
              </a:rPr>
              <a:t>were</a:t>
            </a:r>
            <a:r>
              <a:rPr lang="fi-FI" sz="2400" dirty="0">
                <a:latin typeface="+mn-lt"/>
              </a:rPr>
              <a:t> </a:t>
            </a:r>
            <a:r>
              <a:rPr lang="fi-FI" sz="2400" dirty="0" err="1">
                <a:latin typeface="+mn-lt"/>
              </a:rPr>
              <a:t>banned</a:t>
            </a:r>
            <a:r>
              <a:rPr lang="fi-FI" sz="2400" dirty="0">
                <a:latin typeface="+mn-lt"/>
              </a:rPr>
              <a:t> </a:t>
            </a:r>
            <a:r>
              <a:rPr lang="fi-FI" sz="2400" dirty="0" err="1">
                <a:latin typeface="+mn-lt"/>
              </a:rPr>
              <a:t>except</a:t>
            </a:r>
            <a:r>
              <a:rPr lang="fi-FI" sz="2400" dirty="0">
                <a:latin typeface="+mn-lt"/>
              </a:rPr>
              <a:t> for </a:t>
            </a:r>
            <a:r>
              <a:rPr lang="fi-FI" sz="2400" dirty="0" err="1">
                <a:latin typeface="+mn-lt"/>
              </a:rPr>
              <a:t>those</a:t>
            </a:r>
            <a:r>
              <a:rPr lang="fi-FI" sz="2400" dirty="0">
                <a:latin typeface="+mn-lt"/>
              </a:rPr>
              <a:t> </a:t>
            </a:r>
            <a:r>
              <a:rPr lang="fi-FI" sz="2400" dirty="0" err="1">
                <a:latin typeface="+mn-lt"/>
              </a:rPr>
              <a:t>residents</a:t>
            </a:r>
            <a:r>
              <a:rPr lang="fi-FI" sz="2400" dirty="0">
                <a:latin typeface="+mn-lt"/>
              </a:rPr>
              <a:t> in </a:t>
            </a:r>
            <a:r>
              <a:rPr lang="fi-FI" sz="2400" dirty="0" err="1">
                <a:latin typeface="+mn-lt"/>
              </a:rPr>
              <a:t>end</a:t>
            </a:r>
            <a:r>
              <a:rPr lang="fi-FI" sz="2400" dirty="0">
                <a:latin typeface="+mn-lt"/>
              </a:rPr>
              <a:t>-of-life </a:t>
            </a:r>
            <a:r>
              <a:rPr lang="fi-FI" sz="2400" dirty="0" err="1">
                <a:latin typeface="+mn-lt"/>
              </a:rPr>
              <a:t>care</a:t>
            </a:r>
            <a:endParaRPr lang="fi-FI" sz="2400" dirty="0">
              <a:latin typeface="+mn-lt"/>
            </a:endParaRPr>
          </a:p>
          <a:p>
            <a:pPr marL="839788" lvl="1" indent="-457200" algn="l">
              <a:lnSpc>
                <a:spcPct val="100000"/>
              </a:lnSpc>
              <a:buFont typeface="Arial" panose="020B0604020202020204" pitchFamily="34" charset="0"/>
              <a:buChar char="•"/>
            </a:pPr>
            <a:r>
              <a:rPr lang="fi-FI" sz="2200" dirty="0" err="1">
                <a:latin typeface="+mn-lt"/>
              </a:rPr>
              <a:t>Tablets</a:t>
            </a:r>
            <a:r>
              <a:rPr lang="fi-FI" sz="2200" dirty="0">
                <a:latin typeface="+mn-lt"/>
              </a:rPr>
              <a:t>, </a:t>
            </a:r>
            <a:r>
              <a:rPr lang="fi-FI" sz="2200" dirty="0" err="1">
                <a:latin typeface="+mn-lt"/>
              </a:rPr>
              <a:t>phones</a:t>
            </a:r>
            <a:r>
              <a:rPr lang="fi-FI" sz="2200" dirty="0">
                <a:latin typeface="+mn-lt"/>
              </a:rPr>
              <a:t>, </a:t>
            </a:r>
            <a:r>
              <a:rPr lang="fi-FI" sz="2200" dirty="0" err="1">
                <a:latin typeface="+mn-lt"/>
              </a:rPr>
              <a:t>letters</a:t>
            </a:r>
            <a:r>
              <a:rPr lang="fi-FI" sz="2200" dirty="0">
                <a:latin typeface="+mn-lt"/>
              </a:rPr>
              <a:t> </a:t>
            </a:r>
            <a:r>
              <a:rPr lang="fi-FI" sz="2200" dirty="0" err="1">
                <a:latin typeface="+mn-lt"/>
              </a:rPr>
              <a:t>etc</a:t>
            </a:r>
            <a:r>
              <a:rPr lang="fi-FI" sz="2200" dirty="0">
                <a:latin typeface="+mn-lt"/>
              </a:rPr>
              <a:t> </a:t>
            </a:r>
            <a:r>
              <a:rPr lang="fi-FI" sz="2200" dirty="0" err="1">
                <a:latin typeface="+mn-lt"/>
              </a:rPr>
              <a:t>were</a:t>
            </a:r>
            <a:r>
              <a:rPr lang="fi-FI" sz="2200" dirty="0">
                <a:latin typeface="+mn-lt"/>
              </a:rPr>
              <a:t> </a:t>
            </a:r>
            <a:r>
              <a:rPr lang="fi-FI" sz="2200" dirty="0" err="1">
                <a:latin typeface="+mn-lt"/>
              </a:rPr>
              <a:t>encouraged</a:t>
            </a:r>
            <a:r>
              <a:rPr lang="fi-FI" sz="2200" dirty="0">
                <a:latin typeface="+mn-lt"/>
              </a:rPr>
              <a:t> </a:t>
            </a:r>
            <a:r>
              <a:rPr lang="fi-FI" sz="2200" dirty="0" err="1">
                <a:latin typeface="+mn-lt"/>
              </a:rPr>
              <a:t>contact</a:t>
            </a:r>
            <a:r>
              <a:rPr lang="fi-FI" sz="2200" dirty="0">
                <a:latin typeface="+mn-lt"/>
              </a:rPr>
              <a:t> </a:t>
            </a:r>
            <a:r>
              <a:rPr lang="fi-FI" sz="2200" dirty="0" err="1">
                <a:latin typeface="+mn-lt"/>
              </a:rPr>
              <a:t>means</a:t>
            </a:r>
            <a:endParaRPr lang="fi-FI" sz="2200" dirty="0">
              <a:latin typeface="+mn-lt"/>
            </a:endParaRPr>
          </a:p>
          <a:p>
            <a:pPr marL="549275" indent="-457200" algn="l">
              <a:lnSpc>
                <a:spcPct val="100000"/>
              </a:lnSpc>
              <a:buFont typeface="Arial" panose="020B0604020202020204" pitchFamily="34" charset="0"/>
              <a:buChar char="•"/>
            </a:pPr>
            <a:r>
              <a:rPr lang="fi-FI" sz="2400" dirty="0">
                <a:latin typeface="+mn-lt"/>
              </a:rPr>
              <a:t>Group </a:t>
            </a:r>
            <a:r>
              <a:rPr lang="fi-FI" sz="2400" dirty="0" err="1">
                <a:latin typeface="+mn-lt"/>
              </a:rPr>
              <a:t>activities</a:t>
            </a:r>
            <a:r>
              <a:rPr lang="fi-FI" sz="2400" dirty="0">
                <a:latin typeface="+mn-lt"/>
              </a:rPr>
              <a:t>, </a:t>
            </a:r>
            <a:r>
              <a:rPr lang="fi-FI" sz="2400" dirty="0" err="1">
                <a:latin typeface="+mn-lt"/>
              </a:rPr>
              <a:t>common</a:t>
            </a:r>
            <a:r>
              <a:rPr lang="fi-FI" sz="2400" dirty="0">
                <a:latin typeface="+mn-lt"/>
              </a:rPr>
              <a:t> </a:t>
            </a:r>
            <a:r>
              <a:rPr lang="fi-FI" sz="2400" dirty="0" err="1">
                <a:latin typeface="+mn-lt"/>
              </a:rPr>
              <a:t>dining</a:t>
            </a:r>
            <a:r>
              <a:rPr lang="fi-FI" sz="2400" dirty="0">
                <a:latin typeface="+mn-lt"/>
              </a:rPr>
              <a:t> </a:t>
            </a:r>
            <a:r>
              <a:rPr lang="fi-FI" sz="2400" dirty="0" err="1">
                <a:latin typeface="+mn-lt"/>
              </a:rPr>
              <a:t>stopped</a:t>
            </a:r>
            <a:r>
              <a:rPr lang="fi-FI" sz="2400" dirty="0">
                <a:latin typeface="+mn-lt"/>
              </a:rPr>
              <a:t>. </a:t>
            </a:r>
            <a:r>
              <a:rPr lang="fi-FI" sz="2400" dirty="0" err="1">
                <a:latin typeface="+mn-lt"/>
              </a:rPr>
              <a:t>Residents</a:t>
            </a:r>
            <a:r>
              <a:rPr lang="fi-FI" sz="2400" dirty="0">
                <a:latin typeface="+mn-lt"/>
              </a:rPr>
              <a:t> </a:t>
            </a:r>
            <a:r>
              <a:rPr lang="fi-FI" sz="2400" dirty="0" err="1">
                <a:latin typeface="+mn-lt"/>
              </a:rPr>
              <a:t>were</a:t>
            </a:r>
            <a:r>
              <a:rPr lang="fi-FI" sz="2400" dirty="0">
                <a:latin typeface="+mn-lt"/>
              </a:rPr>
              <a:t> </a:t>
            </a:r>
            <a:r>
              <a:rPr lang="fi-FI" sz="2400" dirty="0" err="1">
                <a:latin typeface="+mn-lt"/>
              </a:rPr>
              <a:t>recommened</a:t>
            </a:r>
            <a:r>
              <a:rPr lang="fi-FI" sz="2400" dirty="0">
                <a:latin typeface="+mn-lt"/>
              </a:rPr>
              <a:t> to </a:t>
            </a:r>
            <a:r>
              <a:rPr lang="fi-FI" sz="2400" dirty="0" err="1">
                <a:latin typeface="+mn-lt"/>
              </a:rPr>
              <a:t>stay</a:t>
            </a:r>
            <a:r>
              <a:rPr lang="fi-FI" sz="2400" dirty="0">
                <a:latin typeface="+mn-lt"/>
              </a:rPr>
              <a:t> in </a:t>
            </a:r>
            <a:r>
              <a:rPr lang="fi-FI" sz="2400" dirty="0" err="1">
                <a:latin typeface="+mn-lt"/>
              </a:rPr>
              <a:t>their</a:t>
            </a:r>
            <a:r>
              <a:rPr lang="fi-FI" sz="2400" dirty="0">
                <a:latin typeface="+mn-lt"/>
              </a:rPr>
              <a:t> </a:t>
            </a:r>
            <a:r>
              <a:rPr lang="fi-FI" sz="2400" dirty="0" err="1">
                <a:latin typeface="+mn-lt"/>
              </a:rPr>
              <a:t>own</a:t>
            </a:r>
            <a:r>
              <a:rPr lang="fi-FI" sz="2400" dirty="0">
                <a:latin typeface="+mn-lt"/>
              </a:rPr>
              <a:t> </a:t>
            </a:r>
            <a:r>
              <a:rPr lang="fi-FI" sz="2400" dirty="0" err="1">
                <a:latin typeface="+mn-lt"/>
              </a:rPr>
              <a:t>rooms</a:t>
            </a:r>
            <a:r>
              <a:rPr lang="fi-FI" sz="2400" dirty="0">
                <a:latin typeface="+mn-lt"/>
              </a:rPr>
              <a:t> as </a:t>
            </a:r>
            <a:r>
              <a:rPr lang="fi-FI" sz="2400" dirty="0" err="1">
                <a:latin typeface="+mn-lt"/>
              </a:rPr>
              <a:t>much</a:t>
            </a:r>
            <a:r>
              <a:rPr lang="fi-FI" sz="2400" dirty="0">
                <a:latin typeface="+mn-lt"/>
              </a:rPr>
              <a:t> as </a:t>
            </a:r>
            <a:r>
              <a:rPr lang="fi-FI" sz="2400" dirty="0" err="1">
                <a:latin typeface="+mn-lt"/>
              </a:rPr>
              <a:t>possible</a:t>
            </a:r>
            <a:endParaRPr lang="fi-FI" sz="2400" dirty="0">
              <a:latin typeface="+mn-lt"/>
            </a:endParaRPr>
          </a:p>
          <a:p>
            <a:pPr marL="549275" indent="-457200" algn="l">
              <a:lnSpc>
                <a:spcPct val="100000"/>
              </a:lnSpc>
              <a:buFont typeface="Arial" panose="020B0604020202020204" pitchFamily="34" charset="0"/>
              <a:buChar char="•"/>
            </a:pPr>
            <a:r>
              <a:rPr lang="fi-FI" sz="2400" dirty="0" err="1">
                <a:latin typeface="+mn-lt"/>
              </a:rPr>
              <a:t>The</a:t>
            </a:r>
            <a:r>
              <a:rPr lang="fi-FI" sz="2400" dirty="0">
                <a:latin typeface="+mn-lt"/>
              </a:rPr>
              <a:t> </a:t>
            </a:r>
            <a:r>
              <a:rPr lang="fi-FI" sz="2400" dirty="0" err="1">
                <a:latin typeface="+mn-lt"/>
              </a:rPr>
              <a:t>units</a:t>
            </a:r>
            <a:r>
              <a:rPr lang="fi-FI" sz="2400" dirty="0">
                <a:latin typeface="+mn-lt"/>
              </a:rPr>
              <a:t> </a:t>
            </a:r>
            <a:r>
              <a:rPr lang="fi-FI" sz="2400" dirty="0" err="1">
                <a:latin typeface="+mn-lt"/>
              </a:rPr>
              <a:t>were</a:t>
            </a:r>
            <a:r>
              <a:rPr lang="fi-FI" sz="2400" dirty="0">
                <a:latin typeface="+mn-lt"/>
              </a:rPr>
              <a:t> </a:t>
            </a:r>
            <a:r>
              <a:rPr lang="fi-FI" sz="2400" dirty="0" err="1">
                <a:latin typeface="+mn-lt"/>
              </a:rPr>
              <a:t>refurnished</a:t>
            </a:r>
            <a:r>
              <a:rPr lang="fi-FI" sz="2400" dirty="0">
                <a:latin typeface="+mn-lt"/>
              </a:rPr>
              <a:t> to </a:t>
            </a:r>
            <a:r>
              <a:rPr lang="fi-FI" sz="2400" dirty="0" err="1">
                <a:latin typeface="+mn-lt"/>
              </a:rPr>
              <a:t>enable</a:t>
            </a:r>
            <a:r>
              <a:rPr lang="fi-FI" sz="2400" dirty="0">
                <a:latin typeface="+mn-lt"/>
              </a:rPr>
              <a:t> </a:t>
            </a:r>
            <a:r>
              <a:rPr lang="fi-FI" sz="2400" dirty="0" err="1">
                <a:latin typeface="+mn-lt"/>
              </a:rPr>
              <a:t>social</a:t>
            </a:r>
            <a:r>
              <a:rPr lang="fi-FI" sz="2400" dirty="0">
                <a:latin typeface="+mn-lt"/>
              </a:rPr>
              <a:t> </a:t>
            </a:r>
            <a:r>
              <a:rPr lang="fi-FI" sz="2400" dirty="0" err="1">
                <a:latin typeface="+mn-lt"/>
              </a:rPr>
              <a:t>distancing</a:t>
            </a:r>
            <a:endParaRPr lang="fi-FI" sz="2400" dirty="0">
              <a:latin typeface="+mn-lt"/>
            </a:endParaRPr>
          </a:p>
          <a:p>
            <a:pPr marL="549275" indent="-457200" algn="l">
              <a:lnSpc>
                <a:spcPct val="100000"/>
              </a:lnSpc>
              <a:buFont typeface="Arial" panose="020B0604020202020204" pitchFamily="34" charset="0"/>
              <a:buChar char="•"/>
            </a:pPr>
            <a:r>
              <a:rPr lang="fi-FI" sz="2400" dirty="0" err="1">
                <a:latin typeface="+mn-lt"/>
              </a:rPr>
              <a:t>When</a:t>
            </a:r>
            <a:r>
              <a:rPr lang="fi-FI" sz="2400" dirty="0">
                <a:latin typeface="+mn-lt"/>
              </a:rPr>
              <a:t> </a:t>
            </a:r>
            <a:r>
              <a:rPr lang="fi-FI" sz="2400" dirty="0" err="1">
                <a:latin typeface="+mn-lt"/>
              </a:rPr>
              <a:t>NHs</a:t>
            </a:r>
            <a:r>
              <a:rPr lang="fi-FI" sz="2400" dirty="0">
                <a:latin typeface="+mn-lt"/>
              </a:rPr>
              <a:t> </a:t>
            </a:r>
            <a:r>
              <a:rPr lang="fi-FI" sz="2400" dirty="0" err="1">
                <a:latin typeface="+mn-lt"/>
              </a:rPr>
              <a:t>were</a:t>
            </a:r>
            <a:r>
              <a:rPr lang="fi-FI" sz="2400" dirty="0">
                <a:latin typeface="+mn-lt"/>
              </a:rPr>
              <a:t> </a:t>
            </a:r>
            <a:r>
              <a:rPr lang="fi-FI" sz="2400" dirty="0" err="1">
                <a:latin typeface="+mn-lt"/>
              </a:rPr>
              <a:t>opened</a:t>
            </a:r>
            <a:r>
              <a:rPr lang="fi-FI" sz="2400" dirty="0">
                <a:latin typeface="+mn-lt"/>
              </a:rPr>
              <a:t> </a:t>
            </a:r>
            <a:r>
              <a:rPr lang="fi-FI" sz="2400" dirty="0" err="1">
                <a:latin typeface="+mn-lt"/>
              </a:rPr>
              <a:t>up</a:t>
            </a:r>
            <a:r>
              <a:rPr lang="fi-FI" sz="2400" dirty="0">
                <a:latin typeface="+mn-lt"/>
              </a:rPr>
              <a:t> </a:t>
            </a:r>
            <a:r>
              <a:rPr lang="fi-FI" sz="2400" dirty="0" err="1">
                <a:latin typeface="+mn-lt"/>
              </a:rPr>
              <a:t>again</a:t>
            </a:r>
            <a:r>
              <a:rPr lang="fi-FI" sz="2400" dirty="0">
                <a:latin typeface="+mn-lt"/>
              </a:rPr>
              <a:t>, </a:t>
            </a:r>
            <a:r>
              <a:rPr lang="fi-FI" sz="2400" dirty="0" err="1">
                <a:latin typeface="+mn-lt"/>
              </a:rPr>
              <a:t>visitors</a:t>
            </a:r>
            <a:r>
              <a:rPr lang="fi-FI" sz="2400" dirty="0">
                <a:latin typeface="+mn-lt"/>
              </a:rPr>
              <a:t> </a:t>
            </a:r>
            <a:r>
              <a:rPr lang="fi-FI" sz="2400" dirty="0" err="1">
                <a:latin typeface="+mn-lt"/>
              </a:rPr>
              <a:t>were</a:t>
            </a:r>
            <a:r>
              <a:rPr lang="fi-FI" sz="2400" dirty="0">
                <a:latin typeface="+mn-lt"/>
              </a:rPr>
              <a:t> </a:t>
            </a:r>
            <a:r>
              <a:rPr lang="fi-FI" sz="2400" dirty="0" err="1">
                <a:latin typeface="+mn-lt"/>
              </a:rPr>
              <a:t>coached</a:t>
            </a:r>
            <a:r>
              <a:rPr lang="fi-FI" sz="2400" dirty="0">
                <a:latin typeface="+mn-lt"/>
              </a:rPr>
              <a:t>/</a:t>
            </a:r>
            <a:r>
              <a:rPr lang="fi-FI" sz="2400" dirty="0" err="1">
                <a:latin typeface="+mn-lt"/>
              </a:rPr>
              <a:t>reminded</a:t>
            </a:r>
            <a:r>
              <a:rPr lang="fi-FI" sz="2400" dirty="0">
                <a:latin typeface="+mn-lt"/>
              </a:rPr>
              <a:t>  in </a:t>
            </a:r>
            <a:r>
              <a:rPr lang="fi-FI" sz="2400" dirty="0" err="1">
                <a:latin typeface="+mn-lt"/>
              </a:rPr>
              <a:t>use</a:t>
            </a:r>
            <a:r>
              <a:rPr lang="fi-FI" sz="2400" dirty="0">
                <a:latin typeface="+mn-lt"/>
              </a:rPr>
              <a:t> of </a:t>
            </a:r>
            <a:r>
              <a:rPr lang="fi-FI" sz="2400" dirty="0" err="1">
                <a:latin typeface="+mn-lt"/>
              </a:rPr>
              <a:t>PPEs</a:t>
            </a:r>
            <a:r>
              <a:rPr lang="fi-FI" sz="2400" dirty="0">
                <a:latin typeface="+mn-lt"/>
              </a:rPr>
              <a:t>, </a:t>
            </a:r>
            <a:r>
              <a:rPr lang="fi-FI" sz="2400" dirty="0" err="1">
                <a:latin typeface="+mn-lt"/>
              </a:rPr>
              <a:t>washing</a:t>
            </a:r>
            <a:r>
              <a:rPr lang="fi-FI" sz="2400" dirty="0">
                <a:latin typeface="+mn-lt"/>
              </a:rPr>
              <a:t> </a:t>
            </a:r>
            <a:r>
              <a:rPr lang="fi-FI" sz="2400" dirty="0" err="1">
                <a:latin typeface="+mn-lt"/>
              </a:rPr>
              <a:t>hands</a:t>
            </a:r>
            <a:r>
              <a:rPr lang="fi-FI" sz="2400" dirty="0">
                <a:latin typeface="+mn-lt"/>
              </a:rPr>
              <a:t>, </a:t>
            </a:r>
            <a:r>
              <a:rPr lang="fi-FI" sz="2400" dirty="0" err="1">
                <a:latin typeface="+mn-lt"/>
              </a:rPr>
              <a:t>desinfectants</a:t>
            </a:r>
            <a:r>
              <a:rPr lang="fi-FI" sz="2400" dirty="0">
                <a:latin typeface="+mn-lt"/>
              </a:rPr>
              <a:t> etc.</a:t>
            </a: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10</a:t>
            </a:fld>
            <a:endParaRPr lang="en-GB" dirty="0"/>
          </a:p>
        </p:txBody>
      </p:sp>
    </p:spTree>
    <p:extLst>
      <p:ext uri="{BB962C8B-B14F-4D97-AF65-F5344CB8AC3E}">
        <p14:creationId xmlns:p14="http://schemas.microsoft.com/office/powerpoint/2010/main" val="326433861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407368" y="452537"/>
            <a:ext cx="11521280" cy="624332"/>
          </a:xfrm>
        </p:spPr>
        <p:txBody>
          <a:bodyPr/>
          <a:lstStyle/>
          <a:p>
            <a:r>
              <a:rPr lang="fi-FI" dirty="0" err="1"/>
              <a:t>What</a:t>
            </a:r>
            <a:r>
              <a:rPr lang="fi-FI" dirty="0"/>
              <a:t> </a:t>
            </a:r>
            <a:r>
              <a:rPr lang="fi-FI" dirty="0" err="1"/>
              <a:t>did</a:t>
            </a:r>
            <a:r>
              <a:rPr lang="fi-FI" dirty="0"/>
              <a:t> </a:t>
            </a:r>
            <a:r>
              <a:rPr lang="fi-FI" dirty="0" err="1"/>
              <a:t>the</a:t>
            </a:r>
            <a:r>
              <a:rPr lang="fi-FI" dirty="0"/>
              <a:t> </a:t>
            </a:r>
            <a:r>
              <a:rPr lang="fi-FI" dirty="0" err="1"/>
              <a:t>Nursing</a:t>
            </a:r>
            <a:r>
              <a:rPr lang="fi-FI" dirty="0"/>
              <a:t> </a:t>
            </a:r>
            <a:r>
              <a:rPr lang="fi-FI" dirty="0" err="1"/>
              <a:t>homes</a:t>
            </a:r>
            <a:r>
              <a:rPr lang="fi-FI" dirty="0"/>
              <a:t> </a:t>
            </a:r>
            <a:r>
              <a:rPr lang="fi-FI" dirty="0" err="1"/>
              <a:t>do</a:t>
            </a:r>
            <a:r>
              <a:rPr lang="fi-FI" dirty="0"/>
              <a:t> in </a:t>
            </a:r>
            <a:r>
              <a:rPr lang="fi-FI" dirty="0" err="1"/>
              <a:t>finLand</a:t>
            </a:r>
            <a:r>
              <a:rPr lang="fi-FI" dirty="0"/>
              <a:t>?</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335360" y="1628800"/>
            <a:ext cx="11737304" cy="4464497"/>
          </a:xfrm>
        </p:spPr>
        <p:txBody>
          <a:bodyPr/>
          <a:lstStyle/>
          <a:p>
            <a:pPr marL="549275" indent="-457200" algn="l">
              <a:lnSpc>
                <a:spcPct val="100000"/>
              </a:lnSpc>
              <a:buFont typeface="Arial" panose="020B0604020202020204" pitchFamily="34" charset="0"/>
              <a:buChar char="•"/>
            </a:pPr>
            <a:r>
              <a:rPr lang="fi-FI" sz="2800" dirty="0" err="1">
                <a:latin typeface="+mn-lt"/>
              </a:rPr>
              <a:t>All</a:t>
            </a:r>
            <a:r>
              <a:rPr lang="fi-FI" sz="2800" dirty="0">
                <a:latin typeface="+mn-lt"/>
              </a:rPr>
              <a:t> </a:t>
            </a:r>
            <a:r>
              <a:rPr lang="fi-FI" sz="2800" dirty="0" err="1">
                <a:latin typeface="+mn-lt"/>
              </a:rPr>
              <a:t>new</a:t>
            </a:r>
            <a:r>
              <a:rPr lang="fi-FI" sz="2800" dirty="0">
                <a:latin typeface="+mn-lt"/>
              </a:rPr>
              <a:t> </a:t>
            </a:r>
            <a:r>
              <a:rPr lang="fi-FI" sz="2800" dirty="0" err="1">
                <a:latin typeface="+mn-lt"/>
              </a:rPr>
              <a:t>residents</a:t>
            </a:r>
            <a:r>
              <a:rPr lang="fi-FI" sz="2800" dirty="0">
                <a:latin typeface="+mn-lt"/>
              </a:rPr>
              <a:t> and </a:t>
            </a:r>
            <a:r>
              <a:rPr lang="fi-FI" sz="2800" dirty="0" err="1">
                <a:latin typeface="+mn-lt"/>
              </a:rPr>
              <a:t>those</a:t>
            </a:r>
            <a:r>
              <a:rPr lang="fi-FI" sz="2800" dirty="0">
                <a:latin typeface="+mn-lt"/>
              </a:rPr>
              <a:t> </a:t>
            </a:r>
            <a:r>
              <a:rPr lang="fi-FI" sz="2800" dirty="0" err="1">
                <a:latin typeface="+mn-lt"/>
              </a:rPr>
              <a:t>returning</a:t>
            </a:r>
            <a:r>
              <a:rPr lang="fi-FI" sz="2800" dirty="0">
                <a:latin typeface="+mn-lt"/>
              </a:rPr>
              <a:t> </a:t>
            </a:r>
            <a:r>
              <a:rPr lang="fi-FI" sz="2800" dirty="0" err="1">
                <a:latin typeface="+mn-lt"/>
              </a:rPr>
              <a:t>from</a:t>
            </a:r>
            <a:r>
              <a:rPr lang="fi-FI" sz="2800" dirty="0">
                <a:latin typeface="+mn-lt"/>
              </a:rPr>
              <a:t> </a:t>
            </a:r>
            <a:r>
              <a:rPr lang="fi-FI" sz="2800" dirty="0" err="1">
                <a:latin typeface="+mn-lt"/>
              </a:rPr>
              <a:t>hospitals</a:t>
            </a:r>
            <a:r>
              <a:rPr lang="fi-FI" sz="2800" dirty="0">
                <a:latin typeface="+mn-lt"/>
              </a:rPr>
              <a:t> </a:t>
            </a:r>
            <a:r>
              <a:rPr lang="fi-FI" sz="2800" dirty="0" err="1">
                <a:latin typeface="+mn-lt"/>
              </a:rPr>
              <a:t>were</a:t>
            </a:r>
            <a:r>
              <a:rPr lang="fi-FI" sz="2800" dirty="0">
                <a:latin typeface="+mn-lt"/>
              </a:rPr>
              <a:t> </a:t>
            </a:r>
            <a:r>
              <a:rPr lang="fi-FI" sz="2800" dirty="0" err="1">
                <a:latin typeface="+mn-lt"/>
              </a:rPr>
              <a:t>screened</a:t>
            </a:r>
            <a:r>
              <a:rPr lang="fi-FI" sz="2800" dirty="0">
                <a:latin typeface="+mn-lt"/>
              </a:rPr>
              <a:t> and </a:t>
            </a:r>
            <a:r>
              <a:rPr lang="fi-FI" sz="2800" dirty="0" err="1">
                <a:latin typeface="+mn-lt"/>
              </a:rPr>
              <a:t>had</a:t>
            </a:r>
            <a:r>
              <a:rPr lang="fi-FI" sz="2800" dirty="0">
                <a:latin typeface="+mn-lt"/>
              </a:rPr>
              <a:t> to </a:t>
            </a:r>
            <a:r>
              <a:rPr lang="fi-FI" sz="2800" dirty="0" err="1">
                <a:latin typeface="+mn-lt"/>
              </a:rPr>
              <a:t>stay</a:t>
            </a:r>
            <a:r>
              <a:rPr lang="fi-FI" sz="2800" dirty="0">
                <a:latin typeface="+mn-lt"/>
              </a:rPr>
              <a:t> 14 </a:t>
            </a:r>
            <a:r>
              <a:rPr lang="fi-FI" sz="2800" dirty="0" err="1">
                <a:latin typeface="+mn-lt"/>
              </a:rPr>
              <a:t>days</a:t>
            </a:r>
            <a:r>
              <a:rPr lang="fi-FI" sz="2800" dirty="0">
                <a:latin typeface="+mn-lt"/>
              </a:rPr>
              <a:t> in </a:t>
            </a:r>
            <a:r>
              <a:rPr lang="fi-FI" sz="2800" dirty="0" err="1">
                <a:latin typeface="+mn-lt"/>
              </a:rPr>
              <a:t>quarante</a:t>
            </a:r>
            <a:endParaRPr lang="fi-FI" sz="2800" dirty="0">
              <a:latin typeface="+mn-lt"/>
            </a:endParaRPr>
          </a:p>
          <a:p>
            <a:pPr marL="549275" indent="-457200" algn="l">
              <a:lnSpc>
                <a:spcPct val="100000"/>
              </a:lnSpc>
              <a:buFont typeface="Arial" panose="020B0604020202020204" pitchFamily="34" charset="0"/>
              <a:buChar char="•"/>
            </a:pPr>
            <a:r>
              <a:rPr lang="fi-FI" sz="2800" dirty="0" err="1">
                <a:latin typeface="+mn-lt"/>
              </a:rPr>
              <a:t>When</a:t>
            </a:r>
            <a:r>
              <a:rPr lang="fi-FI" sz="2800" dirty="0">
                <a:latin typeface="+mn-lt"/>
              </a:rPr>
              <a:t> an </a:t>
            </a:r>
            <a:r>
              <a:rPr lang="fi-FI" sz="2800" dirty="0" err="1">
                <a:latin typeface="+mn-lt"/>
              </a:rPr>
              <a:t>infection</a:t>
            </a:r>
            <a:r>
              <a:rPr lang="fi-FI" sz="2800" dirty="0">
                <a:latin typeface="+mn-lt"/>
              </a:rPr>
              <a:t> </a:t>
            </a:r>
            <a:r>
              <a:rPr lang="fi-FI" sz="2800" dirty="0" err="1">
                <a:latin typeface="+mn-lt"/>
              </a:rPr>
              <a:t>was</a:t>
            </a:r>
            <a:r>
              <a:rPr lang="fi-FI" sz="2800" dirty="0">
                <a:latin typeface="+mn-lt"/>
              </a:rPr>
              <a:t> </a:t>
            </a:r>
            <a:r>
              <a:rPr lang="fi-FI" sz="2800" dirty="0" err="1">
                <a:latin typeface="+mn-lt"/>
              </a:rPr>
              <a:t>detected</a:t>
            </a:r>
            <a:r>
              <a:rPr lang="fi-FI" sz="2800" dirty="0">
                <a:latin typeface="+mn-lt"/>
              </a:rPr>
              <a:t>, </a:t>
            </a:r>
            <a:r>
              <a:rPr lang="fi-FI" sz="2800" dirty="0" err="1">
                <a:latin typeface="+mn-lt"/>
              </a:rPr>
              <a:t>all</a:t>
            </a:r>
            <a:r>
              <a:rPr lang="fi-FI" sz="2800" dirty="0">
                <a:latin typeface="+mn-lt"/>
              </a:rPr>
              <a:t> </a:t>
            </a:r>
            <a:r>
              <a:rPr lang="fi-FI" sz="2800" dirty="0" err="1">
                <a:latin typeface="+mn-lt"/>
              </a:rPr>
              <a:t>other</a:t>
            </a:r>
            <a:r>
              <a:rPr lang="fi-FI" sz="2800" dirty="0">
                <a:latin typeface="+mn-lt"/>
              </a:rPr>
              <a:t> </a:t>
            </a:r>
            <a:r>
              <a:rPr lang="fi-FI" sz="2800" dirty="0" err="1">
                <a:latin typeface="+mn-lt"/>
              </a:rPr>
              <a:t>residents</a:t>
            </a:r>
            <a:r>
              <a:rPr lang="fi-FI" sz="2800" dirty="0">
                <a:latin typeface="+mn-lt"/>
              </a:rPr>
              <a:t> and </a:t>
            </a:r>
            <a:r>
              <a:rPr lang="fi-FI" sz="2800" dirty="0" err="1">
                <a:latin typeface="+mn-lt"/>
              </a:rPr>
              <a:t>whole</a:t>
            </a:r>
            <a:r>
              <a:rPr lang="fi-FI" sz="2800" dirty="0">
                <a:latin typeface="+mn-lt"/>
              </a:rPr>
              <a:t> </a:t>
            </a:r>
            <a:r>
              <a:rPr lang="fi-FI" sz="2800" dirty="0" err="1">
                <a:latin typeface="+mn-lt"/>
              </a:rPr>
              <a:t>staff</a:t>
            </a:r>
            <a:r>
              <a:rPr lang="fi-FI" sz="2800" dirty="0">
                <a:latin typeface="+mn-lt"/>
              </a:rPr>
              <a:t> </a:t>
            </a:r>
            <a:r>
              <a:rPr lang="fi-FI" sz="2800" dirty="0" err="1">
                <a:latin typeface="+mn-lt"/>
              </a:rPr>
              <a:t>was</a:t>
            </a:r>
            <a:r>
              <a:rPr lang="fi-FI" sz="2800" dirty="0">
                <a:latin typeface="+mn-lt"/>
              </a:rPr>
              <a:t> </a:t>
            </a:r>
            <a:r>
              <a:rPr lang="fi-FI" sz="2800" dirty="0" err="1">
                <a:latin typeface="+mn-lt"/>
              </a:rPr>
              <a:t>tested</a:t>
            </a:r>
            <a:endParaRPr lang="fi-FI" sz="2800" dirty="0">
              <a:latin typeface="+mn-lt"/>
            </a:endParaRPr>
          </a:p>
          <a:p>
            <a:pPr marL="549275" indent="-457200" algn="l">
              <a:lnSpc>
                <a:spcPct val="100000"/>
              </a:lnSpc>
              <a:buFont typeface="Arial" panose="020B0604020202020204" pitchFamily="34" charset="0"/>
              <a:buChar char="•"/>
            </a:pPr>
            <a:r>
              <a:rPr lang="fi-FI" sz="2800" dirty="0" err="1">
                <a:latin typeface="+mn-lt"/>
              </a:rPr>
              <a:t>The</a:t>
            </a:r>
            <a:r>
              <a:rPr lang="fi-FI" sz="2800" dirty="0">
                <a:latin typeface="+mn-lt"/>
              </a:rPr>
              <a:t> COVID19 </a:t>
            </a:r>
            <a:r>
              <a:rPr lang="fi-FI" sz="2800" dirty="0" err="1">
                <a:latin typeface="+mn-lt"/>
              </a:rPr>
              <a:t>cases</a:t>
            </a:r>
            <a:r>
              <a:rPr lang="fi-FI" sz="2800" dirty="0">
                <a:latin typeface="+mn-lt"/>
              </a:rPr>
              <a:t> </a:t>
            </a:r>
            <a:r>
              <a:rPr lang="fi-FI" sz="2800" dirty="0" err="1">
                <a:latin typeface="+mn-lt"/>
              </a:rPr>
              <a:t>were</a:t>
            </a:r>
            <a:r>
              <a:rPr lang="fi-FI" sz="2800" dirty="0">
                <a:latin typeface="+mn-lt"/>
              </a:rPr>
              <a:t> </a:t>
            </a:r>
            <a:r>
              <a:rPr lang="fi-FI" sz="2800" dirty="0" err="1">
                <a:latin typeface="+mn-lt"/>
              </a:rPr>
              <a:t>taken</a:t>
            </a:r>
            <a:r>
              <a:rPr lang="fi-FI" sz="2800" dirty="0">
                <a:latin typeface="+mn-lt"/>
              </a:rPr>
              <a:t> </a:t>
            </a:r>
            <a:r>
              <a:rPr lang="fi-FI" sz="2800" dirty="0" err="1">
                <a:latin typeface="+mn-lt"/>
              </a:rPr>
              <a:t>care</a:t>
            </a:r>
            <a:r>
              <a:rPr lang="fi-FI" sz="2800" dirty="0">
                <a:latin typeface="+mn-lt"/>
              </a:rPr>
              <a:t> in </a:t>
            </a:r>
            <a:r>
              <a:rPr lang="fi-FI" sz="2800" dirty="0" err="1">
                <a:latin typeface="+mn-lt"/>
              </a:rPr>
              <a:t>isolation</a:t>
            </a:r>
            <a:r>
              <a:rPr lang="fi-FI" sz="2800" dirty="0">
                <a:latin typeface="+mn-lt"/>
              </a:rPr>
              <a:t> </a:t>
            </a:r>
            <a:r>
              <a:rPr lang="fi-FI" sz="2800" dirty="0" err="1">
                <a:latin typeface="+mn-lt"/>
              </a:rPr>
              <a:t>from</a:t>
            </a:r>
            <a:r>
              <a:rPr lang="fi-FI" sz="2800" dirty="0">
                <a:latin typeface="+mn-lt"/>
              </a:rPr>
              <a:t> </a:t>
            </a:r>
            <a:r>
              <a:rPr lang="fi-FI" sz="2800" dirty="0" err="1">
                <a:latin typeface="+mn-lt"/>
              </a:rPr>
              <a:t>others</a:t>
            </a:r>
            <a:endParaRPr lang="fi-FI" sz="2800" dirty="0">
              <a:latin typeface="+mn-lt"/>
            </a:endParaRPr>
          </a:p>
          <a:p>
            <a:pPr marL="549275" indent="-457200" algn="l">
              <a:lnSpc>
                <a:spcPct val="100000"/>
              </a:lnSpc>
              <a:buFont typeface="Arial" panose="020B0604020202020204" pitchFamily="34" charset="0"/>
              <a:buChar char="•"/>
            </a:pPr>
            <a:r>
              <a:rPr lang="fi-FI" sz="2800" dirty="0" err="1">
                <a:latin typeface="+mn-lt"/>
              </a:rPr>
              <a:t>Hospital</a:t>
            </a:r>
            <a:r>
              <a:rPr lang="fi-FI" sz="2800" dirty="0">
                <a:latin typeface="+mn-lt"/>
              </a:rPr>
              <a:t>-at-home </a:t>
            </a:r>
            <a:r>
              <a:rPr lang="fi-FI" sz="2800" dirty="0" err="1">
                <a:latin typeface="+mn-lt"/>
              </a:rPr>
              <a:t>supported</a:t>
            </a:r>
            <a:r>
              <a:rPr lang="fi-FI" sz="2800" dirty="0">
                <a:latin typeface="+mn-lt"/>
              </a:rPr>
              <a:t> </a:t>
            </a:r>
            <a:r>
              <a:rPr lang="fi-FI" sz="2800" dirty="0" err="1">
                <a:latin typeface="+mn-lt"/>
              </a:rPr>
              <a:t>these</a:t>
            </a:r>
            <a:r>
              <a:rPr lang="fi-FI" sz="2800" dirty="0">
                <a:latin typeface="+mn-lt"/>
              </a:rPr>
              <a:t> </a:t>
            </a:r>
            <a:r>
              <a:rPr lang="fi-FI" sz="2800" dirty="0" err="1">
                <a:latin typeface="+mn-lt"/>
              </a:rPr>
              <a:t>units</a:t>
            </a:r>
            <a:r>
              <a:rPr lang="fi-FI" sz="2800" dirty="0">
                <a:latin typeface="+mn-lt"/>
              </a:rPr>
              <a:t> and </a:t>
            </a:r>
            <a:r>
              <a:rPr lang="fi-FI" sz="2800" dirty="0" err="1">
                <a:latin typeface="+mn-lt"/>
              </a:rPr>
              <a:t>took</a:t>
            </a:r>
            <a:r>
              <a:rPr lang="fi-FI" sz="2800" dirty="0">
                <a:latin typeface="+mn-lt"/>
              </a:rPr>
              <a:t> </a:t>
            </a:r>
            <a:r>
              <a:rPr lang="fi-FI" sz="2800" dirty="0" err="1">
                <a:latin typeface="+mn-lt"/>
              </a:rPr>
              <a:t>care</a:t>
            </a:r>
            <a:r>
              <a:rPr lang="fi-FI" sz="2800" dirty="0">
                <a:latin typeface="+mn-lt"/>
              </a:rPr>
              <a:t> of </a:t>
            </a:r>
            <a:r>
              <a:rPr lang="fi-FI" sz="2800" dirty="0" err="1">
                <a:latin typeface="+mn-lt"/>
              </a:rPr>
              <a:t>these</a:t>
            </a:r>
            <a:r>
              <a:rPr lang="fi-FI" sz="2800" dirty="0">
                <a:latin typeface="+mn-lt"/>
              </a:rPr>
              <a:t> </a:t>
            </a:r>
            <a:r>
              <a:rPr lang="fi-FI" sz="2800" dirty="0" err="1">
                <a:latin typeface="+mn-lt"/>
              </a:rPr>
              <a:t>patients</a:t>
            </a:r>
            <a:endParaRPr lang="fi-FI" sz="2800" dirty="0">
              <a:latin typeface="+mn-lt"/>
            </a:endParaRPr>
          </a:p>
          <a:p>
            <a:pPr marL="549275" indent="-457200" algn="l">
              <a:lnSpc>
                <a:spcPct val="100000"/>
              </a:lnSpc>
              <a:buFont typeface="Arial" panose="020B0604020202020204" pitchFamily="34" charset="0"/>
              <a:buChar char="•"/>
            </a:pPr>
            <a:r>
              <a:rPr lang="fi-FI" sz="2800" dirty="0" err="1">
                <a:latin typeface="+mn-lt"/>
              </a:rPr>
              <a:t>Cohort</a:t>
            </a:r>
            <a:r>
              <a:rPr lang="fi-FI" sz="2800" dirty="0">
                <a:latin typeface="+mn-lt"/>
              </a:rPr>
              <a:t> </a:t>
            </a:r>
            <a:r>
              <a:rPr lang="fi-FI" sz="2800" dirty="0" err="1">
                <a:latin typeface="+mn-lt"/>
              </a:rPr>
              <a:t>units</a:t>
            </a:r>
            <a:r>
              <a:rPr lang="fi-FI" sz="2800" dirty="0">
                <a:latin typeface="+mn-lt"/>
              </a:rPr>
              <a:t> </a:t>
            </a:r>
            <a:r>
              <a:rPr lang="fi-FI" sz="2800" dirty="0" err="1">
                <a:latin typeface="+mn-lt"/>
              </a:rPr>
              <a:t>were</a:t>
            </a:r>
            <a:r>
              <a:rPr lang="fi-FI" sz="2800" dirty="0">
                <a:latin typeface="+mn-lt"/>
              </a:rPr>
              <a:t> </a:t>
            </a:r>
            <a:r>
              <a:rPr lang="fi-FI" sz="2800" dirty="0" err="1">
                <a:latin typeface="+mn-lt"/>
              </a:rPr>
              <a:t>founded</a:t>
            </a:r>
            <a:r>
              <a:rPr lang="fi-FI" sz="2800" dirty="0">
                <a:latin typeface="+mn-lt"/>
              </a:rPr>
              <a:t> </a:t>
            </a:r>
            <a:r>
              <a:rPr lang="fi-FI" sz="2800" dirty="0" err="1">
                <a:latin typeface="+mn-lt"/>
              </a:rPr>
              <a:t>but</a:t>
            </a:r>
            <a:r>
              <a:rPr lang="fi-FI" sz="2800" dirty="0">
                <a:latin typeface="+mn-lt"/>
              </a:rPr>
              <a:t> </a:t>
            </a:r>
            <a:r>
              <a:rPr lang="fi-FI" sz="2800" dirty="0" err="1">
                <a:latin typeface="+mn-lt"/>
              </a:rPr>
              <a:t>they</a:t>
            </a:r>
            <a:r>
              <a:rPr lang="fi-FI" sz="2800" dirty="0">
                <a:latin typeface="+mn-lt"/>
              </a:rPr>
              <a:t> </a:t>
            </a:r>
            <a:r>
              <a:rPr lang="fi-FI" sz="2800" dirty="0" err="1">
                <a:latin typeface="+mn-lt"/>
              </a:rPr>
              <a:t>were</a:t>
            </a:r>
            <a:r>
              <a:rPr lang="fi-FI" sz="2800" dirty="0">
                <a:latin typeface="+mn-lt"/>
              </a:rPr>
              <a:t> </a:t>
            </a:r>
            <a:r>
              <a:rPr lang="fi-FI" sz="2800" dirty="0" err="1">
                <a:latin typeface="+mn-lt"/>
              </a:rPr>
              <a:t>not</a:t>
            </a:r>
            <a:r>
              <a:rPr lang="fi-FI" sz="2800" dirty="0">
                <a:latin typeface="+mn-lt"/>
              </a:rPr>
              <a:t> </a:t>
            </a:r>
            <a:r>
              <a:rPr lang="fi-FI" sz="2800" dirty="0" err="1">
                <a:latin typeface="+mn-lt"/>
              </a:rPr>
              <a:t>needed</a:t>
            </a:r>
            <a:endParaRPr lang="fi-FI" sz="2800" dirty="0">
              <a:latin typeface="+mn-lt"/>
            </a:endParaRP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11</a:t>
            </a:fld>
            <a:endParaRPr lang="en-GB" dirty="0"/>
          </a:p>
        </p:txBody>
      </p:sp>
    </p:spTree>
    <p:extLst>
      <p:ext uri="{BB962C8B-B14F-4D97-AF65-F5344CB8AC3E}">
        <p14:creationId xmlns:p14="http://schemas.microsoft.com/office/powerpoint/2010/main" val="183343288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767408" y="452537"/>
            <a:ext cx="11521280" cy="624332"/>
          </a:xfrm>
        </p:spPr>
        <p:txBody>
          <a:bodyPr/>
          <a:lstStyle/>
          <a:p>
            <a:r>
              <a:rPr lang="fi-FI" dirty="0" err="1"/>
              <a:t>What</a:t>
            </a:r>
            <a:r>
              <a:rPr lang="fi-FI" dirty="0"/>
              <a:t> </a:t>
            </a:r>
            <a:r>
              <a:rPr lang="fi-FI" dirty="0" err="1"/>
              <a:t>next</a:t>
            </a:r>
            <a:r>
              <a:rPr lang="fi-FI" dirty="0"/>
              <a:t>? 2nd </a:t>
            </a:r>
            <a:r>
              <a:rPr lang="fi-FI" dirty="0" err="1"/>
              <a:t>wave</a:t>
            </a:r>
            <a:r>
              <a:rPr lang="fi-FI" dirty="0"/>
              <a:t> is at </a:t>
            </a:r>
            <a:r>
              <a:rPr lang="fi-FI" dirty="0" err="1"/>
              <a:t>the</a:t>
            </a:r>
            <a:r>
              <a:rPr lang="fi-FI" dirty="0"/>
              <a:t> </a:t>
            </a:r>
            <a:r>
              <a:rPr lang="fi-FI" dirty="0" err="1"/>
              <a:t>door</a:t>
            </a:r>
            <a:r>
              <a:rPr lang="fi-FI" dirty="0"/>
              <a:t>…</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335360" y="1628800"/>
            <a:ext cx="11737304" cy="4464497"/>
          </a:xfrm>
        </p:spPr>
        <p:txBody>
          <a:bodyPr/>
          <a:lstStyle/>
          <a:p>
            <a:pPr marL="549275" indent="-457200" algn="l">
              <a:lnSpc>
                <a:spcPct val="100000"/>
              </a:lnSpc>
              <a:buFont typeface="Arial" panose="020B0604020202020204" pitchFamily="34" charset="0"/>
              <a:buChar char="•"/>
            </a:pPr>
            <a:r>
              <a:rPr lang="fi-FI" sz="2800" dirty="0" err="1">
                <a:latin typeface="+mn-lt"/>
              </a:rPr>
              <a:t>Infections</a:t>
            </a:r>
            <a:r>
              <a:rPr lang="fi-FI" sz="2800" dirty="0">
                <a:latin typeface="+mn-lt"/>
              </a:rPr>
              <a:t> is </a:t>
            </a:r>
            <a:r>
              <a:rPr lang="fi-FI" sz="2800" dirty="0" err="1">
                <a:latin typeface="+mn-lt"/>
              </a:rPr>
              <a:t>not</a:t>
            </a:r>
            <a:r>
              <a:rPr lang="fi-FI" sz="2800" dirty="0">
                <a:latin typeface="+mn-lt"/>
              </a:rPr>
              <a:t> </a:t>
            </a:r>
            <a:r>
              <a:rPr lang="fi-FI" sz="2800" dirty="0" err="1">
                <a:latin typeface="+mn-lt"/>
              </a:rPr>
              <a:t>the</a:t>
            </a:r>
            <a:r>
              <a:rPr lang="fi-FI" sz="2800" dirty="0">
                <a:latin typeface="+mn-lt"/>
              </a:rPr>
              <a:t> </a:t>
            </a:r>
            <a:r>
              <a:rPr lang="fi-FI" sz="2800" dirty="0" err="1">
                <a:latin typeface="+mn-lt"/>
              </a:rPr>
              <a:t>only</a:t>
            </a:r>
            <a:r>
              <a:rPr lang="fi-FI" sz="2800" dirty="0">
                <a:latin typeface="+mn-lt"/>
              </a:rPr>
              <a:t> </a:t>
            </a:r>
            <a:r>
              <a:rPr lang="fi-FI" sz="2800" dirty="0" err="1">
                <a:latin typeface="+mn-lt"/>
              </a:rPr>
              <a:t>problem</a:t>
            </a:r>
            <a:endParaRPr lang="fi-FI" sz="2800" dirty="0">
              <a:latin typeface="+mn-lt"/>
            </a:endParaRPr>
          </a:p>
          <a:p>
            <a:pPr marL="549275" indent="-457200" algn="l">
              <a:lnSpc>
                <a:spcPct val="100000"/>
              </a:lnSpc>
              <a:buFont typeface="Arial" panose="020B0604020202020204" pitchFamily="34" charset="0"/>
              <a:buChar char="•"/>
            </a:pPr>
            <a:r>
              <a:rPr lang="fi-FI" sz="2800" dirty="0" err="1">
                <a:latin typeface="+mn-lt"/>
              </a:rPr>
              <a:t>After</a:t>
            </a:r>
            <a:r>
              <a:rPr lang="fi-FI" sz="2800" dirty="0">
                <a:latin typeface="+mn-lt"/>
              </a:rPr>
              <a:t> </a:t>
            </a:r>
            <a:r>
              <a:rPr lang="fi-FI" sz="2800" dirty="0" err="1">
                <a:latin typeface="+mn-lt"/>
              </a:rPr>
              <a:t>quarantene</a:t>
            </a:r>
            <a:r>
              <a:rPr lang="fi-FI" sz="2800" dirty="0">
                <a:latin typeface="+mn-lt"/>
              </a:rPr>
              <a:t> </a:t>
            </a:r>
            <a:r>
              <a:rPr lang="fi-FI" sz="2800" dirty="0" err="1">
                <a:latin typeface="+mn-lt"/>
              </a:rPr>
              <a:t>older</a:t>
            </a:r>
            <a:r>
              <a:rPr lang="fi-FI" sz="2800" dirty="0">
                <a:latin typeface="+mn-lt"/>
              </a:rPr>
              <a:t> </a:t>
            </a:r>
            <a:r>
              <a:rPr lang="fi-FI" sz="2800" dirty="0" err="1">
                <a:latin typeface="+mn-lt"/>
              </a:rPr>
              <a:t>people</a:t>
            </a:r>
            <a:r>
              <a:rPr lang="fi-FI" sz="2800" dirty="0">
                <a:latin typeface="+mn-lt"/>
              </a:rPr>
              <a:t> </a:t>
            </a:r>
            <a:r>
              <a:rPr lang="fi-FI" sz="2800" dirty="0" err="1">
                <a:latin typeface="+mn-lt"/>
              </a:rPr>
              <a:t>suffer</a:t>
            </a:r>
            <a:r>
              <a:rPr lang="fi-FI" sz="2800" dirty="0">
                <a:latin typeface="+mn-lt"/>
              </a:rPr>
              <a:t> </a:t>
            </a:r>
            <a:r>
              <a:rPr lang="fi-FI" sz="2800" dirty="0" err="1">
                <a:latin typeface="+mn-lt"/>
              </a:rPr>
              <a:t>from</a:t>
            </a:r>
            <a:endParaRPr lang="fi-FI" sz="2800" dirty="0">
              <a:latin typeface="+mn-lt"/>
            </a:endParaRPr>
          </a:p>
          <a:p>
            <a:pPr marL="839788" lvl="1" indent="-457200" algn="l">
              <a:lnSpc>
                <a:spcPct val="100000"/>
              </a:lnSpc>
              <a:buFont typeface="Arial" panose="020B0604020202020204" pitchFamily="34" charset="0"/>
              <a:buChar char="•"/>
            </a:pPr>
            <a:r>
              <a:rPr lang="fi-FI" sz="2600" dirty="0" err="1">
                <a:latin typeface="+mn-lt"/>
              </a:rPr>
              <a:t>Loneliness</a:t>
            </a:r>
            <a:r>
              <a:rPr lang="fi-FI" sz="2600" dirty="0">
                <a:latin typeface="+mn-lt"/>
              </a:rPr>
              <a:t> </a:t>
            </a:r>
            <a:r>
              <a:rPr lang="fi-FI" sz="2600" dirty="0">
                <a:latin typeface="+mn-lt"/>
                <a:sym typeface="Wingdings" panose="05000000000000000000" pitchFamily="2" charset="2"/>
              </a:rPr>
              <a:t></a:t>
            </a:r>
            <a:r>
              <a:rPr lang="fi-FI" sz="2600" dirty="0">
                <a:latin typeface="+mn-lt"/>
              </a:rPr>
              <a:t> </a:t>
            </a:r>
            <a:r>
              <a:rPr lang="fi-FI" sz="2600" dirty="0" err="1">
                <a:latin typeface="+mn-lt"/>
              </a:rPr>
              <a:t>cognitive</a:t>
            </a:r>
            <a:r>
              <a:rPr lang="fi-FI" sz="2600" dirty="0">
                <a:latin typeface="+mn-lt"/>
              </a:rPr>
              <a:t> </a:t>
            </a:r>
            <a:r>
              <a:rPr lang="fi-FI" sz="2600" dirty="0" err="1">
                <a:latin typeface="+mn-lt"/>
              </a:rPr>
              <a:t>decline</a:t>
            </a:r>
            <a:r>
              <a:rPr lang="fi-FI" sz="2600" dirty="0">
                <a:latin typeface="+mn-lt"/>
              </a:rPr>
              <a:t> </a:t>
            </a:r>
          </a:p>
          <a:p>
            <a:pPr marL="839788" lvl="1" indent="-457200" algn="l">
              <a:lnSpc>
                <a:spcPct val="100000"/>
              </a:lnSpc>
              <a:buFont typeface="Arial" panose="020B0604020202020204" pitchFamily="34" charset="0"/>
              <a:buChar char="•"/>
            </a:pPr>
            <a:r>
              <a:rPr lang="fi-FI" sz="2600" dirty="0" err="1">
                <a:latin typeface="+mn-lt"/>
              </a:rPr>
              <a:t>Immobility</a:t>
            </a:r>
            <a:r>
              <a:rPr lang="fi-FI" sz="2600" dirty="0">
                <a:latin typeface="+mn-lt"/>
                <a:sym typeface="Wingdings" panose="05000000000000000000" pitchFamily="2" charset="2"/>
              </a:rPr>
              <a:t> </a:t>
            </a:r>
            <a:r>
              <a:rPr lang="fi-FI" sz="2600" dirty="0" err="1">
                <a:latin typeface="+mn-lt"/>
                <a:sym typeface="Wingdings" panose="05000000000000000000" pitchFamily="2" charset="2"/>
              </a:rPr>
              <a:t>frailty</a:t>
            </a:r>
            <a:r>
              <a:rPr lang="fi-FI" sz="2600" dirty="0">
                <a:latin typeface="+mn-lt"/>
                <a:sym typeface="Wingdings" panose="05000000000000000000" pitchFamily="2" charset="2"/>
              </a:rPr>
              <a:t>, </a:t>
            </a:r>
            <a:r>
              <a:rPr lang="fi-FI" sz="2600" dirty="0" err="1">
                <a:latin typeface="+mn-lt"/>
                <a:sym typeface="Wingdings" panose="05000000000000000000" pitchFamily="2" charset="2"/>
              </a:rPr>
              <a:t>disabilities</a:t>
            </a:r>
            <a:endParaRPr lang="fi-FI" sz="2600" dirty="0">
              <a:latin typeface="+mn-lt"/>
              <a:sym typeface="Wingdings" panose="05000000000000000000" pitchFamily="2" charset="2"/>
            </a:endParaRPr>
          </a:p>
          <a:p>
            <a:pPr marL="839788" lvl="1" indent="-457200" algn="l">
              <a:lnSpc>
                <a:spcPct val="100000"/>
              </a:lnSpc>
              <a:buFont typeface="Arial" panose="020B0604020202020204" pitchFamily="34" charset="0"/>
              <a:buChar char="•"/>
            </a:pPr>
            <a:r>
              <a:rPr lang="fi-FI" sz="2600" dirty="0" err="1">
                <a:latin typeface="+mn-lt"/>
                <a:sym typeface="Wingdings" panose="05000000000000000000" pitchFamily="2" charset="2"/>
              </a:rPr>
              <a:t>Other</a:t>
            </a:r>
            <a:r>
              <a:rPr lang="fi-FI" sz="2600" dirty="0">
                <a:latin typeface="+mn-lt"/>
                <a:sym typeface="Wingdings" panose="05000000000000000000" pitchFamily="2" charset="2"/>
              </a:rPr>
              <a:t> </a:t>
            </a:r>
            <a:r>
              <a:rPr lang="fi-FI" sz="2600" dirty="0" err="1">
                <a:latin typeface="+mn-lt"/>
                <a:sym typeface="Wingdings" panose="05000000000000000000" pitchFamily="2" charset="2"/>
              </a:rPr>
              <a:t>chronic</a:t>
            </a:r>
            <a:r>
              <a:rPr lang="fi-FI" sz="2600" dirty="0">
                <a:latin typeface="+mn-lt"/>
                <a:sym typeface="Wingdings" panose="05000000000000000000" pitchFamily="2" charset="2"/>
              </a:rPr>
              <a:t> </a:t>
            </a:r>
            <a:r>
              <a:rPr lang="fi-FI" sz="2600" dirty="0" err="1">
                <a:latin typeface="+mn-lt"/>
                <a:sym typeface="Wingdings" panose="05000000000000000000" pitchFamily="2" charset="2"/>
              </a:rPr>
              <a:t>diseases</a:t>
            </a:r>
            <a:r>
              <a:rPr lang="fi-FI" sz="2600" dirty="0">
                <a:latin typeface="+mn-lt"/>
                <a:sym typeface="Wingdings" panose="05000000000000000000" pitchFamily="2" charset="2"/>
              </a:rPr>
              <a:t> </a:t>
            </a:r>
            <a:r>
              <a:rPr lang="fi-FI" sz="2600" dirty="0" err="1">
                <a:latin typeface="+mn-lt"/>
                <a:sym typeface="Wingdings" panose="05000000000000000000" pitchFamily="2" charset="2"/>
              </a:rPr>
              <a:t>do</a:t>
            </a:r>
            <a:r>
              <a:rPr lang="fi-FI" sz="2600" dirty="0">
                <a:latin typeface="+mn-lt"/>
                <a:sym typeface="Wingdings" panose="05000000000000000000" pitchFamily="2" charset="2"/>
              </a:rPr>
              <a:t> </a:t>
            </a:r>
            <a:r>
              <a:rPr lang="fi-FI" sz="2600" dirty="0" err="1">
                <a:latin typeface="+mn-lt"/>
                <a:sym typeface="Wingdings" panose="05000000000000000000" pitchFamily="2" charset="2"/>
              </a:rPr>
              <a:t>not</a:t>
            </a:r>
            <a:r>
              <a:rPr lang="fi-FI" sz="2600" dirty="0">
                <a:latin typeface="+mn-lt"/>
                <a:sym typeface="Wingdings" panose="05000000000000000000" pitchFamily="2" charset="2"/>
              </a:rPr>
              <a:t> </a:t>
            </a:r>
            <a:r>
              <a:rPr lang="fi-FI" sz="2600" dirty="0" err="1">
                <a:latin typeface="+mn-lt"/>
                <a:sym typeface="Wingdings" panose="05000000000000000000" pitchFamily="2" charset="2"/>
              </a:rPr>
              <a:t>receive</a:t>
            </a:r>
            <a:r>
              <a:rPr lang="fi-FI" sz="2600" dirty="0">
                <a:latin typeface="+mn-lt"/>
                <a:sym typeface="Wingdings" panose="05000000000000000000" pitchFamily="2" charset="2"/>
              </a:rPr>
              <a:t> </a:t>
            </a:r>
            <a:r>
              <a:rPr lang="fi-FI" sz="2600" dirty="0" err="1">
                <a:latin typeface="+mn-lt"/>
                <a:sym typeface="Wingdings" panose="05000000000000000000" pitchFamily="2" charset="2"/>
              </a:rPr>
              <a:t>attention</a:t>
            </a:r>
            <a:r>
              <a:rPr lang="fi-FI" sz="2600" dirty="0">
                <a:latin typeface="+mn-lt"/>
                <a:sym typeface="Wingdings" panose="05000000000000000000" pitchFamily="2" charset="2"/>
              </a:rPr>
              <a:t> and </a:t>
            </a:r>
            <a:r>
              <a:rPr lang="fi-FI" sz="2600" dirty="0" err="1">
                <a:latin typeface="+mn-lt"/>
                <a:sym typeface="Wingdings" panose="05000000000000000000" pitchFamily="2" charset="2"/>
              </a:rPr>
              <a:t>their</a:t>
            </a:r>
            <a:r>
              <a:rPr lang="fi-FI" sz="2600" dirty="0">
                <a:latin typeface="+mn-lt"/>
                <a:sym typeface="Wingdings" panose="05000000000000000000" pitchFamily="2" charset="2"/>
              </a:rPr>
              <a:t> </a:t>
            </a:r>
            <a:r>
              <a:rPr lang="fi-FI" sz="2600" dirty="0" err="1">
                <a:latin typeface="+mn-lt"/>
                <a:sym typeface="Wingdings" panose="05000000000000000000" pitchFamily="2" charset="2"/>
              </a:rPr>
              <a:t>treatment</a:t>
            </a:r>
            <a:r>
              <a:rPr lang="fi-FI" sz="2600" dirty="0">
                <a:latin typeface="+mn-lt"/>
                <a:sym typeface="Wingdings" panose="05000000000000000000" pitchFamily="2" charset="2"/>
              </a:rPr>
              <a:t> </a:t>
            </a:r>
            <a:r>
              <a:rPr lang="fi-FI" sz="2600" dirty="0" err="1">
                <a:latin typeface="+mn-lt"/>
                <a:sym typeface="Wingdings" panose="05000000000000000000" pitchFamily="2" charset="2"/>
              </a:rPr>
              <a:t>has</a:t>
            </a:r>
            <a:r>
              <a:rPr lang="fi-FI" sz="2600" dirty="0">
                <a:latin typeface="+mn-lt"/>
                <a:sym typeface="Wingdings" panose="05000000000000000000" pitchFamily="2" charset="2"/>
              </a:rPr>
              <a:t> </a:t>
            </a:r>
            <a:r>
              <a:rPr lang="fi-FI" sz="2600" dirty="0" err="1">
                <a:latin typeface="+mn-lt"/>
                <a:sym typeface="Wingdings" panose="05000000000000000000" pitchFamily="2" charset="2"/>
              </a:rPr>
              <a:t>been</a:t>
            </a:r>
            <a:r>
              <a:rPr lang="fi-FI" sz="2600" dirty="0">
                <a:latin typeface="+mn-lt"/>
                <a:sym typeface="Wingdings" panose="05000000000000000000" pitchFamily="2" charset="2"/>
              </a:rPr>
              <a:t> </a:t>
            </a:r>
            <a:r>
              <a:rPr lang="fi-FI" sz="2600" dirty="0" err="1">
                <a:latin typeface="+mn-lt"/>
                <a:sym typeface="Wingdings" panose="05000000000000000000" pitchFamily="2" charset="2"/>
              </a:rPr>
              <a:t>postponed</a:t>
            </a:r>
            <a:endParaRPr lang="fi-FI" sz="2600" dirty="0">
              <a:latin typeface="+mn-lt"/>
            </a:endParaRPr>
          </a:p>
          <a:p>
            <a:pPr marL="549275" indent="-457200" algn="l">
              <a:lnSpc>
                <a:spcPct val="100000"/>
              </a:lnSpc>
              <a:buFont typeface="Arial" panose="020B0604020202020204" pitchFamily="34" charset="0"/>
              <a:buChar char="•"/>
            </a:pPr>
            <a:r>
              <a:rPr lang="fi-FI" sz="2800" dirty="0" err="1">
                <a:latin typeface="+mn-lt"/>
              </a:rPr>
              <a:t>Staff</a:t>
            </a:r>
            <a:r>
              <a:rPr lang="fi-FI" sz="2800" dirty="0">
                <a:latin typeface="+mn-lt"/>
              </a:rPr>
              <a:t> </a:t>
            </a:r>
            <a:r>
              <a:rPr lang="fi-FI" sz="2800" dirty="0" err="1">
                <a:latin typeface="+mn-lt"/>
              </a:rPr>
              <a:t>suffers</a:t>
            </a:r>
            <a:r>
              <a:rPr lang="fi-FI" sz="2800" dirty="0">
                <a:latin typeface="+mn-lt"/>
              </a:rPr>
              <a:t> </a:t>
            </a:r>
            <a:r>
              <a:rPr lang="fi-FI" sz="2800" dirty="0" err="1">
                <a:latin typeface="+mn-lt"/>
              </a:rPr>
              <a:t>from</a:t>
            </a:r>
            <a:r>
              <a:rPr lang="fi-FI" sz="2800" dirty="0">
                <a:latin typeface="+mn-lt"/>
              </a:rPr>
              <a:t> </a:t>
            </a:r>
            <a:r>
              <a:rPr lang="fi-FI" sz="2800" dirty="0" err="1">
                <a:latin typeface="+mn-lt"/>
              </a:rPr>
              <a:t>stress</a:t>
            </a:r>
            <a:r>
              <a:rPr lang="fi-FI" sz="2800" dirty="0">
                <a:latin typeface="+mn-lt"/>
              </a:rPr>
              <a:t>, </a:t>
            </a:r>
            <a:r>
              <a:rPr lang="fi-FI" sz="2800" dirty="0" err="1">
                <a:latin typeface="+mn-lt"/>
              </a:rPr>
              <a:t>fear</a:t>
            </a:r>
            <a:r>
              <a:rPr lang="fi-FI" sz="2800" dirty="0">
                <a:latin typeface="+mn-lt"/>
              </a:rPr>
              <a:t>, </a:t>
            </a:r>
            <a:r>
              <a:rPr lang="fi-FI" sz="2800" dirty="0" err="1">
                <a:latin typeface="+mn-lt"/>
              </a:rPr>
              <a:t>anxiety</a:t>
            </a:r>
            <a:r>
              <a:rPr lang="fi-FI" sz="2800" dirty="0">
                <a:latin typeface="+mn-lt"/>
              </a:rPr>
              <a:t> and </a:t>
            </a:r>
            <a:r>
              <a:rPr lang="fi-FI" sz="2800" dirty="0" err="1">
                <a:latin typeface="+mn-lt"/>
              </a:rPr>
              <a:t>mourning</a:t>
            </a:r>
            <a:r>
              <a:rPr lang="fi-FI" sz="2800" dirty="0">
                <a:latin typeface="+mn-lt"/>
              </a:rPr>
              <a:t> </a:t>
            </a:r>
            <a:r>
              <a:rPr lang="fi-FI" sz="2800" dirty="0">
                <a:latin typeface="+mn-lt"/>
                <a:sym typeface="Wingdings" panose="05000000000000000000" pitchFamily="2" charset="2"/>
              </a:rPr>
              <a:t> </a:t>
            </a:r>
            <a:r>
              <a:rPr lang="fi-FI" sz="2800" dirty="0" err="1">
                <a:latin typeface="+mn-lt"/>
                <a:sym typeface="Wingdings" panose="05000000000000000000" pitchFamily="2" charset="2"/>
              </a:rPr>
              <a:t>need</a:t>
            </a:r>
            <a:r>
              <a:rPr lang="fi-FI" sz="2800" dirty="0">
                <a:latin typeface="+mn-lt"/>
                <a:sym typeface="Wingdings" panose="05000000000000000000" pitchFamily="2" charset="2"/>
              </a:rPr>
              <a:t> for </a:t>
            </a:r>
            <a:r>
              <a:rPr lang="fi-FI" sz="2800" dirty="0" err="1">
                <a:latin typeface="+mn-lt"/>
                <a:sym typeface="Wingdings" panose="05000000000000000000" pitchFamily="2" charset="2"/>
              </a:rPr>
              <a:t>support</a:t>
            </a:r>
            <a:r>
              <a:rPr lang="fi-FI" sz="2800">
                <a:latin typeface="+mn-lt"/>
                <a:sym typeface="Wingdings" panose="05000000000000000000" pitchFamily="2" charset="2"/>
              </a:rPr>
              <a:t>, education</a:t>
            </a:r>
            <a:r>
              <a:rPr lang="fi-FI" sz="2800" dirty="0">
                <a:latin typeface="+mn-lt"/>
                <a:sym typeface="Wingdings" panose="05000000000000000000" pitchFamily="2" charset="2"/>
              </a:rPr>
              <a:t> and </a:t>
            </a:r>
            <a:r>
              <a:rPr lang="fi-FI" sz="2800" dirty="0" err="1">
                <a:latin typeface="+mn-lt"/>
                <a:sym typeface="Wingdings" panose="05000000000000000000" pitchFamily="2" charset="2"/>
              </a:rPr>
              <a:t>good</a:t>
            </a:r>
            <a:r>
              <a:rPr lang="fi-FI" sz="2800" dirty="0">
                <a:latin typeface="+mn-lt"/>
                <a:sym typeface="Wingdings" panose="05000000000000000000" pitchFamily="2" charset="2"/>
              </a:rPr>
              <a:t> </a:t>
            </a:r>
            <a:r>
              <a:rPr lang="fi-FI" sz="2800" dirty="0" err="1">
                <a:latin typeface="+mn-lt"/>
                <a:sym typeface="Wingdings" panose="05000000000000000000" pitchFamily="2" charset="2"/>
              </a:rPr>
              <a:t>resources</a:t>
            </a:r>
            <a:endParaRPr lang="fi-FI" sz="2800" dirty="0">
              <a:latin typeface="+mn-lt"/>
            </a:endParaRP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12</a:t>
            </a:fld>
            <a:endParaRPr lang="en-GB" dirty="0"/>
          </a:p>
        </p:txBody>
      </p:sp>
    </p:spTree>
    <p:extLst>
      <p:ext uri="{BB962C8B-B14F-4D97-AF65-F5344CB8AC3E}">
        <p14:creationId xmlns:p14="http://schemas.microsoft.com/office/powerpoint/2010/main" val="237856321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407368" y="452537"/>
            <a:ext cx="11521280" cy="624332"/>
          </a:xfrm>
        </p:spPr>
        <p:txBody>
          <a:bodyPr/>
          <a:lstStyle/>
          <a:p>
            <a:r>
              <a:rPr lang="fi-FI" dirty="0" err="1"/>
              <a:t>What</a:t>
            </a:r>
            <a:r>
              <a:rPr lang="fi-FI" dirty="0"/>
              <a:t> </a:t>
            </a:r>
            <a:r>
              <a:rPr lang="fi-FI" dirty="0" err="1"/>
              <a:t>can</a:t>
            </a:r>
            <a:r>
              <a:rPr lang="fi-FI" dirty="0"/>
              <a:t> </a:t>
            </a:r>
            <a:r>
              <a:rPr lang="fi-FI" dirty="0" err="1"/>
              <a:t>we</a:t>
            </a:r>
            <a:r>
              <a:rPr lang="fi-FI" dirty="0"/>
              <a:t> </a:t>
            </a:r>
            <a:r>
              <a:rPr lang="fi-FI" dirty="0" err="1"/>
              <a:t>do</a:t>
            </a:r>
            <a:r>
              <a:rPr lang="fi-FI" dirty="0"/>
              <a:t>? </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335360" y="1340768"/>
            <a:ext cx="11737304" cy="4752529"/>
          </a:xfrm>
        </p:spPr>
        <p:txBody>
          <a:bodyPr/>
          <a:lstStyle/>
          <a:p>
            <a:pPr marL="549275" indent="-457200" algn="l">
              <a:lnSpc>
                <a:spcPct val="100000"/>
              </a:lnSpc>
              <a:buFont typeface="Arial" panose="020B0604020202020204" pitchFamily="34" charset="0"/>
              <a:buChar char="•"/>
            </a:pPr>
            <a:r>
              <a:rPr lang="fi-FI" sz="2800" dirty="0">
                <a:latin typeface="+mn-lt"/>
              </a:rPr>
              <a:t>”</a:t>
            </a:r>
            <a:r>
              <a:rPr lang="fi-FI" sz="2800" dirty="0" err="1">
                <a:latin typeface="+mn-lt"/>
              </a:rPr>
              <a:t>Test</a:t>
            </a:r>
            <a:r>
              <a:rPr lang="fi-FI" sz="2800" dirty="0">
                <a:latin typeface="+mn-lt"/>
              </a:rPr>
              <a:t>–</a:t>
            </a:r>
            <a:r>
              <a:rPr lang="fi-FI" sz="2800" dirty="0" err="1">
                <a:latin typeface="+mn-lt"/>
              </a:rPr>
              <a:t>trace</a:t>
            </a:r>
            <a:r>
              <a:rPr lang="fi-FI" sz="2800" dirty="0">
                <a:latin typeface="+mn-lt"/>
              </a:rPr>
              <a:t>–</a:t>
            </a:r>
            <a:r>
              <a:rPr lang="fi-FI" sz="2800" dirty="0" err="1">
                <a:latin typeface="+mn-lt"/>
              </a:rPr>
              <a:t>isolate</a:t>
            </a:r>
            <a:r>
              <a:rPr lang="fi-FI" sz="2800" dirty="0">
                <a:latin typeface="+mn-lt"/>
              </a:rPr>
              <a:t>–</a:t>
            </a:r>
            <a:r>
              <a:rPr lang="fi-FI" sz="2800" dirty="0" err="1">
                <a:latin typeface="+mn-lt"/>
              </a:rPr>
              <a:t>treat</a:t>
            </a:r>
            <a:r>
              <a:rPr lang="fi-FI" sz="2800" dirty="0">
                <a:latin typeface="+mn-lt"/>
              </a:rPr>
              <a:t>” </a:t>
            </a:r>
            <a:r>
              <a:rPr lang="fi-FI" sz="2800" dirty="0" err="1">
                <a:latin typeface="+mn-lt"/>
              </a:rPr>
              <a:t>are</a:t>
            </a:r>
            <a:r>
              <a:rPr lang="fi-FI" sz="2800" dirty="0">
                <a:latin typeface="+mn-lt"/>
              </a:rPr>
              <a:t> </a:t>
            </a:r>
            <a:r>
              <a:rPr lang="fi-FI" sz="2800" dirty="0" err="1">
                <a:latin typeface="+mn-lt"/>
              </a:rPr>
              <a:t>the</a:t>
            </a:r>
            <a:r>
              <a:rPr lang="fi-FI" sz="2800" dirty="0">
                <a:latin typeface="+mn-lt"/>
              </a:rPr>
              <a:t> </a:t>
            </a:r>
            <a:r>
              <a:rPr lang="fi-FI" sz="2800" dirty="0" err="1">
                <a:latin typeface="+mn-lt"/>
              </a:rPr>
              <a:t>cornerstones</a:t>
            </a:r>
            <a:r>
              <a:rPr lang="fi-FI" sz="2800" dirty="0">
                <a:latin typeface="+mn-lt"/>
              </a:rPr>
              <a:t> of </a:t>
            </a:r>
            <a:r>
              <a:rPr lang="fi-FI" sz="2800" dirty="0" err="1">
                <a:latin typeface="+mn-lt"/>
              </a:rPr>
              <a:t>strategy</a:t>
            </a:r>
            <a:endParaRPr lang="fi-FI" sz="2800" dirty="0">
              <a:latin typeface="+mn-lt"/>
            </a:endParaRPr>
          </a:p>
          <a:p>
            <a:pPr marL="549275" indent="-457200" algn="l">
              <a:lnSpc>
                <a:spcPct val="100000"/>
              </a:lnSpc>
              <a:buFont typeface="Arial" panose="020B0604020202020204" pitchFamily="34" charset="0"/>
              <a:buChar char="•"/>
            </a:pPr>
            <a:r>
              <a:rPr lang="fi-FI" sz="2800" dirty="0" err="1">
                <a:latin typeface="+mn-lt"/>
              </a:rPr>
              <a:t>There</a:t>
            </a:r>
            <a:r>
              <a:rPr lang="fi-FI" sz="2800" dirty="0">
                <a:latin typeface="+mn-lt"/>
              </a:rPr>
              <a:t> </a:t>
            </a:r>
            <a:r>
              <a:rPr lang="fi-FI" sz="2800" dirty="0" err="1">
                <a:latin typeface="+mn-lt"/>
              </a:rPr>
              <a:t>are</a:t>
            </a:r>
            <a:r>
              <a:rPr lang="fi-FI" sz="2800" dirty="0">
                <a:latin typeface="+mn-lt"/>
              </a:rPr>
              <a:t> </a:t>
            </a:r>
            <a:r>
              <a:rPr lang="fi-FI" sz="2800" dirty="0" err="1">
                <a:latin typeface="+mn-lt"/>
              </a:rPr>
              <a:t>asymptomatic</a:t>
            </a:r>
            <a:r>
              <a:rPr lang="fi-FI" sz="2800" dirty="0">
                <a:latin typeface="+mn-lt"/>
              </a:rPr>
              <a:t> and </a:t>
            </a:r>
            <a:r>
              <a:rPr lang="fi-FI" sz="2800" dirty="0" err="1">
                <a:latin typeface="+mn-lt"/>
              </a:rPr>
              <a:t>atypical</a:t>
            </a:r>
            <a:r>
              <a:rPr lang="fi-FI" sz="2800" dirty="0">
                <a:latin typeface="+mn-lt"/>
              </a:rPr>
              <a:t> </a:t>
            </a:r>
            <a:r>
              <a:rPr lang="fi-FI" sz="2800" dirty="0" err="1">
                <a:latin typeface="+mn-lt"/>
              </a:rPr>
              <a:t>cases</a:t>
            </a:r>
            <a:r>
              <a:rPr lang="fi-FI" sz="2800" dirty="0">
                <a:latin typeface="+mn-lt"/>
              </a:rPr>
              <a:t> </a:t>
            </a:r>
            <a:r>
              <a:rPr lang="fi-FI" sz="2800" dirty="0">
                <a:latin typeface="+mn-lt"/>
                <a:sym typeface="Wingdings" panose="05000000000000000000" pitchFamily="2" charset="2"/>
              </a:rPr>
              <a:t></a:t>
            </a:r>
          </a:p>
          <a:p>
            <a:pPr marL="839788" lvl="1" indent="-457200" algn="l">
              <a:lnSpc>
                <a:spcPct val="100000"/>
              </a:lnSpc>
              <a:buFont typeface="Arial" panose="020B0604020202020204" pitchFamily="34" charset="0"/>
              <a:buChar char="•"/>
            </a:pPr>
            <a:r>
              <a:rPr lang="fi-FI" sz="2400" dirty="0" err="1">
                <a:latin typeface="+mn-lt"/>
                <a:sym typeface="Wingdings" panose="05000000000000000000" pitchFamily="2" charset="2"/>
              </a:rPr>
              <a:t>Low</a:t>
            </a:r>
            <a:r>
              <a:rPr lang="fi-FI" sz="2400" dirty="0">
                <a:latin typeface="+mn-lt"/>
                <a:sym typeface="Wingdings" panose="05000000000000000000" pitchFamily="2" charset="2"/>
              </a:rPr>
              <a:t> </a:t>
            </a:r>
            <a:r>
              <a:rPr lang="fi-FI" sz="2400" dirty="0" err="1">
                <a:latin typeface="+mn-lt"/>
                <a:sym typeface="Wingdings" panose="05000000000000000000" pitchFamily="2" charset="2"/>
              </a:rPr>
              <a:t>threshold</a:t>
            </a:r>
            <a:r>
              <a:rPr lang="fi-FI" sz="2400" dirty="0">
                <a:latin typeface="+mn-lt"/>
                <a:sym typeface="Wingdings" panose="05000000000000000000" pitchFamily="2" charset="2"/>
              </a:rPr>
              <a:t> for </a:t>
            </a:r>
            <a:r>
              <a:rPr lang="fi-FI" sz="2400" dirty="0" err="1">
                <a:latin typeface="+mn-lt"/>
                <a:sym typeface="Wingdings" panose="05000000000000000000" pitchFamily="2" charset="2"/>
              </a:rPr>
              <a:t>mass</a:t>
            </a:r>
            <a:r>
              <a:rPr lang="fi-FI" sz="2400" dirty="0">
                <a:latin typeface="+mn-lt"/>
                <a:sym typeface="Wingdings" panose="05000000000000000000" pitchFamily="2" charset="2"/>
              </a:rPr>
              <a:t> </a:t>
            </a:r>
            <a:r>
              <a:rPr lang="fi-FI" sz="2400" dirty="0" err="1">
                <a:latin typeface="+mn-lt"/>
                <a:sym typeface="Wingdings" panose="05000000000000000000" pitchFamily="2" charset="2"/>
              </a:rPr>
              <a:t>testing</a:t>
            </a:r>
            <a:r>
              <a:rPr lang="fi-FI" sz="2400" dirty="0">
                <a:latin typeface="+mn-lt"/>
                <a:sym typeface="Wingdings" panose="05000000000000000000" pitchFamily="2" charset="2"/>
              </a:rPr>
              <a:t> to </a:t>
            </a:r>
            <a:r>
              <a:rPr lang="fi-FI" sz="2400" dirty="0" err="1">
                <a:latin typeface="+mn-lt"/>
                <a:sym typeface="Wingdings" panose="05000000000000000000" pitchFamily="2" charset="2"/>
              </a:rPr>
              <a:t>limit</a:t>
            </a:r>
            <a:r>
              <a:rPr lang="fi-FI" sz="2400" dirty="0">
                <a:latin typeface="+mn-lt"/>
                <a:sym typeface="Wingdings" panose="05000000000000000000" pitchFamily="2" charset="2"/>
              </a:rPr>
              <a:t> </a:t>
            </a:r>
            <a:r>
              <a:rPr lang="fi-FI" sz="2400" dirty="0" err="1">
                <a:latin typeface="+mn-lt"/>
                <a:sym typeface="Wingdings" panose="05000000000000000000" pitchFamily="2" charset="2"/>
              </a:rPr>
              <a:t>outbreaks</a:t>
            </a:r>
            <a:endParaRPr lang="fi-FI" sz="2400" dirty="0">
              <a:latin typeface="+mn-lt"/>
              <a:sym typeface="Wingdings" panose="05000000000000000000" pitchFamily="2" charset="2"/>
            </a:endParaRPr>
          </a:p>
          <a:p>
            <a:pPr marL="839788" lvl="1" indent="-457200" algn="l">
              <a:lnSpc>
                <a:spcPct val="100000"/>
              </a:lnSpc>
              <a:buFont typeface="Arial" panose="020B0604020202020204" pitchFamily="34" charset="0"/>
              <a:buChar char="•"/>
            </a:pPr>
            <a:r>
              <a:rPr lang="fi-FI" sz="2400" dirty="0" err="1">
                <a:latin typeface="+mn-lt"/>
                <a:sym typeface="Wingdings" panose="05000000000000000000" pitchFamily="2" charset="2"/>
              </a:rPr>
              <a:t>Hygiene</a:t>
            </a:r>
            <a:r>
              <a:rPr lang="fi-FI" sz="2400" dirty="0">
                <a:latin typeface="+mn-lt"/>
                <a:sym typeface="Wingdings" panose="05000000000000000000" pitchFamily="2" charset="2"/>
              </a:rPr>
              <a:t>, </a:t>
            </a:r>
            <a:r>
              <a:rPr lang="fi-FI" sz="2400" dirty="0" err="1">
                <a:latin typeface="+mn-lt"/>
                <a:sym typeface="Wingdings" panose="05000000000000000000" pitchFamily="2" charset="2"/>
              </a:rPr>
              <a:t>PPEs</a:t>
            </a:r>
            <a:r>
              <a:rPr lang="fi-FI" sz="2400" dirty="0">
                <a:latin typeface="+mn-lt"/>
                <a:sym typeface="Wingdings" panose="05000000000000000000" pitchFamily="2" charset="2"/>
              </a:rPr>
              <a:t> and </a:t>
            </a:r>
            <a:r>
              <a:rPr lang="fi-FI" sz="2400" dirty="0" err="1">
                <a:latin typeface="+mn-lt"/>
                <a:sym typeface="Wingdings" panose="05000000000000000000" pitchFamily="2" charset="2"/>
              </a:rPr>
              <a:t>safety</a:t>
            </a:r>
            <a:r>
              <a:rPr lang="fi-FI" sz="2400" dirty="0">
                <a:latin typeface="+mn-lt"/>
                <a:sym typeface="Wingdings" panose="05000000000000000000" pitchFamily="2" charset="2"/>
              </a:rPr>
              <a:t> </a:t>
            </a:r>
            <a:r>
              <a:rPr lang="fi-FI" sz="2400" dirty="0" err="1">
                <a:latin typeface="+mn-lt"/>
                <a:sym typeface="Wingdings" panose="05000000000000000000" pitchFamily="2" charset="2"/>
              </a:rPr>
              <a:t>measures</a:t>
            </a:r>
            <a:r>
              <a:rPr lang="fi-FI" sz="2400" dirty="0">
                <a:latin typeface="+mn-lt"/>
                <a:sym typeface="Wingdings" panose="05000000000000000000" pitchFamily="2" charset="2"/>
              </a:rPr>
              <a:t> </a:t>
            </a:r>
            <a:r>
              <a:rPr lang="fi-FI" sz="2400" dirty="0" err="1">
                <a:latin typeface="+mn-lt"/>
                <a:sym typeface="Wingdings" panose="05000000000000000000" pitchFamily="2" charset="2"/>
              </a:rPr>
              <a:t>must</a:t>
            </a:r>
            <a:r>
              <a:rPr lang="fi-FI" sz="2400" dirty="0">
                <a:latin typeface="+mn-lt"/>
                <a:sym typeface="Wingdings" panose="05000000000000000000" pitchFamily="2" charset="2"/>
              </a:rPr>
              <a:t> </a:t>
            </a:r>
            <a:r>
              <a:rPr lang="fi-FI" sz="2400" dirty="0" err="1">
                <a:latin typeface="+mn-lt"/>
                <a:sym typeface="Wingdings" panose="05000000000000000000" pitchFamily="2" charset="2"/>
              </a:rPr>
              <a:t>be</a:t>
            </a:r>
            <a:r>
              <a:rPr lang="fi-FI" sz="2400" dirty="0">
                <a:latin typeface="+mn-lt"/>
                <a:sym typeface="Wingdings" panose="05000000000000000000" pitchFamily="2" charset="2"/>
              </a:rPr>
              <a:t> </a:t>
            </a:r>
            <a:r>
              <a:rPr lang="fi-FI" sz="2400" dirty="0" err="1">
                <a:latin typeface="+mn-lt"/>
                <a:sym typeface="Wingdings" panose="05000000000000000000" pitchFamily="2" charset="2"/>
              </a:rPr>
              <a:t>implemented</a:t>
            </a:r>
            <a:endParaRPr lang="fi-FI" sz="2400" dirty="0">
              <a:latin typeface="+mn-lt"/>
              <a:sym typeface="Wingdings" panose="05000000000000000000" pitchFamily="2" charset="2"/>
            </a:endParaRPr>
          </a:p>
          <a:p>
            <a:pPr marL="839788" lvl="1" indent="-457200" algn="l">
              <a:lnSpc>
                <a:spcPct val="100000"/>
              </a:lnSpc>
              <a:buFont typeface="Arial" panose="020B0604020202020204" pitchFamily="34" charset="0"/>
              <a:buChar char="•"/>
            </a:pPr>
            <a:r>
              <a:rPr lang="fi-FI" sz="2400" dirty="0" err="1">
                <a:latin typeface="+mn-lt"/>
                <a:sym typeface="Wingdings" panose="05000000000000000000" pitchFamily="2" charset="2"/>
              </a:rPr>
              <a:t>Monitors</a:t>
            </a:r>
            <a:r>
              <a:rPr lang="fi-FI" sz="2400" dirty="0">
                <a:latin typeface="+mn-lt"/>
                <a:sym typeface="Wingdings" panose="05000000000000000000" pitchFamily="2" charset="2"/>
              </a:rPr>
              <a:t> </a:t>
            </a:r>
            <a:r>
              <a:rPr lang="fi-FI" sz="2400" dirty="0" err="1">
                <a:latin typeface="+mn-lt"/>
                <a:sym typeface="Wingdings" panose="05000000000000000000" pitchFamily="2" charset="2"/>
              </a:rPr>
              <a:t>visitors</a:t>
            </a:r>
            <a:r>
              <a:rPr lang="fi-FI" sz="2400" dirty="0">
                <a:latin typeface="+mn-lt"/>
                <a:sym typeface="Wingdings" panose="05000000000000000000" pitchFamily="2" charset="2"/>
              </a:rPr>
              <a:t>, </a:t>
            </a:r>
            <a:r>
              <a:rPr lang="fi-FI" sz="2400" dirty="0" err="1">
                <a:latin typeface="+mn-lt"/>
                <a:sym typeface="Wingdings" panose="05000000000000000000" pitchFamily="2" charset="2"/>
              </a:rPr>
              <a:t>register</a:t>
            </a:r>
            <a:r>
              <a:rPr lang="fi-FI" sz="2400" dirty="0">
                <a:latin typeface="+mn-lt"/>
                <a:sym typeface="Wingdings" panose="05000000000000000000" pitchFamily="2" charset="2"/>
              </a:rPr>
              <a:t> </a:t>
            </a:r>
            <a:r>
              <a:rPr lang="fi-FI" sz="2400" dirty="0" err="1">
                <a:latin typeface="+mn-lt"/>
                <a:sym typeface="Wingdings" panose="05000000000000000000" pitchFamily="2" charset="2"/>
              </a:rPr>
              <a:t>cases</a:t>
            </a:r>
            <a:r>
              <a:rPr lang="fi-FI" sz="2400" dirty="0">
                <a:latin typeface="+mn-lt"/>
                <a:sym typeface="Wingdings" panose="05000000000000000000" pitchFamily="2" charset="2"/>
              </a:rPr>
              <a:t> and </a:t>
            </a:r>
            <a:r>
              <a:rPr lang="fi-FI" sz="2400" dirty="0" err="1">
                <a:latin typeface="+mn-lt"/>
                <a:sym typeface="Wingdings" panose="05000000000000000000" pitchFamily="2" charset="2"/>
              </a:rPr>
              <a:t>places</a:t>
            </a:r>
            <a:endParaRPr lang="fi-FI" sz="2400" dirty="0">
              <a:latin typeface="+mn-lt"/>
              <a:sym typeface="Wingdings" panose="05000000000000000000" pitchFamily="2" charset="2"/>
            </a:endParaRPr>
          </a:p>
          <a:p>
            <a:pPr marL="839788" lvl="1" indent="-457200" algn="l">
              <a:lnSpc>
                <a:spcPct val="100000"/>
              </a:lnSpc>
              <a:buFont typeface="Arial" panose="020B0604020202020204" pitchFamily="34" charset="0"/>
              <a:buChar char="•"/>
            </a:pPr>
            <a:endParaRPr lang="fi-FI" sz="2800" dirty="0">
              <a:latin typeface="+mn-lt"/>
            </a:endParaRPr>
          </a:p>
          <a:p>
            <a:pPr marL="549275" indent="-457200" algn="l">
              <a:lnSpc>
                <a:spcPct val="100000"/>
              </a:lnSpc>
              <a:buFont typeface="Arial" panose="020B0604020202020204" pitchFamily="34" charset="0"/>
              <a:buChar char="•"/>
            </a:pPr>
            <a:r>
              <a:rPr lang="fi-FI" sz="2800" dirty="0" err="1">
                <a:latin typeface="+mn-lt"/>
              </a:rPr>
              <a:t>The</a:t>
            </a:r>
            <a:r>
              <a:rPr lang="fi-FI" sz="2800" dirty="0">
                <a:latin typeface="+mn-lt"/>
              </a:rPr>
              <a:t> </a:t>
            </a:r>
            <a:r>
              <a:rPr lang="fi-FI" sz="2800" dirty="0" err="1">
                <a:latin typeface="+mn-lt"/>
              </a:rPr>
              <a:t>staff</a:t>
            </a:r>
            <a:r>
              <a:rPr lang="fi-FI" sz="2800" dirty="0">
                <a:latin typeface="+mn-lt"/>
              </a:rPr>
              <a:t> </a:t>
            </a:r>
            <a:r>
              <a:rPr lang="fi-FI" sz="2800" dirty="0" err="1">
                <a:latin typeface="+mn-lt"/>
              </a:rPr>
              <a:t>needs</a:t>
            </a:r>
            <a:r>
              <a:rPr lang="fi-FI" sz="2800" dirty="0">
                <a:latin typeface="+mn-lt"/>
              </a:rPr>
              <a:t> </a:t>
            </a:r>
            <a:r>
              <a:rPr lang="fi-FI" sz="2800" dirty="0" err="1">
                <a:latin typeface="+mn-lt"/>
              </a:rPr>
              <a:t>support</a:t>
            </a:r>
            <a:r>
              <a:rPr lang="fi-FI" sz="2800" dirty="0">
                <a:latin typeface="+mn-lt"/>
              </a:rPr>
              <a:t> – 24/7 </a:t>
            </a:r>
            <a:r>
              <a:rPr lang="fi-FI" sz="2800" dirty="0" err="1">
                <a:latin typeface="+mn-lt"/>
              </a:rPr>
              <a:t>online</a:t>
            </a:r>
            <a:r>
              <a:rPr lang="fi-FI" sz="2800" dirty="0">
                <a:latin typeface="+mn-lt"/>
              </a:rPr>
              <a:t> </a:t>
            </a:r>
            <a:r>
              <a:rPr lang="fi-FI" sz="2800" dirty="0" err="1">
                <a:latin typeface="+mn-lt"/>
              </a:rPr>
              <a:t>platforms</a:t>
            </a:r>
            <a:r>
              <a:rPr lang="fi-FI" sz="2800" dirty="0">
                <a:latin typeface="+mn-lt"/>
              </a:rPr>
              <a:t> </a:t>
            </a:r>
            <a:r>
              <a:rPr lang="fi-FI" sz="2800" dirty="0" err="1">
                <a:latin typeface="+mn-lt"/>
              </a:rPr>
              <a:t>seems</a:t>
            </a:r>
            <a:r>
              <a:rPr lang="fi-FI" sz="2800" dirty="0">
                <a:latin typeface="+mn-lt"/>
              </a:rPr>
              <a:t> to </a:t>
            </a:r>
            <a:r>
              <a:rPr lang="fi-FI" sz="2800" dirty="0" err="1">
                <a:latin typeface="+mn-lt"/>
              </a:rPr>
              <a:t>be</a:t>
            </a:r>
            <a:r>
              <a:rPr lang="fi-FI" sz="2800" dirty="0">
                <a:latin typeface="+mn-lt"/>
              </a:rPr>
              <a:t> </a:t>
            </a:r>
            <a:r>
              <a:rPr lang="fi-FI" sz="2800" dirty="0" err="1">
                <a:latin typeface="+mn-lt"/>
              </a:rPr>
              <a:t>feasible</a:t>
            </a:r>
            <a:r>
              <a:rPr lang="fi-FI" sz="2800" dirty="0">
                <a:latin typeface="+mn-lt"/>
              </a:rPr>
              <a:t>.</a:t>
            </a:r>
          </a:p>
          <a:p>
            <a:pPr marL="549275" indent="-457200" algn="l">
              <a:lnSpc>
                <a:spcPct val="100000"/>
              </a:lnSpc>
              <a:buFont typeface="Arial" panose="020B0604020202020204" pitchFamily="34" charset="0"/>
              <a:buChar char="•"/>
            </a:pPr>
            <a:r>
              <a:rPr lang="fi-FI" sz="2800" dirty="0" err="1">
                <a:latin typeface="+mn-lt"/>
              </a:rPr>
              <a:t>Consequence</a:t>
            </a:r>
            <a:r>
              <a:rPr lang="fi-FI" sz="2800" dirty="0">
                <a:latin typeface="+mn-lt"/>
              </a:rPr>
              <a:t> of prevention </a:t>
            </a:r>
            <a:r>
              <a:rPr lang="fi-FI" sz="2800" dirty="0" err="1">
                <a:latin typeface="+mn-lt"/>
              </a:rPr>
              <a:t>should</a:t>
            </a:r>
            <a:r>
              <a:rPr lang="fi-FI" sz="2800" dirty="0">
                <a:latin typeface="+mn-lt"/>
              </a:rPr>
              <a:t> </a:t>
            </a:r>
            <a:r>
              <a:rPr lang="fi-FI" sz="2800" dirty="0" err="1">
                <a:latin typeface="+mn-lt"/>
              </a:rPr>
              <a:t>be</a:t>
            </a:r>
            <a:r>
              <a:rPr lang="fi-FI" sz="2800" dirty="0">
                <a:latin typeface="+mn-lt"/>
              </a:rPr>
              <a:t> no </a:t>
            </a:r>
            <a:r>
              <a:rPr lang="fi-FI" sz="2800" dirty="0" err="1">
                <a:latin typeface="+mn-lt"/>
              </a:rPr>
              <a:t>worse</a:t>
            </a:r>
            <a:r>
              <a:rPr lang="fi-FI" sz="2800" dirty="0">
                <a:latin typeface="+mn-lt"/>
              </a:rPr>
              <a:t> </a:t>
            </a:r>
            <a:r>
              <a:rPr lang="fi-FI" sz="2800" dirty="0" err="1">
                <a:latin typeface="+mn-lt"/>
              </a:rPr>
              <a:t>that</a:t>
            </a:r>
            <a:r>
              <a:rPr lang="fi-FI" sz="2800" dirty="0">
                <a:latin typeface="+mn-lt"/>
              </a:rPr>
              <a:t> </a:t>
            </a:r>
            <a:r>
              <a:rPr lang="fi-FI" sz="2800" dirty="0" err="1">
                <a:latin typeface="+mn-lt"/>
              </a:rPr>
              <a:t>infection</a:t>
            </a:r>
            <a:r>
              <a:rPr lang="fi-FI" sz="2800" dirty="0">
                <a:latin typeface="+mn-lt"/>
              </a:rPr>
              <a:t> </a:t>
            </a:r>
            <a:r>
              <a:rPr lang="fi-FI" sz="2800" dirty="0" err="1">
                <a:latin typeface="+mn-lt"/>
              </a:rPr>
              <a:t>itself</a:t>
            </a:r>
            <a:r>
              <a:rPr lang="fi-FI" sz="2800" dirty="0">
                <a:latin typeface="+mn-lt"/>
              </a:rPr>
              <a:t>!</a:t>
            </a: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13</a:t>
            </a:fld>
            <a:endParaRPr lang="en-GB" dirty="0"/>
          </a:p>
        </p:txBody>
      </p:sp>
    </p:spTree>
    <p:extLst>
      <p:ext uri="{BB962C8B-B14F-4D97-AF65-F5344CB8AC3E}">
        <p14:creationId xmlns:p14="http://schemas.microsoft.com/office/powerpoint/2010/main" val="148137123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407368" y="452537"/>
            <a:ext cx="11521280" cy="624332"/>
          </a:xfrm>
        </p:spPr>
        <p:txBody>
          <a:bodyPr/>
          <a:lstStyle/>
          <a:p>
            <a:r>
              <a:rPr lang="fi-FI" dirty="0"/>
              <a:t>How to </a:t>
            </a:r>
            <a:r>
              <a:rPr lang="fi-FI" dirty="0" err="1"/>
              <a:t>prevent</a:t>
            </a:r>
            <a:r>
              <a:rPr lang="fi-FI" dirty="0"/>
              <a:t> </a:t>
            </a:r>
            <a:r>
              <a:rPr lang="fi-FI" dirty="0" err="1"/>
              <a:t>cognitive</a:t>
            </a:r>
            <a:r>
              <a:rPr lang="fi-FI" dirty="0"/>
              <a:t> and </a:t>
            </a:r>
            <a:r>
              <a:rPr lang="fi-FI" dirty="0" err="1"/>
              <a:t>functional</a:t>
            </a:r>
            <a:r>
              <a:rPr lang="fi-FI" dirty="0"/>
              <a:t> </a:t>
            </a:r>
            <a:r>
              <a:rPr lang="fi-FI" dirty="0" err="1"/>
              <a:t>decline</a:t>
            </a:r>
            <a:r>
              <a:rPr lang="fi-FI" dirty="0"/>
              <a:t>? </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335360" y="1700808"/>
            <a:ext cx="11737304" cy="4392489"/>
          </a:xfrm>
        </p:spPr>
        <p:txBody>
          <a:bodyPr/>
          <a:lstStyle/>
          <a:p>
            <a:pPr marL="549275" indent="-457200" algn="l">
              <a:lnSpc>
                <a:spcPct val="100000"/>
              </a:lnSpc>
              <a:buFont typeface="Arial" panose="020B0604020202020204" pitchFamily="34" charset="0"/>
              <a:buChar char="•"/>
            </a:pPr>
            <a:endParaRPr lang="fi-FI" sz="2400" dirty="0">
              <a:latin typeface="+mn-lt"/>
            </a:endParaRPr>
          </a:p>
          <a:p>
            <a:pPr marL="549275" indent="-457200" algn="l">
              <a:lnSpc>
                <a:spcPct val="100000"/>
              </a:lnSpc>
              <a:buFont typeface="Arial" panose="020B0604020202020204" pitchFamily="34" charset="0"/>
              <a:buChar char="•"/>
            </a:pPr>
            <a:r>
              <a:rPr lang="fi-FI" sz="2400" dirty="0" err="1">
                <a:latin typeface="+mn-lt"/>
              </a:rPr>
              <a:t>We</a:t>
            </a:r>
            <a:r>
              <a:rPr lang="fi-FI" sz="2400" dirty="0">
                <a:latin typeface="+mn-lt"/>
              </a:rPr>
              <a:t> </a:t>
            </a:r>
            <a:r>
              <a:rPr lang="fi-FI" sz="2400" dirty="0" err="1">
                <a:latin typeface="+mn-lt"/>
              </a:rPr>
              <a:t>must</a:t>
            </a:r>
            <a:r>
              <a:rPr lang="fi-FI" sz="2400" dirty="0">
                <a:latin typeface="+mn-lt"/>
              </a:rPr>
              <a:t> </a:t>
            </a:r>
            <a:r>
              <a:rPr lang="fi-FI" sz="2400" dirty="0" err="1">
                <a:latin typeface="+mn-lt"/>
              </a:rPr>
              <a:t>balance</a:t>
            </a:r>
            <a:r>
              <a:rPr lang="fi-FI" sz="2400" dirty="0">
                <a:latin typeface="+mn-lt"/>
              </a:rPr>
              <a:t> </a:t>
            </a:r>
            <a:r>
              <a:rPr lang="fi-FI" sz="2400" dirty="0" err="1">
                <a:latin typeface="+mn-lt"/>
              </a:rPr>
              <a:t>between</a:t>
            </a:r>
            <a:r>
              <a:rPr lang="fi-FI" sz="2400" dirty="0">
                <a:latin typeface="+mn-lt"/>
              </a:rPr>
              <a:t> </a:t>
            </a:r>
            <a:r>
              <a:rPr lang="fi-FI" sz="2400" dirty="0" err="1">
                <a:latin typeface="+mn-lt"/>
              </a:rPr>
              <a:t>the</a:t>
            </a:r>
            <a:r>
              <a:rPr lang="fi-FI" sz="2400" dirty="0">
                <a:latin typeface="+mn-lt"/>
              </a:rPr>
              <a:t> COVID-19 and </a:t>
            </a:r>
            <a:r>
              <a:rPr lang="fi-FI" sz="2400" dirty="0" err="1">
                <a:latin typeface="+mn-lt"/>
              </a:rPr>
              <a:t>adverse</a:t>
            </a:r>
            <a:r>
              <a:rPr lang="fi-FI" sz="2400" dirty="0">
                <a:latin typeface="+mn-lt"/>
              </a:rPr>
              <a:t> </a:t>
            </a:r>
            <a:r>
              <a:rPr lang="fi-FI" sz="2400" dirty="0" err="1">
                <a:latin typeface="+mn-lt"/>
              </a:rPr>
              <a:t>effects</a:t>
            </a:r>
            <a:r>
              <a:rPr lang="fi-FI" sz="2400" dirty="0">
                <a:latin typeface="+mn-lt"/>
              </a:rPr>
              <a:t> of prevention</a:t>
            </a:r>
          </a:p>
          <a:p>
            <a:pPr marL="839788" lvl="1" indent="-457200" algn="l">
              <a:lnSpc>
                <a:spcPct val="100000"/>
              </a:lnSpc>
              <a:buFont typeface="Arial" panose="020B0604020202020204" pitchFamily="34" charset="0"/>
              <a:buChar char="•"/>
            </a:pPr>
            <a:r>
              <a:rPr lang="fi-FI" sz="2400" dirty="0" err="1">
                <a:latin typeface="+mn-lt"/>
              </a:rPr>
              <a:t>Allow</a:t>
            </a:r>
            <a:r>
              <a:rPr lang="fi-FI" sz="2400" dirty="0">
                <a:latin typeface="+mn-lt"/>
              </a:rPr>
              <a:t> </a:t>
            </a:r>
            <a:r>
              <a:rPr lang="fi-FI" sz="2400" dirty="0" err="1">
                <a:latin typeface="+mn-lt"/>
              </a:rPr>
              <a:t>visits</a:t>
            </a:r>
            <a:r>
              <a:rPr lang="fi-FI" sz="2400" dirty="0">
                <a:latin typeface="+mn-lt"/>
              </a:rPr>
              <a:t> and </a:t>
            </a:r>
            <a:r>
              <a:rPr lang="fi-FI" sz="2400" dirty="0" err="1">
                <a:latin typeface="+mn-lt"/>
              </a:rPr>
              <a:t>educate</a:t>
            </a:r>
            <a:r>
              <a:rPr lang="fi-FI" sz="2400" dirty="0">
                <a:latin typeface="+mn-lt"/>
              </a:rPr>
              <a:t> </a:t>
            </a:r>
            <a:r>
              <a:rPr lang="fi-FI" sz="2400" dirty="0" err="1">
                <a:latin typeface="+mn-lt"/>
              </a:rPr>
              <a:t>relatives</a:t>
            </a:r>
            <a:r>
              <a:rPr lang="fi-FI" sz="2400" dirty="0">
                <a:latin typeface="+mn-lt"/>
              </a:rPr>
              <a:t> in </a:t>
            </a:r>
            <a:r>
              <a:rPr lang="fi-FI" sz="2400" dirty="0" err="1">
                <a:latin typeface="+mn-lt"/>
              </a:rPr>
              <a:t>safe</a:t>
            </a:r>
            <a:r>
              <a:rPr lang="fi-FI" sz="2400" dirty="0">
                <a:latin typeface="+mn-lt"/>
              </a:rPr>
              <a:t> </a:t>
            </a:r>
            <a:r>
              <a:rPr lang="fi-FI" sz="2400" dirty="0" err="1">
                <a:latin typeface="+mn-lt"/>
              </a:rPr>
              <a:t>meetings</a:t>
            </a:r>
            <a:r>
              <a:rPr lang="fi-FI" sz="2400" dirty="0">
                <a:latin typeface="+mn-lt"/>
              </a:rPr>
              <a:t> as </a:t>
            </a:r>
            <a:r>
              <a:rPr lang="fi-FI" sz="2400" dirty="0" err="1">
                <a:latin typeface="+mn-lt"/>
              </a:rPr>
              <a:t>far</a:t>
            </a:r>
            <a:r>
              <a:rPr lang="fi-FI" sz="2400" dirty="0">
                <a:latin typeface="+mn-lt"/>
              </a:rPr>
              <a:t> as </a:t>
            </a:r>
            <a:r>
              <a:rPr lang="fi-FI" sz="2400" dirty="0" err="1">
                <a:latin typeface="+mn-lt"/>
              </a:rPr>
              <a:t>possible</a:t>
            </a:r>
            <a:endParaRPr lang="fi-FI" sz="2400" dirty="0">
              <a:latin typeface="+mn-lt"/>
            </a:endParaRPr>
          </a:p>
          <a:p>
            <a:pPr marL="839788" lvl="1" indent="-457200" algn="l">
              <a:lnSpc>
                <a:spcPct val="100000"/>
              </a:lnSpc>
              <a:buFont typeface="Arial" panose="020B0604020202020204" pitchFamily="34" charset="0"/>
              <a:buChar char="•"/>
            </a:pPr>
            <a:r>
              <a:rPr lang="fi-FI" sz="2400" dirty="0" err="1">
                <a:latin typeface="+mn-lt"/>
              </a:rPr>
              <a:t>Individualised</a:t>
            </a:r>
            <a:r>
              <a:rPr lang="fi-FI" sz="2400" dirty="0">
                <a:latin typeface="+mn-lt"/>
              </a:rPr>
              <a:t> </a:t>
            </a:r>
            <a:r>
              <a:rPr lang="fi-FI" sz="2400" dirty="0" err="1">
                <a:latin typeface="+mn-lt"/>
              </a:rPr>
              <a:t>physical</a:t>
            </a:r>
            <a:r>
              <a:rPr lang="fi-FI" sz="2400" dirty="0">
                <a:latin typeface="+mn-lt"/>
              </a:rPr>
              <a:t> </a:t>
            </a:r>
            <a:r>
              <a:rPr lang="fi-FI" sz="2400" dirty="0" err="1">
                <a:latin typeface="+mn-lt"/>
              </a:rPr>
              <a:t>exercise</a:t>
            </a:r>
            <a:r>
              <a:rPr lang="fi-FI" sz="2400" dirty="0">
                <a:latin typeface="+mn-lt"/>
              </a:rPr>
              <a:t> to </a:t>
            </a:r>
            <a:r>
              <a:rPr lang="fi-FI" sz="2400" dirty="0" err="1">
                <a:latin typeface="+mn-lt"/>
              </a:rPr>
              <a:t>combat</a:t>
            </a:r>
            <a:r>
              <a:rPr lang="fi-FI" sz="2400" dirty="0">
                <a:latin typeface="+mn-lt"/>
              </a:rPr>
              <a:t> </a:t>
            </a:r>
            <a:r>
              <a:rPr lang="fi-FI" sz="2400" dirty="0" err="1">
                <a:latin typeface="+mn-lt"/>
              </a:rPr>
              <a:t>functional</a:t>
            </a:r>
            <a:r>
              <a:rPr lang="fi-FI" sz="2400" dirty="0">
                <a:latin typeface="+mn-lt"/>
              </a:rPr>
              <a:t> </a:t>
            </a:r>
            <a:r>
              <a:rPr lang="fi-FI" sz="2400" dirty="0" err="1">
                <a:latin typeface="+mn-lt"/>
              </a:rPr>
              <a:t>decline</a:t>
            </a:r>
            <a:endParaRPr lang="fi-FI" sz="2400" dirty="0">
              <a:latin typeface="+mn-lt"/>
            </a:endParaRPr>
          </a:p>
          <a:p>
            <a:pPr marL="839788" lvl="1" indent="-457200" algn="l">
              <a:lnSpc>
                <a:spcPct val="100000"/>
              </a:lnSpc>
              <a:buFont typeface="Arial" panose="020B0604020202020204" pitchFamily="34" charset="0"/>
              <a:buChar char="•"/>
            </a:pPr>
            <a:r>
              <a:rPr lang="fi-FI" sz="2400" dirty="0" err="1">
                <a:latin typeface="+mn-lt"/>
              </a:rPr>
              <a:t>Social</a:t>
            </a:r>
            <a:r>
              <a:rPr lang="fi-FI" sz="2400" dirty="0">
                <a:latin typeface="+mn-lt"/>
              </a:rPr>
              <a:t> </a:t>
            </a:r>
            <a:r>
              <a:rPr lang="fi-FI" sz="2400" dirty="0" err="1">
                <a:latin typeface="+mn-lt"/>
              </a:rPr>
              <a:t>rehabilitation</a:t>
            </a:r>
            <a:r>
              <a:rPr lang="fi-FI" sz="2400" dirty="0">
                <a:latin typeface="+mn-lt"/>
              </a:rPr>
              <a:t> </a:t>
            </a:r>
            <a:r>
              <a:rPr lang="fi-FI" sz="2400" dirty="0" err="1">
                <a:latin typeface="+mn-lt"/>
              </a:rPr>
              <a:t>e.g</a:t>
            </a:r>
            <a:r>
              <a:rPr lang="fi-FI" sz="2400" dirty="0">
                <a:latin typeface="+mn-lt"/>
              </a:rPr>
              <a:t>. </a:t>
            </a:r>
            <a:r>
              <a:rPr lang="fi-FI" sz="2400" dirty="0" err="1">
                <a:latin typeface="+mn-lt"/>
              </a:rPr>
              <a:t>we</a:t>
            </a:r>
            <a:r>
              <a:rPr lang="fi-FI" sz="2400" dirty="0">
                <a:latin typeface="+mn-lt"/>
              </a:rPr>
              <a:t> </a:t>
            </a:r>
            <a:r>
              <a:rPr lang="fi-FI" sz="2400" dirty="0" err="1">
                <a:latin typeface="+mn-lt"/>
              </a:rPr>
              <a:t>use</a:t>
            </a:r>
            <a:r>
              <a:rPr lang="fi-FI" sz="2400" dirty="0">
                <a:latin typeface="+mn-lt"/>
              </a:rPr>
              <a:t> E-</a:t>
            </a:r>
            <a:r>
              <a:rPr lang="fi-FI" sz="2400" dirty="0" err="1">
                <a:latin typeface="+mn-lt"/>
              </a:rPr>
              <a:t>platforms</a:t>
            </a:r>
            <a:r>
              <a:rPr lang="fi-FI" sz="2400" dirty="0">
                <a:latin typeface="+mn-lt"/>
              </a:rPr>
              <a:t> (</a:t>
            </a:r>
            <a:r>
              <a:rPr lang="fi-FI" sz="2400" dirty="0" err="1">
                <a:latin typeface="+mn-lt"/>
              </a:rPr>
              <a:t>Circle</a:t>
            </a:r>
            <a:r>
              <a:rPr lang="fi-FI" sz="2400" dirty="0">
                <a:latin typeface="+mn-lt"/>
              </a:rPr>
              <a:t>-of-</a:t>
            </a:r>
            <a:r>
              <a:rPr lang="fi-FI" sz="2400" dirty="0" err="1">
                <a:latin typeface="+mn-lt"/>
              </a:rPr>
              <a:t>Friends</a:t>
            </a:r>
            <a:r>
              <a:rPr lang="fi-FI" sz="2400" dirty="0">
                <a:latin typeface="+mn-lt"/>
              </a:rPr>
              <a:t>®) for </a:t>
            </a:r>
            <a:r>
              <a:rPr lang="fi-FI" sz="2400" dirty="0" err="1">
                <a:latin typeface="+mn-lt"/>
              </a:rPr>
              <a:t>group</a:t>
            </a:r>
            <a:r>
              <a:rPr lang="fi-FI" sz="2400" dirty="0">
                <a:latin typeface="+mn-lt"/>
              </a:rPr>
              <a:t> </a:t>
            </a:r>
            <a:r>
              <a:rPr lang="fi-FI" sz="2400" dirty="0" err="1">
                <a:latin typeface="+mn-lt"/>
              </a:rPr>
              <a:t>activities</a:t>
            </a:r>
            <a:endParaRPr lang="fi-FI" sz="2400" dirty="0">
              <a:latin typeface="+mn-lt"/>
            </a:endParaRP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14</a:t>
            </a:fld>
            <a:endParaRPr lang="en-GB" dirty="0"/>
          </a:p>
        </p:txBody>
      </p:sp>
      <p:sp>
        <p:nvSpPr>
          <p:cNvPr id="7" name="Tekstiruutu 6">
            <a:extLst>
              <a:ext uri="{FF2B5EF4-FFF2-40B4-BE49-F238E27FC236}">
                <a16:creationId xmlns:a16="http://schemas.microsoft.com/office/drawing/2014/main" id="{5587D92B-C1ED-4896-AB50-0A9514153F2C}"/>
              </a:ext>
            </a:extLst>
          </p:cNvPr>
          <p:cNvSpPr txBox="1"/>
          <p:nvPr/>
        </p:nvSpPr>
        <p:spPr bwMode="auto">
          <a:xfrm flipH="1">
            <a:off x="1559496" y="5744512"/>
            <a:ext cx="9361039"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r>
              <a:rPr lang="fi-FI" sz="1600" dirty="0"/>
              <a:t>On </a:t>
            </a:r>
            <a:r>
              <a:rPr lang="fi-FI" sz="1600" dirty="0" err="1"/>
              <a:t>guidance</a:t>
            </a:r>
            <a:r>
              <a:rPr lang="fi-FI" sz="1600" dirty="0"/>
              <a:t>, </a:t>
            </a:r>
            <a:r>
              <a:rPr lang="fi-FI" sz="1600" dirty="0" err="1"/>
              <a:t>please</a:t>
            </a:r>
            <a:r>
              <a:rPr lang="fi-FI" sz="1600" dirty="0"/>
              <a:t> </a:t>
            </a:r>
            <a:r>
              <a:rPr lang="fi-FI" sz="1600" dirty="0" err="1"/>
              <a:t>see</a:t>
            </a:r>
            <a:r>
              <a:rPr lang="fi-FI" sz="1600" dirty="0"/>
              <a:t>: </a:t>
            </a:r>
            <a:r>
              <a:rPr lang="fi-FI" sz="1600" dirty="0" err="1"/>
              <a:t>Blain</a:t>
            </a:r>
            <a:r>
              <a:rPr lang="fi-FI" sz="1600" dirty="0"/>
              <a:t> et al. Eur </a:t>
            </a:r>
            <a:r>
              <a:rPr lang="fi-FI" sz="1600" dirty="0" err="1"/>
              <a:t>Geriatr</a:t>
            </a:r>
            <a:r>
              <a:rPr lang="fi-FI" sz="1600" dirty="0"/>
              <a:t> </a:t>
            </a:r>
            <a:r>
              <a:rPr lang="fi-FI" sz="1600" dirty="0" err="1"/>
              <a:t>Med</a:t>
            </a:r>
            <a:r>
              <a:rPr lang="fi-FI" sz="1600" dirty="0"/>
              <a:t> 2020; AGS </a:t>
            </a:r>
            <a:r>
              <a:rPr lang="fi-FI" sz="1600" dirty="0" err="1"/>
              <a:t>Policy</a:t>
            </a:r>
            <a:r>
              <a:rPr lang="fi-FI" sz="1600" dirty="0"/>
              <a:t> </a:t>
            </a:r>
            <a:r>
              <a:rPr lang="fi-FI" sz="1600" dirty="0" err="1"/>
              <a:t>Brief</a:t>
            </a:r>
            <a:r>
              <a:rPr lang="fi-FI" sz="1600" dirty="0"/>
              <a:t>; JAGS 2020;68:908-11.</a:t>
            </a:r>
          </a:p>
        </p:txBody>
      </p:sp>
    </p:spTree>
    <p:extLst>
      <p:ext uri="{BB962C8B-B14F-4D97-AF65-F5344CB8AC3E}">
        <p14:creationId xmlns:p14="http://schemas.microsoft.com/office/powerpoint/2010/main" val="174552993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EF50B61-1A54-4935-9159-CFE48F7DF545}"/>
              </a:ext>
            </a:extLst>
          </p:cNvPr>
          <p:cNvSpPr>
            <a:spLocks noGrp="1"/>
          </p:cNvSpPr>
          <p:nvPr>
            <p:ph idx="1"/>
          </p:nvPr>
        </p:nvSpPr>
        <p:spPr/>
        <p:txBody>
          <a:bodyPr/>
          <a:lstStyle/>
          <a:p>
            <a:r>
              <a:rPr lang="fi-FI" dirty="0" err="1"/>
              <a:t>Thank</a:t>
            </a:r>
            <a:r>
              <a:rPr lang="fi-FI" dirty="0"/>
              <a:t> </a:t>
            </a:r>
            <a:r>
              <a:rPr lang="fi-FI" dirty="0" err="1"/>
              <a:t>you</a:t>
            </a:r>
            <a:r>
              <a:rPr lang="fi-FI" dirty="0"/>
              <a:t> for </a:t>
            </a:r>
            <a:r>
              <a:rPr lang="fi-FI" dirty="0" err="1"/>
              <a:t>your</a:t>
            </a:r>
            <a:r>
              <a:rPr lang="fi-FI" dirty="0"/>
              <a:t> </a:t>
            </a:r>
            <a:r>
              <a:rPr lang="fi-FI" dirty="0" err="1"/>
              <a:t>attention</a:t>
            </a:r>
            <a:r>
              <a:rPr lang="fi-FI" dirty="0"/>
              <a:t>!</a:t>
            </a:r>
          </a:p>
        </p:txBody>
      </p:sp>
      <p:sp>
        <p:nvSpPr>
          <p:cNvPr id="4" name="Päivämäärän paikkamerkki 3">
            <a:extLst>
              <a:ext uri="{FF2B5EF4-FFF2-40B4-BE49-F238E27FC236}">
                <a16:creationId xmlns:a16="http://schemas.microsoft.com/office/drawing/2014/main" id="{A37BBBBC-587E-4343-9390-44A9818DEAA1}"/>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A28901B1-A6C4-4379-BE89-893B36544CF3}"/>
              </a:ext>
            </a:extLst>
          </p:cNvPr>
          <p:cNvSpPr>
            <a:spLocks noGrp="1"/>
          </p:cNvSpPr>
          <p:nvPr>
            <p:ph type="ftr" sz="quarter" idx="11"/>
          </p:nvPr>
        </p:nvSpPr>
        <p:spPr/>
        <p:txBody>
          <a:bodyPr/>
          <a:lstStyle/>
          <a:p>
            <a:r>
              <a:rPr lang="fi-FI"/>
              <a:t>Kaisu Pitkälä</a:t>
            </a:r>
            <a:endParaRPr lang="fi-FI" dirty="0"/>
          </a:p>
        </p:txBody>
      </p:sp>
      <p:sp>
        <p:nvSpPr>
          <p:cNvPr id="6" name="Dian numeron paikkamerkki 5">
            <a:extLst>
              <a:ext uri="{FF2B5EF4-FFF2-40B4-BE49-F238E27FC236}">
                <a16:creationId xmlns:a16="http://schemas.microsoft.com/office/drawing/2014/main" id="{B498A621-CE22-4BC6-AD81-03A13F051062}"/>
              </a:ext>
            </a:extLst>
          </p:cNvPr>
          <p:cNvSpPr>
            <a:spLocks noGrp="1"/>
          </p:cNvSpPr>
          <p:nvPr>
            <p:ph type="sldNum" sz="quarter" idx="12"/>
          </p:nvPr>
        </p:nvSpPr>
        <p:spPr/>
        <p:txBody>
          <a:bodyPr/>
          <a:lstStyle/>
          <a:p>
            <a:pPr>
              <a:defRPr/>
            </a:pPr>
            <a:fld id="{4669315E-5A66-CF44-AE5D-C333B2F730C4}" type="slidenum">
              <a:rPr lang="en-GB" smtClean="0"/>
              <a:pPr>
                <a:defRPr/>
              </a:pPr>
              <a:t>15</a:t>
            </a:fld>
            <a:endParaRPr lang="en-GB" dirty="0"/>
          </a:p>
        </p:txBody>
      </p:sp>
    </p:spTree>
    <p:extLst>
      <p:ext uri="{BB962C8B-B14F-4D97-AF65-F5344CB8AC3E}">
        <p14:creationId xmlns:p14="http://schemas.microsoft.com/office/powerpoint/2010/main" val="42468297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155C2A11-9CB9-491A-A582-D253A4AE9F82}"/>
              </a:ext>
            </a:extLst>
          </p:cNvPr>
          <p:cNvSpPr>
            <a:spLocks noGrp="1"/>
          </p:cNvSpPr>
          <p:nvPr>
            <p:ph type="title"/>
          </p:nvPr>
        </p:nvSpPr>
        <p:spPr>
          <a:xfrm>
            <a:off x="983432" y="225971"/>
            <a:ext cx="11089232" cy="1225803"/>
          </a:xfrm>
        </p:spPr>
        <p:txBody>
          <a:bodyPr/>
          <a:lstStyle/>
          <a:p>
            <a:r>
              <a:rPr lang="fi-FI" dirty="0"/>
              <a:t>COVID-19 </a:t>
            </a:r>
            <a:r>
              <a:rPr lang="fi-FI" dirty="0" err="1"/>
              <a:t>incidence</a:t>
            </a:r>
            <a:r>
              <a:rPr lang="fi-FI" dirty="0"/>
              <a:t>, </a:t>
            </a:r>
            <a:r>
              <a:rPr lang="fi-FI" dirty="0" err="1"/>
              <a:t>DEATHs</a:t>
            </a:r>
            <a:r>
              <a:rPr lang="fi-FI" dirty="0"/>
              <a:t> in FINLAND </a:t>
            </a:r>
            <a:r>
              <a:rPr lang="fi-FI" dirty="0" err="1"/>
              <a:t>compared</a:t>
            </a:r>
            <a:r>
              <a:rPr lang="fi-FI" dirty="0"/>
              <a:t> to </a:t>
            </a:r>
            <a:r>
              <a:rPr lang="fi-FI" dirty="0" err="1"/>
              <a:t>other</a:t>
            </a:r>
            <a:r>
              <a:rPr lang="fi-FI" dirty="0"/>
              <a:t> </a:t>
            </a:r>
            <a:r>
              <a:rPr lang="fi-FI" dirty="0" err="1"/>
              <a:t>countries</a:t>
            </a:r>
            <a:endParaRPr lang="fi-FI" dirty="0"/>
          </a:p>
        </p:txBody>
      </p:sp>
      <p:sp>
        <p:nvSpPr>
          <p:cNvPr id="4" name="Päivämäärän paikkamerkki 3">
            <a:extLst>
              <a:ext uri="{FF2B5EF4-FFF2-40B4-BE49-F238E27FC236}">
                <a16:creationId xmlns:a16="http://schemas.microsoft.com/office/drawing/2014/main" id="{F93B16CC-DEC0-46B7-95F6-248517B36F37}"/>
              </a:ext>
            </a:extLst>
          </p:cNvPr>
          <p:cNvSpPr>
            <a:spLocks noGrp="1"/>
          </p:cNvSpPr>
          <p:nvPr>
            <p:ph type="dt" sz="half" idx="10"/>
          </p:nvPr>
        </p:nvSpPr>
        <p:spPr/>
        <p:txBody>
          <a:bodyPr/>
          <a:lstStyle/>
          <a:p>
            <a:pPr>
              <a:defRPr/>
            </a:pPr>
            <a:fld id="{61B8D0DD-A37A-401B-BE8B-BDBBE563AA53}" type="datetime1">
              <a:rPr lang="en-GB" smtClean="0"/>
              <a:t>19/10/2020</a:t>
            </a:fld>
            <a:endParaRPr lang="fi-FI" dirty="0"/>
          </a:p>
        </p:txBody>
      </p:sp>
      <p:sp>
        <p:nvSpPr>
          <p:cNvPr id="5" name="Alatunnisteen paikkamerkki 4">
            <a:extLst>
              <a:ext uri="{FF2B5EF4-FFF2-40B4-BE49-F238E27FC236}">
                <a16:creationId xmlns:a16="http://schemas.microsoft.com/office/drawing/2014/main" id="{9B09B287-DF36-4F4F-8B8C-A912DDCC4E78}"/>
              </a:ext>
            </a:extLst>
          </p:cNvPr>
          <p:cNvSpPr>
            <a:spLocks noGrp="1"/>
          </p:cNvSpPr>
          <p:nvPr>
            <p:ph type="ftr" sz="quarter" idx="11"/>
          </p:nvPr>
        </p:nvSpPr>
        <p:spPr/>
        <p:txBody>
          <a:bodyPr/>
          <a:lstStyle/>
          <a:p>
            <a:r>
              <a:rPr lang="fi-FI"/>
              <a:t>Kaisu Pitkälä</a:t>
            </a:r>
            <a:endParaRPr lang="fi-FI" dirty="0"/>
          </a:p>
        </p:txBody>
      </p:sp>
      <p:sp>
        <p:nvSpPr>
          <p:cNvPr id="6" name="Dian numeron paikkamerkki 5">
            <a:extLst>
              <a:ext uri="{FF2B5EF4-FFF2-40B4-BE49-F238E27FC236}">
                <a16:creationId xmlns:a16="http://schemas.microsoft.com/office/drawing/2014/main" id="{33C74F52-9459-4A51-A112-D361960CB59D}"/>
              </a:ext>
            </a:extLst>
          </p:cNvPr>
          <p:cNvSpPr>
            <a:spLocks noGrp="1"/>
          </p:cNvSpPr>
          <p:nvPr>
            <p:ph type="sldNum" sz="quarter" idx="12"/>
          </p:nvPr>
        </p:nvSpPr>
        <p:spPr/>
        <p:txBody>
          <a:bodyPr/>
          <a:lstStyle/>
          <a:p>
            <a:pPr>
              <a:defRPr/>
            </a:pPr>
            <a:fld id="{4669315E-5A66-CF44-AE5D-C333B2F730C4}" type="slidenum">
              <a:rPr lang="en-GB" smtClean="0"/>
              <a:pPr>
                <a:defRPr/>
              </a:pPr>
              <a:t>2</a:t>
            </a:fld>
            <a:endParaRPr lang="en-GB" dirty="0"/>
          </a:p>
        </p:txBody>
      </p:sp>
      <p:sp>
        <p:nvSpPr>
          <p:cNvPr id="12" name="Tekstiruutu 11">
            <a:extLst>
              <a:ext uri="{FF2B5EF4-FFF2-40B4-BE49-F238E27FC236}">
                <a16:creationId xmlns:a16="http://schemas.microsoft.com/office/drawing/2014/main" id="{D06BCEB2-1AB5-4313-8B78-F7864EC2AAEF}"/>
              </a:ext>
            </a:extLst>
          </p:cNvPr>
          <p:cNvSpPr txBox="1"/>
          <p:nvPr/>
        </p:nvSpPr>
        <p:spPr bwMode="auto">
          <a:xfrm>
            <a:off x="386449" y="1519717"/>
            <a:ext cx="3024336" cy="36933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r>
              <a:rPr lang="fi-FI" dirty="0"/>
              <a:t>New </a:t>
            </a:r>
            <a:r>
              <a:rPr lang="fi-FI" dirty="0" err="1"/>
              <a:t>cases</a:t>
            </a:r>
            <a:r>
              <a:rPr lang="fi-FI" dirty="0"/>
              <a:t> /</a:t>
            </a:r>
            <a:r>
              <a:rPr lang="fi-FI" dirty="0" err="1"/>
              <a:t>day</a:t>
            </a:r>
            <a:endParaRPr lang="fi-FI" dirty="0"/>
          </a:p>
        </p:txBody>
      </p:sp>
      <p:pic>
        <p:nvPicPr>
          <p:cNvPr id="17" name="Kuva 16">
            <a:extLst>
              <a:ext uri="{FF2B5EF4-FFF2-40B4-BE49-F238E27FC236}">
                <a16:creationId xmlns:a16="http://schemas.microsoft.com/office/drawing/2014/main" id="{35012315-85CC-4027-8605-4AAB989E9F8C}"/>
              </a:ext>
            </a:extLst>
          </p:cNvPr>
          <p:cNvPicPr>
            <a:picLocks noChangeAspect="1"/>
          </p:cNvPicPr>
          <p:nvPr/>
        </p:nvPicPr>
        <p:blipFill>
          <a:blip r:embed="rId3"/>
          <a:stretch>
            <a:fillRect/>
          </a:stretch>
        </p:blipFill>
        <p:spPr>
          <a:xfrm>
            <a:off x="207719" y="1861927"/>
            <a:ext cx="5610225" cy="2352675"/>
          </a:xfrm>
          <a:prstGeom prst="rect">
            <a:avLst/>
          </a:prstGeom>
        </p:spPr>
      </p:pic>
      <p:pic>
        <p:nvPicPr>
          <p:cNvPr id="18" name="Kuva 17">
            <a:extLst>
              <a:ext uri="{FF2B5EF4-FFF2-40B4-BE49-F238E27FC236}">
                <a16:creationId xmlns:a16="http://schemas.microsoft.com/office/drawing/2014/main" id="{0B1F9928-EB58-4C47-B883-CAB46A0DDCA3}"/>
              </a:ext>
            </a:extLst>
          </p:cNvPr>
          <p:cNvPicPr>
            <a:picLocks noChangeAspect="1"/>
          </p:cNvPicPr>
          <p:nvPr/>
        </p:nvPicPr>
        <p:blipFill>
          <a:blip r:embed="rId4"/>
          <a:stretch>
            <a:fillRect/>
          </a:stretch>
        </p:blipFill>
        <p:spPr>
          <a:xfrm>
            <a:off x="298206" y="4506909"/>
            <a:ext cx="5519738" cy="2324100"/>
          </a:xfrm>
          <a:prstGeom prst="rect">
            <a:avLst/>
          </a:prstGeom>
        </p:spPr>
      </p:pic>
      <p:sp>
        <p:nvSpPr>
          <p:cNvPr id="20" name="Tekstiruutu 19">
            <a:extLst>
              <a:ext uri="{FF2B5EF4-FFF2-40B4-BE49-F238E27FC236}">
                <a16:creationId xmlns:a16="http://schemas.microsoft.com/office/drawing/2014/main" id="{938C782D-9724-4978-A8F6-7D8459C7FD71}"/>
              </a:ext>
            </a:extLst>
          </p:cNvPr>
          <p:cNvSpPr txBox="1"/>
          <p:nvPr/>
        </p:nvSpPr>
        <p:spPr bwMode="auto">
          <a:xfrm>
            <a:off x="398511" y="4208332"/>
            <a:ext cx="3024336" cy="369332"/>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rtlCol="0" anchor="ctr" anchorCtr="0" compatLnSpc="1">
            <a:prstTxWarp prst="textNoShape">
              <a:avLst/>
            </a:prstTxWarp>
            <a:spAutoFit/>
          </a:bodyPr>
          <a:lstStyle/>
          <a:p>
            <a:r>
              <a:rPr lang="fi-FI" dirty="0" err="1"/>
              <a:t>Tests</a:t>
            </a:r>
            <a:r>
              <a:rPr lang="fi-FI" dirty="0"/>
              <a:t> / </a:t>
            </a:r>
            <a:r>
              <a:rPr lang="fi-FI" dirty="0" err="1"/>
              <a:t>day</a:t>
            </a:r>
            <a:endParaRPr lang="fi-FI" dirty="0"/>
          </a:p>
        </p:txBody>
      </p:sp>
      <p:sp>
        <p:nvSpPr>
          <p:cNvPr id="23" name="Tekstiruutu 22">
            <a:extLst>
              <a:ext uri="{FF2B5EF4-FFF2-40B4-BE49-F238E27FC236}">
                <a16:creationId xmlns:a16="http://schemas.microsoft.com/office/drawing/2014/main" id="{535EED40-53D7-42AB-A08A-058342E402C0}"/>
              </a:ext>
            </a:extLst>
          </p:cNvPr>
          <p:cNvSpPr txBox="1"/>
          <p:nvPr/>
        </p:nvSpPr>
        <p:spPr bwMode="auto">
          <a:xfrm flipH="1">
            <a:off x="6528048" y="1810744"/>
            <a:ext cx="5184575" cy="18466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r>
              <a:rPr lang="fi-FI" dirty="0"/>
              <a:t>Total nro </a:t>
            </a:r>
            <a:r>
              <a:rPr lang="fi-FI" dirty="0" err="1"/>
              <a:t>by</a:t>
            </a:r>
            <a:r>
              <a:rPr lang="fi-FI" dirty="0"/>
              <a:t> </a:t>
            </a:r>
            <a:r>
              <a:rPr lang="fi-FI" dirty="0" err="1"/>
              <a:t>Oct</a:t>
            </a:r>
            <a:r>
              <a:rPr lang="fi-FI" dirty="0"/>
              <a:t> 8th, 2020</a:t>
            </a:r>
          </a:p>
          <a:p>
            <a:r>
              <a:rPr lang="fi-FI" dirty="0"/>
              <a:t>		</a:t>
            </a:r>
            <a:r>
              <a:rPr lang="fi-FI" dirty="0" err="1"/>
              <a:t>Cases</a:t>
            </a:r>
            <a:r>
              <a:rPr lang="fi-FI" dirty="0"/>
              <a:t>		</a:t>
            </a:r>
            <a:r>
              <a:rPr lang="fi-FI" dirty="0" err="1"/>
              <a:t>Deaths</a:t>
            </a:r>
            <a:endParaRPr lang="fi-FI" dirty="0"/>
          </a:p>
          <a:p>
            <a:r>
              <a:rPr lang="fi-FI" dirty="0"/>
              <a:t>FINLAND  	11 049		    346	</a:t>
            </a:r>
          </a:p>
          <a:p>
            <a:r>
              <a:rPr lang="fi-FI" dirty="0"/>
              <a:t>SWEDEN	96 677	 5 892</a:t>
            </a:r>
          </a:p>
          <a:p>
            <a:r>
              <a:rPr lang="fi-FI" dirty="0"/>
              <a:t>EUROPE	5 520 666	227 618</a:t>
            </a:r>
          </a:p>
        </p:txBody>
      </p:sp>
      <p:pic>
        <p:nvPicPr>
          <p:cNvPr id="24" name="Kuva 23">
            <a:extLst>
              <a:ext uri="{FF2B5EF4-FFF2-40B4-BE49-F238E27FC236}">
                <a16:creationId xmlns:a16="http://schemas.microsoft.com/office/drawing/2014/main" id="{29E4F748-15AE-4CB1-B1EB-07CDA07C863C}"/>
              </a:ext>
            </a:extLst>
          </p:cNvPr>
          <p:cNvPicPr>
            <a:picLocks noChangeAspect="1"/>
          </p:cNvPicPr>
          <p:nvPr/>
        </p:nvPicPr>
        <p:blipFill>
          <a:blip r:embed="rId5"/>
          <a:stretch>
            <a:fillRect/>
          </a:stretch>
        </p:blipFill>
        <p:spPr>
          <a:xfrm>
            <a:off x="5924583" y="3695526"/>
            <a:ext cx="4794217" cy="3162474"/>
          </a:xfrm>
          <a:prstGeom prst="rect">
            <a:avLst/>
          </a:prstGeom>
        </p:spPr>
      </p:pic>
      <p:sp>
        <p:nvSpPr>
          <p:cNvPr id="25" name="Tekstiruutu 24">
            <a:extLst>
              <a:ext uri="{FF2B5EF4-FFF2-40B4-BE49-F238E27FC236}">
                <a16:creationId xmlns:a16="http://schemas.microsoft.com/office/drawing/2014/main" id="{CBBAC669-63B0-4A5E-9EBE-1433E4AB7D7B}"/>
              </a:ext>
            </a:extLst>
          </p:cNvPr>
          <p:cNvSpPr txBox="1"/>
          <p:nvPr/>
        </p:nvSpPr>
        <p:spPr bwMode="auto">
          <a:xfrm flipH="1">
            <a:off x="10549926" y="4284439"/>
            <a:ext cx="849743" cy="2215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r>
              <a:rPr lang="fi-FI" sz="1600" dirty="0"/>
              <a:t>Spain</a:t>
            </a:r>
          </a:p>
          <a:p>
            <a:endParaRPr lang="fi-FI" sz="1600" dirty="0"/>
          </a:p>
          <a:p>
            <a:r>
              <a:rPr lang="fi-FI" sz="1600" dirty="0"/>
              <a:t>USA</a:t>
            </a:r>
          </a:p>
          <a:p>
            <a:endParaRPr lang="fi-FI" sz="1600" dirty="0"/>
          </a:p>
          <a:p>
            <a:r>
              <a:rPr lang="fi-FI" sz="1600" dirty="0"/>
              <a:t>Europe</a:t>
            </a:r>
          </a:p>
          <a:p>
            <a:endParaRPr lang="fi-FI" sz="1600" dirty="0"/>
          </a:p>
          <a:p>
            <a:r>
              <a:rPr lang="fi-FI" sz="1600" dirty="0" err="1"/>
              <a:t>Sweden</a:t>
            </a:r>
            <a:endParaRPr lang="fi-FI" sz="1600" dirty="0"/>
          </a:p>
          <a:p>
            <a:endParaRPr lang="fi-FI" sz="1600" dirty="0"/>
          </a:p>
          <a:p>
            <a:r>
              <a:rPr lang="fi-FI" sz="1600" dirty="0"/>
              <a:t>Finland</a:t>
            </a:r>
          </a:p>
        </p:txBody>
      </p:sp>
      <p:sp>
        <p:nvSpPr>
          <p:cNvPr id="27" name="Tekstiruutu 26">
            <a:extLst>
              <a:ext uri="{FF2B5EF4-FFF2-40B4-BE49-F238E27FC236}">
                <a16:creationId xmlns:a16="http://schemas.microsoft.com/office/drawing/2014/main" id="{FF272C13-CCA6-4426-9240-76447A6CB6C3}"/>
              </a:ext>
            </a:extLst>
          </p:cNvPr>
          <p:cNvSpPr txBox="1"/>
          <p:nvPr/>
        </p:nvSpPr>
        <p:spPr bwMode="auto">
          <a:xfrm flipH="1">
            <a:off x="6528048" y="4454553"/>
            <a:ext cx="1944151"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r>
              <a:rPr lang="fi-FI" sz="1600" dirty="0"/>
              <a:t>New </a:t>
            </a:r>
            <a:r>
              <a:rPr lang="fi-FI" sz="1600" dirty="0" err="1"/>
              <a:t>cases</a:t>
            </a:r>
            <a:r>
              <a:rPr lang="fi-FI" sz="1600" dirty="0"/>
              <a:t> / 100 000 </a:t>
            </a:r>
          </a:p>
        </p:txBody>
      </p:sp>
    </p:spTree>
    <p:extLst>
      <p:ext uri="{BB962C8B-B14F-4D97-AF65-F5344CB8AC3E}">
        <p14:creationId xmlns:p14="http://schemas.microsoft.com/office/powerpoint/2010/main" val="72760586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688629" y="5061"/>
            <a:ext cx="11521280" cy="624332"/>
          </a:xfrm>
        </p:spPr>
        <p:txBody>
          <a:bodyPr/>
          <a:lstStyle/>
          <a:p>
            <a:r>
              <a:rPr lang="fi-FI" dirty="0"/>
              <a:t>COVID-19 </a:t>
            </a:r>
            <a:r>
              <a:rPr lang="fi-FI" dirty="0" err="1"/>
              <a:t>hits</a:t>
            </a:r>
            <a:r>
              <a:rPr lang="fi-FI" dirty="0"/>
              <a:t> </a:t>
            </a:r>
            <a:r>
              <a:rPr lang="fi-FI" dirty="0" err="1"/>
              <a:t>nursing</a:t>
            </a:r>
            <a:r>
              <a:rPr lang="fi-FI" dirty="0"/>
              <a:t> </a:t>
            </a:r>
            <a:r>
              <a:rPr lang="fi-FI" dirty="0" err="1"/>
              <a:t>homes</a:t>
            </a:r>
            <a:r>
              <a:rPr lang="fi-FI" dirty="0"/>
              <a:t> </a:t>
            </a:r>
            <a:r>
              <a:rPr lang="fi-FI" dirty="0" err="1"/>
              <a:t>hard</a:t>
            </a:r>
            <a:endParaRPr lang="fi-FI" dirty="0"/>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1259966" y="510690"/>
            <a:ext cx="9865096" cy="1298576"/>
          </a:xfrm>
        </p:spPr>
        <p:txBody>
          <a:bodyPr/>
          <a:lstStyle/>
          <a:p>
            <a:pPr marL="549275" indent="-457200" algn="l">
              <a:lnSpc>
                <a:spcPct val="100000"/>
              </a:lnSpc>
              <a:buFont typeface="Arial" panose="020B0604020202020204" pitchFamily="34" charset="0"/>
              <a:buChar char="•"/>
            </a:pPr>
            <a:r>
              <a:rPr lang="fi-FI" sz="2000" dirty="0" err="1">
                <a:latin typeface="+mn-lt"/>
              </a:rPr>
              <a:t>The</a:t>
            </a:r>
            <a:r>
              <a:rPr lang="fi-FI" sz="2000" dirty="0">
                <a:latin typeface="+mn-lt"/>
              </a:rPr>
              <a:t> proportion of </a:t>
            </a:r>
            <a:r>
              <a:rPr lang="fi-FI" sz="2000" dirty="0" err="1">
                <a:latin typeface="+mn-lt"/>
              </a:rPr>
              <a:t>nursing</a:t>
            </a:r>
            <a:r>
              <a:rPr lang="fi-FI" sz="2000" dirty="0">
                <a:latin typeface="+mn-lt"/>
              </a:rPr>
              <a:t> home </a:t>
            </a:r>
            <a:r>
              <a:rPr lang="fi-FI" sz="2000" dirty="0" err="1">
                <a:latin typeface="+mn-lt"/>
              </a:rPr>
              <a:t>population</a:t>
            </a:r>
            <a:r>
              <a:rPr lang="fi-FI" sz="2000" dirty="0">
                <a:latin typeface="+mn-lt"/>
              </a:rPr>
              <a:t> is 1% in </a:t>
            </a:r>
            <a:r>
              <a:rPr lang="fi-FI" sz="2000" dirty="0" err="1">
                <a:latin typeface="+mn-lt"/>
              </a:rPr>
              <a:t>various</a:t>
            </a:r>
            <a:r>
              <a:rPr lang="fi-FI" sz="2000" dirty="0">
                <a:latin typeface="+mn-lt"/>
              </a:rPr>
              <a:t> </a:t>
            </a:r>
            <a:r>
              <a:rPr lang="fi-FI" sz="2000" dirty="0" err="1">
                <a:latin typeface="+mn-lt"/>
              </a:rPr>
              <a:t>countries</a:t>
            </a:r>
            <a:endParaRPr lang="fi-FI" sz="2000" dirty="0">
              <a:latin typeface="+mn-lt"/>
            </a:endParaRPr>
          </a:p>
          <a:p>
            <a:pPr marL="549275" indent="-457200" algn="l">
              <a:lnSpc>
                <a:spcPct val="100000"/>
              </a:lnSpc>
              <a:buFont typeface="Arial" panose="020B0604020202020204" pitchFamily="34" charset="0"/>
              <a:buChar char="•"/>
            </a:pPr>
            <a:r>
              <a:rPr lang="fi-FI" sz="2000" dirty="0" err="1">
                <a:latin typeface="+mn-lt"/>
              </a:rPr>
              <a:t>The</a:t>
            </a:r>
            <a:r>
              <a:rPr lang="fi-FI" sz="2000" dirty="0">
                <a:latin typeface="+mn-lt"/>
              </a:rPr>
              <a:t> </a:t>
            </a:r>
            <a:r>
              <a:rPr lang="fi-FI" sz="2000" dirty="0" err="1">
                <a:latin typeface="+mn-lt"/>
              </a:rPr>
              <a:t>nursing</a:t>
            </a:r>
            <a:r>
              <a:rPr lang="fi-FI" sz="2000" dirty="0">
                <a:latin typeface="+mn-lt"/>
              </a:rPr>
              <a:t> home </a:t>
            </a:r>
            <a:r>
              <a:rPr lang="fi-FI" sz="2000" dirty="0" err="1">
                <a:latin typeface="+mn-lt"/>
              </a:rPr>
              <a:t>population</a:t>
            </a:r>
            <a:r>
              <a:rPr lang="fi-FI" sz="2000" dirty="0">
                <a:latin typeface="+mn-lt"/>
              </a:rPr>
              <a:t> </a:t>
            </a:r>
            <a:r>
              <a:rPr lang="fi-FI" sz="2000" dirty="0" err="1">
                <a:latin typeface="+mn-lt"/>
              </a:rPr>
              <a:t>accounts</a:t>
            </a:r>
            <a:r>
              <a:rPr lang="fi-FI" sz="2000" dirty="0">
                <a:latin typeface="+mn-lt"/>
              </a:rPr>
              <a:t> for 31-85% of </a:t>
            </a:r>
            <a:r>
              <a:rPr lang="fi-FI" sz="2000" dirty="0" err="1">
                <a:latin typeface="+mn-lt"/>
              </a:rPr>
              <a:t>all</a:t>
            </a:r>
            <a:r>
              <a:rPr lang="fi-FI" sz="2000" dirty="0">
                <a:latin typeface="+mn-lt"/>
              </a:rPr>
              <a:t> COVID-19 </a:t>
            </a:r>
            <a:r>
              <a:rPr lang="fi-FI" sz="2000" dirty="0" err="1">
                <a:latin typeface="+mn-lt"/>
              </a:rPr>
              <a:t>deaths</a:t>
            </a:r>
            <a:endParaRPr lang="fi-FI" sz="2000" dirty="0">
              <a:latin typeface="+mn-lt"/>
            </a:endParaRPr>
          </a:p>
          <a:p>
            <a:pPr marL="549275" indent="-457200" algn="l">
              <a:lnSpc>
                <a:spcPct val="100000"/>
              </a:lnSpc>
              <a:buFont typeface="Arial" panose="020B0604020202020204" pitchFamily="34" charset="0"/>
              <a:buChar char="•"/>
            </a:pPr>
            <a:r>
              <a:rPr lang="fi-FI" sz="2000" dirty="0" err="1">
                <a:latin typeface="+mn-lt"/>
              </a:rPr>
              <a:t>Mortality</a:t>
            </a:r>
            <a:r>
              <a:rPr lang="fi-FI" sz="2000" dirty="0">
                <a:latin typeface="+mn-lt"/>
              </a:rPr>
              <a:t> </a:t>
            </a:r>
            <a:r>
              <a:rPr lang="fi-FI" sz="2000" dirty="0" err="1">
                <a:latin typeface="+mn-lt"/>
              </a:rPr>
              <a:t>among</a:t>
            </a:r>
            <a:r>
              <a:rPr lang="fi-FI" sz="2000" dirty="0">
                <a:latin typeface="+mn-lt"/>
              </a:rPr>
              <a:t> </a:t>
            </a:r>
            <a:r>
              <a:rPr lang="fi-FI" sz="2000" dirty="0" err="1">
                <a:latin typeface="+mn-lt"/>
              </a:rPr>
              <a:t>infected</a:t>
            </a:r>
            <a:r>
              <a:rPr lang="fi-FI" sz="2000" dirty="0">
                <a:latin typeface="+mn-lt"/>
              </a:rPr>
              <a:t> NH </a:t>
            </a:r>
            <a:r>
              <a:rPr lang="fi-FI" sz="2000" dirty="0" err="1">
                <a:latin typeface="+mn-lt"/>
              </a:rPr>
              <a:t>residents</a:t>
            </a:r>
            <a:r>
              <a:rPr lang="fi-FI" sz="2000" dirty="0">
                <a:latin typeface="+mn-lt"/>
              </a:rPr>
              <a:t> is </a:t>
            </a:r>
            <a:r>
              <a:rPr lang="fi-FI" sz="2000" dirty="0" err="1">
                <a:latin typeface="+mn-lt"/>
              </a:rPr>
              <a:t>about</a:t>
            </a:r>
            <a:r>
              <a:rPr lang="fi-FI" sz="2000" dirty="0">
                <a:latin typeface="+mn-lt"/>
              </a:rPr>
              <a:t> 30-40%</a:t>
            </a: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a:xfrm>
            <a:off x="5015880" y="6246813"/>
            <a:ext cx="5184160" cy="576000"/>
          </a:xfrm>
        </p:spPr>
        <p:txBody>
          <a:bodyPr/>
          <a:lstStyle/>
          <a:p>
            <a:pPr marL="0" algn="l" rtl="0" eaLnBrk="1" latinLnBrk="0" hangingPunct="1">
              <a:spcBef>
                <a:spcPts val="0"/>
              </a:spcBef>
              <a:spcAft>
                <a:spcPts val="0"/>
              </a:spcAft>
            </a:pPr>
            <a:r>
              <a:rPr lang="fi-FI" sz="900" kern="1200" dirty="0">
                <a:solidFill>
                  <a:srgbClr val="000000"/>
                </a:solidFill>
                <a:effectLst/>
                <a:latin typeface="Arial" panose="020B0604020202020204" pitchFamily="34" charset="0"/>
                <a:ea typeface="+mn-ea"/>
                <a:cs typeface="+mn-cs"/>
              </a:rPr>
              <a:t>By </a:t>
            </a:r>
            <a:r>
              <a:rPr lang="fi-FI" sz="900" b="1" kern="1200" dirty="0" err="1">
                <a:solidFill>
                  <a:srgbClr val="000000"/>
                </a:solidFill>
                <a:effectLst/>
                <a:latin typeface="Arial" panose="020B0604020202020204" pitchFamily="34" charset="0"/>
                <a:ea typeface="+mn-ea"/>
                <a:cs typeface="+mn-cs"/>
              </a:rPr>
              <a:t>Comas-Herrera</a:t>
            </a:r>
            <a:r>
              <a:rPr lang="fi-FI" sz="900" b="1" kern="1200" dirty="0">
                <a:solidFill>
                  <a:srgbClr val="000000"/>
                </a:solidFill>
                <a:effectLst/>
                <a:latin typeface="Arial" panose="020B0604020202020204" pitchFamily="34" charset="0"/>
                <a:ea typeface="+mn-ea"/>
                <a:cs typeface="+mn-cs"/>
              </a:rPr>
              <a:t> 2020 (</a:t>
            </a:r>
            <a:r>
              <a:rPr lang="fi-FI" sz="900" b="1" kern="1200" dirty="0" err="1">
                <a:solidFill>
                  <a:srgbClr val="000000"/>
                </a:solidFill>
                <a:effectLst/>
                <a:latin typeface="Arial" panose="020B0604020202020204" pitchFamily="34" charset="0"/>
                <a:ea typeface="+mn-ea"/>
                <a:cs typeface="+mn-cs"/>
              </a:rPr>
              <a:t>care</a:t>
            </a:r>
            <a:r>
              <a:rPr lang="fi-FI" sz="900" b="1" kern="1200" dirty="0">
                <a:solidFill>
                  <a:srgbClr val="000000"/>
                </a:solidFill>
                <a:effectLst/>
                <a:latin typeface="Arial" panose="020B0604020202020204" pitchFamily="34" charset="0"/>
                <a:ea typeface="+mn-ea"/>
                <a:cs typeface="+mn-cs"/>
              </a:rPr>
              <a:t> </a:t>
            </a:r>
            <a:r>
              <a:rPr lang="fi-FI" sz="900" b="1" kern="1200" dirty="0" err="1">
                <a:solidFill>
                  <a:srgbClr val="000000"/>
                </a:solidFill>
                <a:effectLst/>
                <a:latin typeface="Arial" panose="020B0604020202020204" pitchFamily="34" charset="0"/>
                <a:ea typeface="+mn-ea"/>
                <a:cs typeface="+mn-cs"/>
              </a:rPr>
              <a:t>homes</a:t>
            </a:r>
            <a:r>
              <a:rPr lang="fi-FI" sz="900" b="1" kern="1200" dirty="0">
                <a:solidFill>
                  <a:srgbClr val="000000"/>
                </a:solidFill>
                <a:effectLst/>
                <a:latin typeface="Arial" panose="020B0604020202020204" pitchFamily="34" charset="0"/>
                <a:ea typeface="+mn-ea"/>
                <a:cs typeface="+mn-cs"/>
              </a:rPr>
              <a:t>); </a:t>
            </a:r>
            <a:r>
              <a:rPr lang="fi-FI" sz="900" kern="1200" dirty="0" err="1">
                <a:solidFill>
                  <a:srgbClr val="000000"/>
                </a:solidFill>
                <a:effectLst/>
                <a:latin typeface="Arial" panose="020B0604020202020204" pitchFamily="34" charset="0"/>
                <a:ea typeface="+mn-ea"/>
                <a:cs typeface="+mn-cs"/>
              </a:rPr>
              <a:t>Schols</a:t>
            </a:r>
            <a:r>
              <a:rPr lang="fi-FI" sz="900" kern="1200" dirty="0">
                <a:solidFill>
                  <a:srgbClr val="000000"/>
                </a:solidFill>
                <a:effectLst/>
                <a:latin typeface="Arial" panose="020B0604020202020204" pitchFamily="34" charset="0"/>
                <a:ea typeface="+mn-ea"/>
                <a:cs typeface="+mn-cs"/>
              </a:rPr>
              <a:t>, EUGMS 2020; </a:t>
            </a:r>
            <a:r>
              <a:rPr lang="fi-FI" sz="900" kern="1200" dirty="0" err="1">
                <a:solidFill>
                  <a:srgbClr val="000000"/>
                </a:solidFill>
                <a:effectLst/>
                <a:latin typeface="Arial" panose="020B0604020202020204" pitchFamily="34" charset="0"/>
                <a:ea typeface="+mn-ea"/>
                <a:cs typeface="+mn-cs"/>
              </a:rPr>
              <a:t>Sugg</a:t>
            </a:r>
            <a:r>
              <a:rPr lang="fi-FI" sz="900" kern="1200" dirty="0">
                <a:solidFill>
                  <a:srgbClr val="000000"/>
                </a:solidFill>
                <a:effectLst/>
                <a:latin typeface="Arial" panose="020B0604020202020204" pitchFamily="34" charset="0"/>
                <a:ea typeface="+mn-ea"/>
                <a:cs typeface="+mn-cs"/>
              </a:rPr>
              <a:t> et al. </a:t>
            </a:r>
            <a:r>
              <a:rPr lang="fi-FI" sz="900" kern="1200" dirty="0" err="1">
                <a:solidFill>
                  <a:srgbClr val="000000"/>
                </a:solidFill>
                <a:effectLst/>
                <a:latin typeface="Arial" panose="020B0604020202020204" pitchFamily="34" charset="0"/>
                <a:ea typeface="+mn-ea"/>
                <a:cs typeface="+mn-cs"/>
              </a:rPr>
              <a:t>Sci</a:t>
            </a:r>
            <a:r>
              <a:rPr lang="fi-FI" sz="900" kern="1200" dirty="0">
                <a:solidFill>
                  <a:srgbClr val="000000"/>
                </a:solidFill>
                <a:effectLst/>
                <a:latin typeface="Arial" panose="020B0604020202020204" pitchFamily="34" charset="0"/>
                <a:ea typeface="+mn-ea"/>
                <a:cs typeface="+mn-cs"/>
              </a:rPr>
              <a:t> Total </a:t>
            </a:r>
            <a:r>
              <a:rPr lang="fi-FI" sz="900" kern="1200" dirty="0" err="1">
                <a:solidFill>
                  <a:srgbClr val="000000"/>
                </a:solidFill>
                <a:effectLst/>
                <a:latin typeface="Arial" panose="020B0604020202020204" pitchFamily="34" charset="0"/>
                <a:ea typeface="+mn-ea"/>
                <a:cs typeface="+mn-cs"/>
              </a:rPr>
              <a:t>Environ</a:t>
            </a:r>
            <a:r>
              <a:rPr lang="fi-FI" sz="900" kern="1200" dirty="0">
                <a:solidFill>
                  <a:srgbClr val="000000"/>
                </a:solidFill>
                <a:effectLst/>
                <a:latin typeface="Arial" panose="020B0604020202020204" pitchFamily="34" charset="0"/>
                <a:ea typeface="+mn-ea"/>
                <a:cs typeface="+mn-cs"/>
              </a:rPr>
              <a:t> 2020; Bauer EUGMS </a:t>
            </a:r>
            <a:r>
              <a:rPr lang="fi-FI" sz="900" kern="1200" dirty="0" err="1">
                <a:solidFill>
                  <a:srgbClr val="000000"/>
                </a:solidFill>
                <a:effectLst/>
                <a:latin typeface="Arial" panose="020B0604020202020204" pitchFamily="34" charset="0"/>
                <a:ea typeface="+mn-ea"/>
                <a:cs typeface="+mn-cs"/>
              </a:rPr>
              <a:t>congress</a:t>
            </a:r>
            <a:r>
              <a:rPr lang="fi-FI" sz="900" kern="1200" dirty="0">
                <a:solidFill>
                  <a:srgbClr val="000000"/>
                </a:solidFill>
                <a:effectLst/>
                <a:latin typeface="Arial" panose="020B0604020202020204" pitchFamily="34" charset="0"/>
                <a:ea typeface="+mn-ea"/>
                <a:cs typeface="+mn-cs"/>
              </a:rPr>
              <a:t> 2020, </a:t>
            </a:r>
            <a:r>
              <a:rPr lang="fi-FI" sz="900" kern="1200" dirty="0" err="1">
                <a:solidFill>
                  <a:srgbClr val="000000"/>
                </a:solidFill>
                <a:effectLst/>
                <a:latin typeface="Arial" panose="020B0604020202020204" pitchFamily="34" charset="0"/>
                <a:ea typeface="+mn-ea"/>
                <a:cs typeface="+mn-cs"/>
              </a:rPr>
              <a:t>Finnish</a:t>
            </a:r>
            <a:r>
              <a:rPr lang="fi-FI" sz="900" kern="1200" dirty="0">
                <a:solidFill>
                  <a:srgbClr val="000000"/>
                </a:solidFill>
                <a:effectLst/>
                <a:latin typeface="Arial" panose="020B0604020202020204" pitchFamily="34" charset="0"/>
                <a:ea typeface="+mn-ea"/>
                <a:cs typeface="+mn-cs"/>
              </a:rPr>
              <a:t> Institute for Health and </a:t>
            </a:r>
            <a:r>
              <a:rPr lang="fi-FI" sz="900" kern="1200" dirty="0" err="1">
                <a:solidFill>
                  <a:srgbClr val="000000"/>
                </a:solidFill>
                <a:effectLst/>
                <a:latin typeface="Arial" panose="020B0604020202020204" pitchFamily="34" charset="0"/>
                <a:ea typeface="+mn-ea"/>
                <a:cs typeface="+mn-cs"/>
              </a:rPr>
              <a:t>Welfare</a:t>
            </a:r>
            <a:r>
              <a:rPr lang="fi-FI" sz="900" kern="1200" dirty="0">
                <a:solidFill>
                  <a:srgbClr val="000000"/>
                </a:solidFill>
                <a:effectLst/>
                <a:latin typeface="Arial" panose="020B0604020202020204" pitchFamily="34" charset="0"/>
                <a:ea typeface="+mn-ea"/>
                <a:cs typeface="+mn-cs"/>
              </a:rPr>
              <a:t>; </a:t>
            </a:r>
            <a:r>
              <a:rPr lang="fi-FI" sz="900" dirty="0">
                <a:latin typeface="+mn-lt"/>
              </a:rPr>
              <a:t>Stern &amp; Klein, </a:t>
            </a:r>
            <a:r>
              <a:rPr lang="fi-FI" sz="900" dirty="0" err="1">
                <a:latin typeface="+mn-lt"/>
              </a:rPr>
              <a:t>Society</a:t>
            </a:r>
            <a:r>
              <a:rPr lang="fi-FI" sz="900" dirty="0">
                <a:latin typeface="+mn-lt"/>
              </a:rPr>
              <a:t> 2020</a:t>
            </a:r>
            <a:r>
              <a:rPr lang="fi-FI" sz="900" kern="1200" dirty="0">
                <a:solidFill>
                  <a:srgbClr val="000000"/>
                </a:solidFill>
                <a:effectLst/>
                <a:latin typeface="Arial" panose="020B0604020202020204" pitchFamily="34" charset="0"/>
                <a:ea typeface="+mn-ea"/>
                <a:cs typeface="+mn-cs"/>
              </a:rPr>
              <a:t>  </a:t>
            </a:r>
            <a:endParaRPr lang="fi-FI" dirty="0">
              <a:effectLst/>
            </a:endParaRP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3</a:t>
            </a:fld>
            <a:endParaRPr lang="en-GB" dirty="0"/>
          </a:p>
        </p:txBody>
      </p:sp>
      <p:graphicFrame>
        <p:nvGraphicFramePr>
          <p:cNvPr id="7" name="Taulukko 7">
            <a:extLst>
              <a:ext uri="{FF2B5EF4-FFF2-40B4-BE49-F238E27FC236}">
                <a16:creationId xmlns:a16="http://schemas.microsoft.com/office/drawing/2014/main" id="{64D599C4-6A53-407D-9558-53798E600156}"/>
              </a:ext>
            </a:extLst>
          </p:cNvPr>
          <p:cNvGraphicFramePr>
            <a:graphicFrameLocks noGrp="1"/>
          </p:cNvGraphicFramePr>
          <p:nvPr>
            <p:extLst>
              <p:ext uri="{D42A27DB-BD31-4B8C-83A1-F6EECF244321}">
                <p14:modId xmlns:p14="http://schemas.microsoft.com/office/powerpoint/2010/main" val="3915614917"/>
              </p:ext>
            </p:extLst>
          </p:nvPr>
        </p:nvGraphicFramePr>
        <p:xfrm>
          <a:off x="0" y="1965829"/>
          <a:ext cx="12434389" cy="4511288"/>
        </p:xfrm>
        <a:graphic>
          <a:graphicData uri="http://schemas.openxmlformats.org/drawingml/2006/table">
            <a:tbl>
              <a:tblPr firstRow="1" bandRow="1">
                <a:tableStyleId>{5C22544A-7EE6-4342-B048-85BDC9FD1C3A}</a:tableStyleId>
              </a:tblPr>
              <a:tblGrid>
                <a:gridCol w="2390623">
                  <a:extLst>
                    <a:ext uri="{9D8B030D-6E8A-4147-A177-3AD203B41FA5}">
                      <a16:colId xmlns:a16="http://schemas.microsoft.com/office/drawing/2014/main" val="3572921722"/>
                    </a:ext>
                  </a:extLst>
                </a:gridCol>
                <a:gridCol w="3503639">
                  <a:extLst>
                    <a:ext uri="{9D8B030D-6E8A-4147-A177-3AD203B41FA5}">
                      <a16:colId xmlns:a16="http://schemas.microsoft.com/office/drawing/2014/main" val="1821061036"/>
                    </a:ext>
                  </a:extLst>
                </a:gridCol>
                <a:gridCol w="3318935">
                  <a:extLst>
                    <a:ext uri="{9D8B030D-6E8A-4147-A177-3AD203B41FA5}">
                      <a16:colId xmlns:a16="http://schemas.microsoft.com/office/drawing/2014/main" val="3876392613"/>
                    </a:ext>
                  </a:extLst>
                </a:gridCol>
                <a:gridCol w="3221192">
                  <a:extLst>
                    <a:ext uri="{9D8B030D-6E8A-4147-A177-3AD203B41FA5}">
                      <a16:colId xmlns:a16="http://schemas.microsoft.com/office/drawing/2014/main" val="1130535389"/>
                    </a:ext>
                  </a:extLst>
                </a:gridCol>
              </a:tblGrid>
              <a:tr h="432048">
                <a:tc>
                  <a:txBody>
                    <a:bodyPr/>
                    <a:lstStyle/>
                    <a:p>
                      <a:r>
                        <a:rPr lang="fi-FI" sz="1800" dirty="0"/>
                        <a:t>By </a:t>
                      </a:r>
                      <a:r>
                        <a:rPr lang="fi-FI" sz="1800" dirty="0" err="1"/>
                        <a:t>June</a:t>
                      </a:r>
                      <a:r>
                        <a:rPr lang="fi-FI" sz="1800" dirty="0"/>
                        <a:t>- </a:t>
                      </a:r>
                      <a:r>
                        <a:rPr lang="fi-FI" sz="1800" dirty="0" err="1"/>
                        <a:t>Aug</a:t>
                      </a:r>
                      <a:r>
                        <a:rPr lang="fi-FI" sz="1800" dirty="0"/>
                        <a:t> 2020</a:t>
                      </a:r>
                    </a:p>
                  </a:txBody>
                  <a:tcPr/>
                </a:tc>
                <a:tc>
                  <a:txBody>
                    <a:bodyPr/>
                    <a:lstStyle/>
                    <a:p>
                      <a:r>
                        <a:rPr lang="fi-FI" sz="1800" dirty="0"/>
                        <a:t>% </a:t>
                      </a:r>
                      <a:r>
                        <a:rPr lang="fi-FI" sz="1800" dirty="0" err="1"/>
                        <a:t>infected</a:t>
                      </a:r>
                      <a:r>
                        <a:rPr lang="fi-FI" sz="1800" dirty="0"/>
                        <a:t> of NH </a:t>
                      </a:r>
                      <a:r>
                        <a:rPr lang="fi-FI" sz="1800" dirty="0" err="1"/>
                        <a:t>population</a:t>
                      </a:r>
                      <a:endParaRPr lang="fi-FI" sz="1800" dirty="0"/>
                    </a:p>
                  </a:txBody>
                  <a:tcPr/>
                </a:tc>
                <a:tc>
                  <a:txBody>
                    <a:bodyPr/>
                    <a:lstStyle/>
                    <a:p>
                      <a:r>
                        <a:rPr lang="fi-FI" sz="1800" dirty="0"/>
                        <a:t>% of </a:t>
                      </a:r>
                      <a:r>
                        <a:rPr lang="fi-FI" sz="1800" dirty="0" err="1"/>
                        <a:t>all</a:t>
                      </a:r>
                      <a:r>
                        <a:rPr lang="fi-FI" sz="1800" dirty="0"/>
                        <a:t> </a:t>
                      </a:r>
                      <a:r>
                        <a:rPr lang="fi-FI" sz="1800" dirty="0" err="1"/>
                        <a:t>deaths</a:t>
                      </a:r>
                      <a:r>
                        <a:rPr lang="fi-FI" sz="1800" dirty="0"/>
                        <a:t> in country</a:t>
                      </a:r>
                    </a:p>
                  </a:txBody>
                  <a:tcPr/>
                </a:tc>
                <a:tc>
                  <a:txBody>
                    <a:bodyPr/>
                    <a:lstStyle/>
                    <a:p>
                      <a:r>
                        <a:rPr lang="fi-FI" sz="1800" dirty="0" err="1"/>
                        <a:t>Mortality</a:t>
                      </a:r>
                      <a:r>
                        <a:rPr lang="fi-FI" sz="1800" dirty="0"/>
                        <a:t> in NH </a:t>
                      </a:r>
                      <a:r>
                        <a:rPr lang="fi-FI" sz="1800" dirty="0" err="1"/>
                        <a:t>population</a:t>
                      </a:r>
                      <a:endParaRPr lang="fi-FI" sz="1800" dirty="0"/>
                    </a:p>
                  </a:txBody>
                  <a:tcPr/>
                </a:tc>
                <a:extLst>
                  <a:ext uri="{0D108BD9-81ED-4DB2-BD59-A6C34878D82A}">
                    <a16:rowId xmlns:a16="http://schemas.microsoft.com/office/drawing/2014/main" val="4013660703"/>
                  </a:ext>
                </a:extLst>
              </a:tr>
              <a:tr h="370840">
                <a:tc>
                  <a:txBody>
                    <a:bodyPr/>
                    <a:lstStyle/>
                    <a:p>
                      <a:r>
                        <a:rPr lang="fi-FI" sz="1800" dirty="0"/>
                        <a:t>Finland </a:t>
                      </a:r>
                    </a:p>
                  </a:txBody>
                  <a:tcPr/>
                </a:tc>
                <a:tc>
                  <a:txBody>
                    <a:bodyPr/>
                    <a:lstStyle/>
                    <a:p>
                      <a:r>
                        <a:rPr lang="fi-FI" sz="1800" dirty="0"/>
                        <a:t>0.6%</a:t>
                      </a:r>
                    </a:p>
                  </a:txBody>
                  <a:tcPr/>
                </a:tc>
                <a:tc>
                  <a:txBody>
                    <a:bodyPr/>
                    <a:lstStyle/>
                    <a:p>
                      <a:r>
                        <a:rPr lang="fi-FI" sz="1800" dirty="0"/>
                        <a:t>34%</a:t>
                      </a:r>
                    </a:p>
                  </a:txBody>
                  <a:tcPr/>
                </a:tc>
                <a:tc>
                  <a:txBody>
                    <a:bodyPr/>
                    <a:lstStyle/>
                    <a:p>
                      <a:r>
                        <a:rPr lang="fi-FI" sz="1800" dirty="0"/>
                        <a:t>0.3%</a:t>
                      </a:r>
                    </a:p>
                  </a:txBody>
                  <a:tcPr/>
                </a:tc>
                <a:extLst>
                  <a:ext uri="{0D108BD9-81ED-4DB2-BD59-A6C34878D82A}">
                    <a16:rowId xmlns:a16="http://schemas.microsoft.com/office/drawing/2014/main" val="2902691376"/>
                  </a:ext>
                </a:extLst>
              </a:tr>
              <a:tr h="370840">
                <a:tc>
                  <a:txBody>
                    <a:bodyPr/>
                    <a:lstStyle/>
                    <a:p>
                      <a:r>
                        <a:rPr lang="fi-FI" sz="1800" dirty="0" err="1"/>
                        <a:t>Sweden</a:t>
                      </a:r>
                      <a:endParaRPr lang="fi-FI" sz="1800" dirty="0"/>
                    </a:p>
                  </a:txBody>
                  <a:tcPr/>
                </a:tc>
                <a:tc>
                  <a:txBody>
                    <a:bodyPr/>
                    <a:lstStyle/>
                    <a:p>
                      <a:endParaRPr lang="fi-FI" sz="1800" dirty="0"/>
                    </a:p>
                  </a:txBody>
                  <a:tcPr/>
                </a:tc>
                <a:tc>
                  <a:txBody>
                    <a:bodyPr/>
                    <a:lstStyle/>
                    <a:p>
                      <a:r>
                        <a:rPr lang="fi-FI" sz="1800" dirty="0"/>
                        <a:t>47%</a:t>
                      </a:r>
                    </a:p>
                  </a:txBody>
                  <a:tcPr/>
                </a:tc>
                <a:tc>
                  <a:txBody>
                    <a:bodyPr/>
                    <a:lstStyle/>
                    <a:p>
                      <a:r>
                        <a:rPr lang="fi-FI" sz="1800" dirty="0"/>
                        <a:t>2.8%</a:t>
                      </a:r>
                    </a:p>
                  </a:txBody>
                  <a:tcPr/>
                </a:tc>
                <a:extLst>
                  <a:ext uri="{0D108BD9-81ED-4DB2-BD59-A6C34878D82A}">
                    <a16:rowId xmlns:a16="http://schemas.microsoft.com/office/drawing/2014/main" val="4268569171"/>
                  </a:ext>
                </a:extLst>
              </a:tr>
              <a:tr h="370840">
                <a:tc>
                  <a:txBody>
                    <a:bodyPr/>
                    <a:lstStyle/>
                    <a:p>
                      <a:r>
                        <a:rPr lang="fi-FI" sz="1800" dirty="0"/>
                        <a:t>Great Britain</a:t>
                      </a:r>
                    </a:p>
                  </a:txBody>
                  <a:tcPr/>
                </a:tc>
                <a:tc>
                  <a:txBody>
                    <a:bodyPr/>
                    <a:lstStyle/>
                    <a:p>
                      <a:endParaRPr lang="fi-FI" sz="1800" dirty="0"/>
                    </a:p>
                  </a:txBody>
                  <a:tcPr/>
                </a:tc>
                <a:tc>
                  <a:txBody>
                    <a:bodyPr/>
                    <a:lstStyle/>
                    <a:p>
                      <a:r>
                        <a:rPr lang="fi-FI" sz="1800" dirty="0"/>
                        <a:t>45%</a:t>
                      </a:r>
                    </a:p>
                  </a:txBody>
                  <a:tcPr/>
                </a:tc>
                <a:tc>
                  <a:txBody>
                    <a:bodyPr/>
                    <a:lstStyle/>
                    <a:p>
                      <a:r>
                        <a:rPr lang="fi-FI" sz="1800" dirty="0"/>
                        <a:t>7%</a:t>
                      </a:r>
                    </a:p>
                  </a:txBody>
                  <a:tcPr/>
                </a:tc>
                <a:extLst>
                  <a:ext uri="{0D108BD9-81ED-4DB2-BD59-A6C34878D82A}">
                    <a16:rowId xmlns:a16="http://schemas.microsoft.com/office/drawing/2014/main" val="3613795159"/>
                  </a:ext>
                </a:extLst>
              </a:tr>
              <a:tr h="370840">
                <a:tc>
                  <a:txBody>
                    <a:bodyPr/>
                    <a:lstStyle/>
                    <a:p>
                      <a:r>
                        <a:rPr lang="fi-FI" sz="1800" dirty="0" err="1"/>
                        <a:t>Netherlands</a:t>
                      </a:r>
                      <a:endParaRPr lang="fi-FI" sz="1800" dirty="0"/>
                    </a:p>
                  </a:txBody>
                  <a:tcPr/>
                </a:tc>
                <a:tc>
                  <a:txBody>
                    <a:bodyPr/>
                    <a:lstStyle/>
                    <a:p>
                      <a:r>
                        <a:rPr lang="fi-FI" sz="1800" dirty="0"/>
                        <a:t>10%</a:t>
                      </a:r>
                    </a:p>
                  </a:txBody>
                  <a:tcPr/>
                </a:tc>
                <a:tc>
                  <a:txBody>
                    <a:bodyPr/>
                    <a:lstStyle/>
                    <a:p>
                      <a:r>
                        <a:rPr lang="fi-FI" sz="1800" dirty="0"/>
                        <a:t>32%</a:t>
                      </a:r>
                    </a:p>
                  </a:txBody>
                  <a:tcPr/>
                </a:tc>
                <a:tc>
                  <a:txBody>
                    <a:bodyPr/>
                    <a:lstStyle/>
                    <a:p>
                      <a:r>
                        <a:rPr lang="fi-FI" sz="1800" dirty="0"/>
                        <a:t>2%</a:t>
                      </a:r>
                    </a:p>
                  </a:txBody>
                  <a:tcPr/>
                </a:tc>
                <a:extLst>
                  <a:ext uri="{0D108BD9-81ED-4DB2-BD59-A6C34878D82A}">
                    <a16:rowId xmlns:a16="http://schemas.microsoft.com/office/drawing/2014/main" val="2310233051"/>
                  </a:ext>
                </a:extLst>
              </a:tr>
              <a:tr h="370840">
                <a:tc>
                  <a:txBody>
                    <a:bodyPr/>
                    <a:lstStyle/>
                    <a:p>
                      <a:r>
                        <a:rPr lang="fi-FI" sz="1800" dirty="0"/>
                        <a:t>France</a:t>
                      </a:r>
                    </a:p>
                  </a:txBody>
                  <a:tcPr/>
                </a:tc>
                <a:tc>
                  <a:txBody>
                    <a:bodyPr/>
                    <a:lstStyle/>
                    <a:p>
                      <a:endParaRPr lang="fi-FI" sz="1800" dirty="0"/>
                    </a:p>
                  </a:txBody>
                  <a:tcPr/>
                </a:tc>
                <a:tc>
                  <a:txBody>
                    <a:bodyPr/>
                    <a:lstStyle/>
                    <a:p>
                      <a:r>
                        <a:rPr lang="fi-FI" sz="1800" dirty="0"/>
                        <a:t>49%</a:t>
                      </a:r>
                    </a:p>
                  </a:txBody>
                  <a:tcPr/>
                </a:tc>
                <a:tc>
                  <a:txBody>
                    <a:bodyPr/>
                    <a:lstStyle/>
                    <a:p>
                      <a:r>
                        <a:rPr lang="fi-FI" sz="1800" dirty="0"/>
                        <a:t>2.4%</a:t>
                      </a:r>
                    </a:p>
                  </a:txBody>
                  <a:tcPr/>
                </a:tc>
                <a:extLst>
                  <a:ext uri="{0D108BD9-81ED-4DB2-BD59-A6C34878D82A}">
                    <a16:rowId xmlns:a16="http://schemas.microsoft.com/office/drawing/2014/main" val="3800689113"/>
                  </a:ext>
                </a:extLst>
              </a:tr>
              <a:tr h="370840">
                <a:tc>
                  <a:txBody>
                    <a:bodyPr/>
                    <a:lstStyle/>
                    <a:p>
                      <a:r>
                        <a:rPr lang="fi-FI" sz="1800" dirty="0"/>
                        <a:t>Germany</a:t>
                      </a:r>
                    </a:p>
                  </a:txBody>
                  <a:tcPr/>
                </a:tc>
                <a:tc>
                  <a:txBody>
                    <a:bodyPr/>
                    <a:lstStyle/>
                    <a:p>
                      <a:endParaRPr lang="fi-FI" sz="1800" dirty="0"/>
                    </a:p>
                  </a:txBody>
                  <a:tcPr/>
                </a:tc>
                <a:tc>
                  <a:txBody>
                    <a:bodyPr/>
                    <a:lstStyle/>
                    <a:p>
                      <a:r>
                        <a:rPr lang="fi-FI" sz="1800" dirty="0"/>
                        <a:t>39%</a:t>
                      </a:r>
                    </a:p>
                  </a:txBody>
                  <a:tcPr/>
                </a:tc>
                <a:tc>
                  <a:txBody>
                    <a:bodyPr/>
                    <a:lstStyle/>
                    <a:p>
                      <a:r>
                        <a:rPr lang="fi-FI" sz="1800" dirty="0"/>
                        <a:t>0.4%</a:t>
                      </a:r>
                    </a:p>
                  </a:txBody>
                  <a:tcPr/>
                </a:tc>
                <a:extLst>
                  <a:ext uri="{0D108BD9-81ED-4DB2-BD59-A6C34878D82A}">
                    <a16:rowId xmlns:a16="http://schemas.microsoft.com/office/drawing/2014/main" val="2819197109"/>
                  </a:ext>
                </a:extLst>
              </a:tr>
              <a:tr h="370840">
                <a:tc>
                  <a:txBody>
                    <a:bodyPr/>
                    <a:lstStyle/>
                    <a:p>
                      <a:r>
                        <a:rPr lang="fi-FI" sz="1800" dirty="0" err="1"/>
                        <a:t>Italy</a:t>
                      </a:r>
                      <a:endParaRPr lang="fi-FI" sz="1800" dirty="0"/>
                    </a:p>
                  </a:txBody>
                  <a:tcPr/>
                </a:tc>
                <a:tc>
                  <a:txBody>
                    <a:bodyPr/>
                    <a:lstStyle/>
                    <a:p>
                      <a:endParaRPr lang="fi-FI" sz="1800" dirty="0"/>
                    </a:p>
                  </a:txBody>
                  <a:tcPr/>
                </a:tc>
                <a:tc>
                  <a:txBody>
                    <a:bodyPr/>
                    <a:lstStyle/>
                    <a:p>
                      <a:endParaRPr lang="fi-FI" sz="1800" dirty="0"/>
                    </a:p>
                  </a:txBody>
                  <a:tcPr/>
                </a:tc>
                <a:tc>
                  <a:txBody>
                    <a:bodyPr/>
                    <a:lstStyle/>
                    <a:p>
                      <a:r>
                        <a:rPr lang="fi-FI" sz="1800" dirty="0"/>
                        <a:t>3(-8)%</a:t>
                      </a:r>
                    </a:p>
                  </a:txBody>
                  <a:tcPr/>
                </a:tc>
                <a:extLst>
                  <a:ext uri="{0D108BD9-81ED-4DB2-BD59-A6C34878D82A}">
                    <a16:rowId xmlns:a16="http://schemas.microsoft.com/office/drawing/2014/main" val="4188359019"/>
                  </a:ext>
                </a:extLst>
              </a:tr>
              <a:tr h="370840">
                <a:tc>
                  <a:txBody>
                    <a:bodyPr/>
                    <a:lstStyle/>
                    <a:p>
                      <a:r>
                        <a:rPr lang="fi-FI" sz="1800" dirty="0"/>
                        <a:t>Spain</a:t>
                      </a:r>
                    </a:p>
                  </a:txBody>
                  <a:tcPr/>
                </a:tc>
                <a:tc>
                  <a:txBody>
                    <a:bodyPr/>
                    <a:lstStyle/>
                    <a:p>
                      <a:endParaRPr lang="fi-FI" sz="1800" dirty="0"/>
                    </a:p>
                  </a:txBody>
                  <a:tcPr/>
                </a:tc>
                <a:tc>
                  <a:txBody>
                    <a:bodyPr/>
                    <a:lstStyle/>
                    <a:p>
                      <a:r>
                        <a:rPr lang="fi-FI" sz="1800" dirty="0"/>
                        <a:t>34-68%</a:t>
                      </a:r>
                    </a:p>
                  </a:txBody>
                  <a:tcPr/>
                </a:tc>
                <a:tc>
                  <a:txBody>
                    <a:bodyPr/>
                    <a:lstStyle/>
                    <a:p>
                      <a:r>
                        <a:rPr lang="fi-FI" sz="1800" dirty="0"/>
                        <a:t>6%</a:t>
                      </a:r>
                    </a:p>
                  </a:txBody>
                  <a:tcPr/>
                </a:tc>
                <a:extLst>
                  <a:ext uri="{0D108BD9-81ED-4DB2-BD59-A6C34878D82A}">
                    <a16:rowId xmlns:a16="http://schemas.microsoft.com/office/drawing/2014/main" val="1737676472"/>
                  </a:ext>
                </a:extLst>
              </a:tr>
              <a:tr h="370840">
                <a:tc>
                  <a:txBody>
                    <a:bodyPr/>
                    <a:lstStyle/>
                    <a:p>
                      <a:r>
                        <a:rPr lang="fi-FI" sz="1800" dirty="0" err="1"/>
                        <a:t>Belgium</a:t>
                      </a:r>
                      <a:endParaRPr lang="fi-FI" sz="1800" dirty="0"/>
                    </a:p>
                  </a:txBody>
                  <a:tcPr/>
                </a:tc>
                <a:tc>
                  <a:txBody>
                    <a:bodyPr/>
                    <a:lstStyle/>
                    <a:p>
                      <a:r>
                        <a:rPr lang="fi-FI" sz="1800" dirty="0"/>
                        <a:t>~4%</a:t>
                      </a:r>
                    </a:p>
                  </a:txBody>
                  <a:tcPr/>
                </a:tc>
                <a:tc>
                  <a:txBody>
                    <a:bodyPr/>
                    <a:lstStyle/>
                    <a:p>
                      <a:r>
                        <a:rPr lang="fi-FI" sz="1800" dirty="0"/>
                        <a:t>50%</a:t>
                      </a:r>
                    </a:p>
                  </a:txBody>
                  <a:tcPr/>
                </a:tc>
                <a:tc>
                  <a:txBody>
                    <a:bodyPr/>
                    <a:lstStyle/>
                    <a:p>
                      <a:r>
                        <a:rPr lang="fi-FI" sz="1800" dirty="0"/>
                        <a:t>5%</a:t>
                      </a:r>
                    </a:p>
                  </a:txBody>
                  <a:tcPr/>
                </a:tc>
                <a:extLst>
                  <a:ext uri="{0D108BD9-81ED-4DB2-BD59-A6C34878D82A}">
                    <a16:rowId xmlns:a16="http://schemas.microsoft.com/office/drawing/2014/main" val="1123946523"/>
                  </a:ext>
                </a:extLst>
              </a:tr>
              <a:tr h="370840">
                <a:tc>
                  <a:txBody>
                    <a:bodyPr/>
                    <a:lstStyle/>
                    <a:p>
                      <a:r>
                        <a:rPr lang="fi-FI" sz="1800" dirty="0"/>
                        <a:t>Canada</a:t>
                      </a:r>
                    </a:p>
                  </a:txBody>
                  <a:tcPr/>
                </a:tc>
                <a:tc>
                  <a:txBody>
                    <a:bodyPr/>
                    <a:lstStyle/>
                    <a:p>
                      <a:r>
                        <a:rPr lang="fi-FI" sz="1800" dirty="0"/>
                        <a:t>4%</a:t>
                      </a:r>
                    </a:p>
                  </a:txBody>
                  <a:tcPr/>
                </a:tc>
                <a:tc>
                  <a:txBody>
                    <a:bodyPr/>
                    <a:lstStyle/>
                    <a:p>
                      <a:r>
                        <a:rPr lang="fi-FI" sz="1800" dirty="0"/>
                        <a:t>85%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i-FI" sz="1800" dirty="0"/>
                        <a:t>1.5%</a:t>
                      </a:r>
                    </a:p>
                  </a:txBody>
                  <a:tcPr/>
                </a:tc>
                <a:extLst>
                  <a:ext uri="{0D108BD9-81ED-4DB2-BD59-A6C34878D82A}">
                    <a16:rowId xmlns:a16="http://schemas.microsoft.com/office/drawing/2014/main" val="218016261"/>
                  </a:ext>
                </a:extLst>
              </a:tr>
              <a:tr h="370840">
                <a:tc>
                  <a:txBody>
                    <a:bodyPr/>
                    <a:lstStyle/>
                    <a:p>
                      <a:r>
                        <a:rPr lang="fi-FI" sz="1800" dirty="0"/>
                        <a:t>USA</a:t>
                      </a:r>
                    </a:p>
                  </a:txBody>
                  <a:tcPr/>
                </a:tc>
                <a:tc>
                  <a:txBody>
                    <a:bodyPr/>
                    <a:lstStyle/>
                    <a:p>
                      <a:endParaRPr lang="fi-FI" sz="1800" dirty="0"/>
                    </a:p>
                  </a:txBody>
                  <a:tcPr/>
                </a:tc>
                <a:tc>
                  <a:txBody>
                    <a:bodyPr/>
                    <a:lstStyle/>
                    <a:p>
                      <a:r>
                        <a:rPr lang="fi-FI" sz="1800" dirty="0"/>
                        <a:t>45%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fi-FI" sz="1800" dirty="0"/>
                    </a:p>
                  </a:txBody>
                  <a:tcPr/>
                </a:tc>
                <a:extLst>
                  <a:ext uri="{0D108BD9-81ED-4DB2-BD59-A6C34878D82A}">
                    <a16:rowId xmlns:a16="http://schemas.microsoft.com/office/drawing/2014/main" val="169019552"/>
                  </a:ext>
                </a:extLst>
              </a:tr>
            </a:tbl>
          </a:graphicData>
        </a:graphic>
      </p:graphicFrame>
    </p:spTree>
    <p:extLst>
      <p:ext uri="{BB962C8B-B14F-4D97-AF65-F5344CB8AC3E}">
        <p14:creationId xmlns:p14="http://schemas.microsoft.com/office/powerpoint/2010/main" val="402923490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407368" y="452537"/>
            <a:ext cx="11521280" cy="624332"/>
          </a:xfrm>
        </p:spPr>
        <p:txBody>
          <a:bodyPr/>
          <a:lstStyle/>
          <a:p>
            <a:r>
              <a:rPr lang="fi-FI" dirty="0" err="1"/>
              <a:t>Why</a:t>
            </a:r>
            <a:r>
              <a:rPr lang="fi-FI" dirty="0"/>
              <a:t> in </a:t>
            </a:r>
            <a:r>
              <a:rPr lang="fi-FI" dirty="0" err="1"/>
              <a:t>nursing</a:t>
            </a:r>
            <a:r>
              <a:rPr lang="fi-FI" dirty="0"/>
              <a:t> </a:t>
            </a:r>
            <a:r>
              <a:rPr lang="fi-FI" dirty="0" err="1"/>
              <a:t>homes</a:t>
            </a:r>
            <a:r>
              <a:rPr lang="fi-FI" dirty="0"/>
              <a:t>?</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335360" y="1628800"/>
            <a:ext cx="11737304" cy="4464497"/>
          </a:xfrm>
        </p:spPr>
        <p:txBody>
          <a:bodyPr/>
          <a:lstStyle/>
          <a:p>
            <a:pPr marL="549275" indent="-457200" algn="l">
              <a:lnSpc>
                <a:spcPct val="100000"/>
              </a:lnSpc>
              <a:buFont typeface="Arial" panose="020B0604020202020204" pitchFamily="34" charset="0"/>
              <a:buChar char="•"/>
            </a:pPr>
            <a:r>
              <a:rPr lang="fi-FI" sz="2400" dirty="0" err="1">
                <a:latin typeface="+mn-lt"/>
              </a:rPr>
              <a:t>Extremely</a:t>
            </a:r>
            <a:r>
              <a:rPr lang="fi-FI" sz="2400" dirty="0">
                <a:latin typeface="+mn-lt"/>
              </a:rPr>
              <a:t> </a:t>
            </a:r>
            <a:r>
              <a:rPr lang="fi-FI" sz="2400" dirty="0" err="1">
                <a:latin typeface="+mn-lt"/>
              </a:rPr>
              <a:t>vulnerable</a:t>
            </a:r>
            <a:r>
              <a:rPr lang="fi-FI" sz="2400" dirty="0">
                <a:latin typeface="+mn-lt"/>
              </a:rPr>
              <a:t> </a:t>
            </a:r>
            <a:r>
              <a:rPr lang="fi-FI" sz="2400" dirty="0" err="1">
                <a:latin typeface="+mn-lt"/>
              </a:rPr>
              <a:t>population</a:t>
            </a:r>
            <a:r>
              <a:rPr lang="fi-FI" sz="2400" dirty="0">
                <a:latin typeface="+mn-lt"/>
              </a:rPr>
              <a:t> (</a:t>
            </a:r>
            <a:r>
              <a:rPr lang="fi-FI" sz="2400" dirty="0" err="1">
                <a:latin typeface="+mn-lt"/>
              </a:rPr>
              <a:t>multimorbidity</a:t>
            </a:r>
            <a:r>
              <a:rPr lang="fi-FI" sz="2400" dirty="0">
                <a:latin typeface="+mn-lt"/>
              </a:rPr>
              <a:t>, </a:t>
            </a:r>
            <a:r>
              <a:rPr lang="fi-FI" sz="2400" dirty="0" err="1">
                <a:latin typeface="+mn-lt"/>
              </a:rPr>
              <a:t>frailty</a:t>
            </a:r>
            <a:r>
              <a:rPr lang="fi-FI" sz="2400" dirty="0">
                <a:latin typeface="+mn-lt"/>
              </a:rPr>
              <a:t>, </a:t>
            </a:r>
            <a:r>
              <a:rPr lang="fi-FI" sz="2400" dirty="0" err="1">
                <a:latin typeface="+mn-lt"/>
              </a:rPr>
              <a:t>high</a:t>
            </a:r>
            <a:r>
              <a:rPr lang="fi-FI" sz="2400" dirty="0">
                <a:latin typeface="+mn-lt"/>
              </a:rPr>
              <a:t> </a:t>
            </a:r>
            <a:r>
              <a:rPr lang="fi-FI" sz="2400" dirty="0" err="1">
                <a:latin typeface="+mn-lt"/>
              </a:rPr>
              <a:t>age</a:t>
            </a:r>
            <a:r>
              <a:rPr lang="fi-FI" sz="2400" dirty="0">
                <a:latin typeface="+mn-lt"/>
              </a:rPr>
              <a:t>, </a:t>
            </a:r>
            <a:r>
              <a:rPr lang="fi-FI" sz="2400" dirty="0" err="1">
                <a:latin typeface="+mn-lt"/>
              </a:rPr>
              <a:t>waning</a:t>
            </a:r>
            <a:r>
              <a:rPr lang="fi-FI" sz="2400" dirty="0">
                <a:latin typeface="+mn-lt"/>
              </a:rPr>
              <a:t> </a:t>
            </a:r>
            <a:r>
              <a:rPr lang="fi-FI" sz="2400" dirty="0" err="1">
                <a:latin typeface="+mn-lt"/>
              </a:rPr>
              <a:t>immunity</a:t>
            </a:r>
            <a:r>
              <a:rPr lang="fi-FI" sz="2400" dirty="0">
                <a:latin typeface="+mn-lt"/>
              </a:rPr>
              <a:t>, </a:t>
            </a:r>
            <a:r>
              <a:rPr lang="fi-FI" sz="2400" dirty="0" err="1">
                <a:latin typeface="+mn-lt"/>
              </a:rPr>
              <a:t>atypical</a:t>
            </a:r>
            <a:r>
              <a:rPr lang="fi-FI" sz="2400" dirty="0">
                <a:latin typeface="+mn-lt"/>
              </a:rPr>
              <a:t> </a:t>
            </a:r>
            <a:r>
              <a:rPr lang="fi-FI" sz="2400" dirty="0" err="1">
                <a:latin typeface="+mn-lt"/>
              </a:rPr>
              <a:t>symptoms</a:t>
            </a:r>
            <a:r>
              <a:rPr lang="fi-FI" sz="2400" dirty="0">
                <a:latin typeface="+mn-lt"/>
              </a:rPr>
              <a:t> and </a:t>
            </a:r>
            <a:r>
              <a:rPr lang="fi-FI" sz="2400" dirty="0" err="1">
                <a:latin typeface="+mn-lt"/>
              </a:rPr>
              <a:t>difficulties</a:t>
            </a:r>
            <a:r>
              <a:rPr lang="fi-FI" sz="2400" dirty="0">
                <a:latin typeface="+mn-lt"/>
              </a:rPr>
              <a:t> </a:t>
            </a:r>
            <a:r>
              <a:rPr lang="fi-FI" sz="2400" dirty="0" err="1">
                <a:latin typeface="+mn-lt"/>
              </a:rPr>
              <a:t>isolating</a:t>
            </a:r>
            <a:r>
              <a:rPr lang="fi-FI" sz="2400" dirty="0">
                <a:latin typeface="+mn-lt"/>
              </a:rPr>
              <a:t>)</a:t>
            </a:r>
          </a:p>
          <a:p>
            <a:pPr marL="549275" indent="-457200" algn="l">
              <a:lnSpc>
                <a:spcPct val="100000"/>
              </a:lnSpc>
              <a:buFont typeface="Arial" panose="020B0604020202020204" pitchFamily="34" charset="0"/>
              <a:buChar char="•"/>
            </a:pPr>
            <a:r>
              <a:rPr lang="fi-FI" sz="2400" dirty="0" err="1">
                <a:latin typeface="+mn-lt"/>
              </a:rPr>
              <a:t>Close</a:t>
            </a:r>
            <a:r>
              <a:rPr lang="fi-FI" sz="2400" dirty="0">
                <a:latin typeface="+mn-lt"/>
              </a:rPr>
              <a:t> </a:t>
            </a:r>
            <a:r>
              <a:rPr lang="fi-FI" sz="2400" dirty="0" err="1">
                <a:latin typeface="+mn-lt"/>
              </a:rPr>
              <a:t>contacts</a:t>
            </a:r>
            <a:r>
              <a:rPr lang="fi-FI" sz="2400" dirty="0">
                <a:latin typeface="+mn-lt"/>
              </a:rPr>
              <a:t>: </a:t>
            </a:r>
            <a:r>
              <a:rPr lang="fi-FI" sz="2400" dirty="0" err="1">
                <a:latin typeface="+mn-lt"/>
              </a:rPr>
              <a:t>sharing</a:t>
            </a:r>
            <a:r>
              <a:rPr lang="fi-FI" sz="2400" dirty="0">
                <a:latin typeface="+mn-lt"/>
              </a:rPr>
              <a:t> </a:t>
            </a:r>
            <a:r>
              <a:rPr lang="fi-FI" sz="2400" dirty="0" err="1">
                <a:latin typeface="+mn-lt"/>
              </a:rPr>
              <a:t>bathrooms</a:t>
            </a:r>
            <a:r>
              <a:rPr lang="fi-FI" sz="2400" dirty="0">
                <a:latin typeface="+mn-lt"/>
              </a:rPr>
              <a:t>, </a:t>
            </a:r>
            <a:r>
              <a:rPr lang="fi-FI" sz="2400" dirty="0" err="1">
                <a:latin typeface="+mn-lt"/>
              </a:rPr>
              <a:t>dining</a:t>
            </a:r>
            <a:r>
              <a:rPr lang="fi-FI" sz="2400" dirty="0">
                <a:latin typeface="+mn-lt"/>
              </a:rPr>
              <a:t> and </a:t>
            </a:r>
            <a:r>
              <a:rPr lang="fi-FI" sz="2400" dirty="0" err="1">
                <a:latin typeface="+mn-lt"/>
              </a:rPr>
              <a:t>group</a:t>
            </a:r>
            <a:r>
              <a:rPr lang="fi-FI" sz="2400" dirty="0">
                <a:latin typeface="+mn-lt"/>
              </a:rPr>
              <a:t> </a:t>
            </a:r>
            <a:r>
              <a:rPr lang="fi-FI" sz="2400" dirty="0" err="1">
                <a:latin typeface="+mn-lt"/>
              </a:rPr>
              <a:t>activities</a:t>
            </a:r>
            <a:r>
              <a:rPr lang="fi-FI" sz="2400" dirty="0">
                <a:latin typeface="+mn-lt"/>
              </a:rPr>
              <a:t>, </a:t>
            </a:r>
            <a:r>
              <a:rPr lang="fi-FI" sz="2400" dirty="0" err="1">
                <a:latin typeface="+mn-lt"/>
              </a:rPr>
              <a:t>wandering</a:t>
            </a:r>
            <a:r>
              <a:rPr lang="fi-FI" sz="2400" dirty="0">
                <a:latin typeface="+mn-lt"/>
              </a:rPr>
              <a:t> </a:t>
            </a:r>
            <a:r>
              <a:rPr lang="fi-FI" sz="2400" dirty="0" err="1">
                <a:latin typeface="+mn-lt"/>
              </a:rPr>
              <a:t>residents</a:t>
            </a:r>
            <a:r>
              <a:rPr lang="fi-FI" sz="2400" dirty="0">
                <a:latin typeface="+mn-lt"/>
              </a:rPr>
              <a:t>, ”</a:t>
            </a:r>
            <a:r>
              <a:rPr lang="fi-FI" sz="2400" dirty="0" err="1">
                <a:latin typeface="+mn-lt"/>
              </a:rPr>
              <a:t>high</a:t>
            </a:r>
            <a:r>
              <a:rPr lang="fi-FI" sz="2400" dirty="0">
                <a:latin typeface="+mn-lt"/>
              </a:rPr>
              <a:t> </a:t>
            </a:r>
            <a:r>
              <a:rPr lang="fi-FI" sz="2400" dirty="0" err="1">
                <a:latin typeface="+mn-lt"/>
              </a:rPr>
              <a:t>touch</a:t>
            </a:r>
            <a:r>
              <a:rPr lang="fi-FI" sz="2400" dirty="0">
                <a:latin typeface="+mn-lt"/>
              </a:rPr>
              <a:t> </a:t>
            </a:r>
            <a:r>
              <a:rPr lang="fi-FI" sz="2400" dirty="0" err="1">
                <a:latin typeface="+mn-lt"/>
              </a:rPr>
              <a:t>care</a:t>
            </a:r>
            <a:r>
              <a:rPr lang="fi-FI" sz="2400" dirty="0">
                <a:latin typeface="+mn-lt"/>
              </a:rPr>
              <a:t>”</a:t>
            </a:r>
          </a:p>
          <a:p>
            <a:pPr marL="549275" indent="-457200" algn="l">
              <a:lnSpc>
                <a:spcPct val="100000"/>
              </a:lnSpc>
              <a:buFont typeface="Arial" panose="020B0604020202020204" pitchFamily="34" charset="0"/>
              <a:buChar char="•"/>
            </a:pPr>
            <a:r>
              <a:rPr lang="fi-FI" sz="2400" dirty="0">
                <a:latin typeface="+mn-lt"/>
              </a:rPr>
              <a:t>NH </a:t>
            </a:r>
            <a:r>
              <a:rPr lang="fi-FI" sz="2400" dirty="0" err="1">
                <a:latin typeface="+mn-lt"/>
              </a:rPr>
              <a:t>staff</a:t>
            </a:r>
            <a:r>
              <a:rPr lang="fi-FI" sz="2400" dirty="0">
                <a:latin typeface="+mn-lt"/>
              </a:rPr>
              <a:t> (</a:t>
            </a:r>
            <a:r>
              <a:rPr lang="fi-FI" sz="2400" dirty="0" err="1">
                <a:latin typeface="+mn-lt"/>
              </a:rPr>
              <a:t>high</a:t>
            </a:r>
            <a:r>
              <a:rPr lang="fi-FI" sz="2400" dirty="0">
                <a:latin typeface="+mn-lt"/>
              </a:rPr>
              <a:t> </a:t>
            </a:r>
            <a:r>
              <a:rPr lang="fi-FI" sz="2400" dirty="0" err="1">
                <a:latin typeface="+mn-lt"/>
              </a:rPr>
              <a:t>turnover</a:t>
            </a:r>
            <a:r>
              <a:rPr lang="fi-FI" sz="2400" dirty="0">
                <a:latin typeface="+mn-lt"/>
              </a:rPr>
              <a:t>, </a:t>
            </a:r>
            <a:r>
              <a:rPr lang="fi-FI" sz="2400" dirty="0" err="1">
                <a:latin typeface="+mn-lt"/>
              </a:rPr>
              <a:t>infected</a:t>
            </a:r>
            <a:r>
              <a:rPr lang="fi-FI" sz="2400" dirty="0">
                <a:latin typeface="+mn-lt"/>
              </a:rPr>
              <a:t> </a:t>
            </a:r>
            <a:r>
              <a:rPr lang="fi-FI" sz="2400" dirty="0" err="1">
                <a:latin typeface="+mn-lt"/>
              </a:rPr>
              <a:t>people</a:t>
            </a:r>
            <a:r>
              <a:rPr lang="fi-FI" sz="2400" dirty="0">
                <a:latin typeface="+mn-lt"/>
              </a:rPr>
              <a:t> </a:t>
            </a:r>
            <a:r>
              <a:rPr lang="fi-FI" sz="2400" dirty="0" err="1">
                <a:latin typeface="+mn-lt"/>
              </a:rPr>
              <a:t>work</a:t>
            </a:r>
            <a:r>
              <a:rPr lang="fi-FI" sz="2400" dirty="0">
                <a:latin typeface="+mn-lt"/>
              </a:rPr>
              <a:t>, </a:t>
            </a:r>
            <a:r>
              <a:rPr lang="fi-FI" sz="2400" dirty="0" err="1">
                <a:latin typeface="+mn-lt"/>
              </a:rPr>
              <a:t>deputies</a:t>
            </a:r>
            <a:r>
              <a:rPr lang="fi-FI" sz="2400" dirty="0">
                <a:latin typeface="+mn-lt"/>
              </a:rPr>
              <a:t> </a:t>
            </a:r>
            <a:r>
              <a:rPr lang="fi-FI" sz="2400" dirty="0" err="1">
                <a:latin typeface="+mn-lt"/>
              </a:rPr>
              <a:t>transmitting</a:t>
            </a:r>
            <a:r>
              <a:rPr lang="fi-FI" sz="2400" dirty="0">
                <a:latin typeface="+mn-lt"/>
              </a:rPr>
              <a:t>, </a:t>
            </a:r>
            <a:r>
              <a:rPr lang="fi-FI" sz="2400" dirty="0" err="1">
                <a:latin typeface="+mn-lt"/>
              </a:rPr>
              <a:t>low</a:t>
            </a:r>
            <a:r>
              <a:rPr lang="fi-FI" sz="2400" dirty="0">
                <a:latin typeface="+mn-lt"/>
              </a:rPr>
              <a:t> </a:t>
            </a:r>
            <a:r>
              <a:rPr lang="fi-FI" sz="2400" dirty="0" err="1">
                <a:latin typeface="+mn-lt"/>
              </a:rPr>
              <a:t>education</a:t>
            </a:r>
            <a:r>
              <a:rPr lang="fi-FI" sz="2400" dirty="0">
                <a:latin typeface="+mn-lt"/>
              </a:rPr>
              <a:t> and </a:t>
            </a:r>
            <a:r>
              <a:rPr lang="fi-FI" sz="2400" dirty="0" err="1">
                <a:latin typeface="+mn-lt"/>
              </a:rPr>
              <a:t>low</a:t>
            </a:r>
            <a:r>
              <a:rPr lang="fi-FI" sz="2400" dirty="0">
                <a:latin typeface="+mn-lt"/>
              </a:rPr>
              <a:t> </a:t>
            </a:r>
            <a:r>
              <a:rPr lang="fi-FI" sz="2400" dirty="0" err="1">
                <a:latin typeface="+mn-lt"/>
              </a:rPr>
              <a:t>salary</a:t>
            </a:r>
            <a:r>
              <a:rPr lang="fi-FI" sz="2400" dirty="0">
                <a:latin typeface="+mn-lt"/>
              </a:rPr>
              <a:t> (</a:t>
            </a:r>
            <a:r>
              <a:rPr lang="fi-FI" sz="2400" dirty="0" err="1">
                <a:latin typeface="+mn-lt"/>
              </a:rPr>
              <a:t>may</a:t>
            </a:r>
            <a:r>
              <a:rPr lang="fi-FI" sz="2400" dirty="0">
                <a:latin typeface="+mn-lt"/>
              </a:rPr>
              <a:t> </a:t>
            </a:r>
            <a:r>
              <a:rPr lang="fi-FI" sz="2400" dirty="0" err="1">
                <a:latin typeface="+mn-lt"/>
              </a:rPr>
              <a:t>work</a:t>
            </a:r>
            <a:r>
              <a:rPr lang="fi-FI" sz="2400" dirty="0">
                <a:latin typeface="+mn-lt"/>
              </a:rPr>
              <a:t> in </a:t>
            </a:r>
            <a:r>
              <a:rPr lang="fi-FI" sz="2400" dirty="0" err="1">
                <a:latin typeface="+mn-lt"/>
              </a:rPr>
              <a:t>several</a:t>
            </a:r>
            <a:r>
              <a:rPr lang="fi-FI" sz="2400" dirty="0">
                <a:latin typeface="+mn-lt"/>
              </a:rPr>
              <a:t> </a:t>
            </a:r>
            <a:r>
              <a:rPr lang="fi-FI" sz="2400" dirty="0" err="1">
                <a:latin typeface="+mn-lt"/>
              </a:rPr>
              <a:t>places</a:t>
            </a:r>
            <a:r>
              <a:rPr lang="fi-FI" sz="2400" dirty="0">
                <a:latin typeface="+mn-lt"/>
              </a:rPr>
              <a:t>), </a:t>
            </a:r>
            <a:r>
              <a:rPr lang="fi-FI" sz="2400" dirty="0" err="1">
                <a:latin typeface="+mn-lt"/>
              </a:rPr>
              <a:t>visitors</a:t>
            </a:r>
            <a:r>
              <a:rPr lang="fi-FI" sz="2400" dirty="0">
                <a:latin typeface="+mn-lt"/>
              </a:rPr>
              <a:t>, </a:t>
            </a:r>
            <a:r>
              <a:rPr lang="fi-FI" sz="2400" dirty="0" err="1">
                <a:latin typeface="+mn-lt"/>
              </a:rPr>
              <a:t>asymptomatic</a:t>
            </a:r>
            <a:r>
              <a:rPr lang="fi-FI" sz="2400" dirty="0">
                <a:latin typeface="+mn-lt"/>
              </a:rPr>
              <a:t> </a:t>
            </a:r>
            <a:r>
              <a:rPr lang="fi-FI" sz="2400" dirty="0" err="1">
                <a:latin typeface="+mn-lt"/>
              </a:rPr>
              <a:t>people</a:t>
            </a:r>
            <a:r>
              <a:rPr lang="fi-FI" sz="2400" dirty="0">
                <a:latin typeface="+mn-lt"/>
              </a:rPr>
              <a:t> as </a:t>
            </a:r>
            <a:r>
              <a:rPr lang="fi-FI" sz="2400" dirty="0" err="1">
                <a:latin typeface="+mn-lt"/>
              </a:rPr>
              <a:t>transmitters</a:t>
            </a:r>
            <a:r>
              <a:rPr lang="fi-FI" sz="2400" dirty="0">
                <a:latin typeface="+mn-lt"/>
              </a:rPr>
              <a:t>), </a:t>
            </a:r>
            <a:r>
              <a:rPr lang="fi-FI" sz="2400" dirty="0" err="1">
                <a:latin typeface="+mn-lt"/>
              </a:rPr>
              <a:t>low</a:t>
            </a:r>
            <a:r>
              <a:rPr lang="fi-FI" sz="2400" dirty="0">
                <a:latin typeface="+mn-lt"/>
              </a:rPr>
              <a:t> </a:t>
            </a:r>
            <a:r>
              <a:rPr lang="fi-FI" sz="2400" dirty="0" err="1">
                <a:latin typeface="+mn-lt"/>
              </a:rPr>
              <a:t>resourses</a:t>
            </a:r>
            <a:r>
              <a:rPr lang="fi-FI" sz="2400" dirty="0">
                <a:latin typeface="+mn-lt"/>
              </a:rPr>
              <a:t> </a:t>
            </a:r>
            <a:r>
              <a:rPr lang="fi-FI" sz="2400" dirty="0" err="1">
                <a:latin typeface="+mn-lt"/>
              </a:rPr>
              <a:t>compared</a:t>
            </a:r>
            <a:r>
              <a:rPr lang="fi-FI" sz="2400" dirty="0">
                <a:latin typeface="+mn-lt"/>
              </a:rPr>
              <a:t> to </a:t>
            </a:r>
            <a:r>
              <a:rPr lang="fi-FI" sz="2400" dirty="0" err="1">
                <a:latin typeface="+mn-lt"/>
              </a:rPr>
              <a:t>other</a:t>
            </a:r>
            <a:r>
              <a:rPr lang="fi-FI" sz="2400" dirty="0">
                <a:latin typeface="+mn-lt"/>
              </a:rPr>
              <a:t> </a:t>
            </a:r>
            <a:r>
              <a:rPr lang="fi-FI" sz="2400" dirty="0" err="1">
                <a:latin typeface="+mn-lt"/>
              </a:rPr>
              <a:t>health</a:t>
            </a:r>
            <a:r>
              <a:rPr lang="fi-FI" sz="2400" dirty="0">
                <a:latin typeface="+mn-lt"/>
              </a:rPr>
              <a:t> </a:t>
            </a:r>
            <a:r>
              <a:rPr lang="fi-FI" sz="2400" dirty="0" err="1">
                <a:latin typeface="+mn-lt"/>
              </a:rPr>
              <a:t>care</a:t>
            </a:r>
            <a:r>
              <a:rPr lang="fi-FI" sz="2400" dirty="0">
                <a:latin typeface="+mn-lt"/>
              </a:rPr>
              <a:t> </a:t>
            </a:r>
            <a:r>
              <a:rPr lang="fi-FI" sz="2400" dirty="0" err="1">
                <a:latin typeface="+mn-lt"/>
              </a:rPr>
              <a:t>sector</a:t>
            </a:r>
            <a:endParaRPr lang="fi-FI" sz="2400" dirty="0">
              <a:latin typeface="+mn-lt"/>
            </a:endParaRPr>
          </a:p>
          <a:p>
            <a:pPr marL="549275" indent="-457200" algn="l">
              <a:lnSpc>
                <a:spcPct val="100000"/>
              </a:lnSpc>
              <a:buFont typeface="Arial" panose="020B0604020202020204" pitchFamily="34" charset="0"/>
              <a:buChar char="•"/>
            </a:pPr>
            <a:r>
              <a:rPr lang="fi-FI" sz="2400" dirty="0" err="1">
                <a:latin typeface="+mn-lt"/>
              </a:rPr>
              <a:t>Shortage</a:t>
            </a:r>
            <a:r>
              <a:rPr lang="fi-FI" sz="2400" dirty="0">
                <a:latin typeface="+mn-lt"/>
              </a:rPr>
              <a:t> of </a:t>
            </a:r>
            <a:r>
              <a:rPr lang="fi-FI" sz="2400" dirty="0" err="1">
                <a:latin typeface="+mn-lt"/>
              </a:rPr>
              <a:t>personal</a:t>
            </a:r>
            <a:r>
              <a:rPr lang="fi-FI" sz="2400" dirty="0">
                <a:latin typeface="+mn-lt"/>
              </a:rPr>
              <a:t> </a:t>
            </a:r>
            <a:r>
              <a:rPr lang="fi-FI" sz="2400" dirty="0" err="1">
                <a:latin typeface="+mn-lt"/>
              </a:rPr>
              <a:t>protective</a:t>
            </a:r>
            <a:r>
              <a:rPr lang="fi-FI" sz="2400" dirty="0">
                <a:latin typeface="+mn-lt"/>
              </a:rPr>
              <a:t> </a:t>
            </a:r>
            <a:r>
              <a:rPr lang="fi-FI" sz="2400" dirty="0" err="1">
                <a:latin typeface="+mn-lt"/>
              </a:rPr>
              <a:t>equipment</a:t>
            </a:r>
            <a:r>
              <a:rPr lang="fi-FI" sz="2400" dirty="0">
                <a:latin typeface="+mn-lt"/>
              </a:rPr>
              <a:t> and </a:t>
            </a:r>
            <a:r>
              <a:rPr lang="fi-FI" sz="2400" dirty="0" err="1">
                <a:latin typeface="+mn-lt"/>
              </a:rPr>
              <a:t>low</a:t>
            </a:r>
            <a:r>
              <a:rPr lang="fi-FI" sz="2400" dirty="0">
                <a:latin typeface="+mn-lt"/>
              </a:rPr>
              <a:t> </a:t>
            </a:r>
            <a:r>
              <a:rPr lang="fi-FI" sz="2400" dirty="0" err="1">
                <a:latin typeface="+mn-lt"/>
              </a:rPr>
              <a:t>testing</a:t>
            </a:r>
            <a:r>
              <a:rPr lang="fi-FI" sz="2400" dirty="0">
                <a:latin typeface="+mn-lt"/>
              </a:rPr>
              <a:t> </a:t>
            </a:r>
            <a:r>
              <a:rPr lang="fi-FI" sz="2400" dirty="0" err="1">
                <a:latin typeface="+mn-lt"/>
              </a:rPr>
              <a:t>capacity</a:t>
            </a:r>
            <a:r>
              <a:rPr lang="fi-FI" sz="2400" dirty="0">
                <a:latin typeface="+mn-lt"/>
              </a:rPr>
              <a:t> at </a:t>
            </a:r>
            <a:r>
              <a:rPr lang="fi-FI" sz="2400" dirty="0" err="1">
                <a:latin typeface="+mn-lt"/>
              </a:rPr>
              <a:t>the</a:t>
            </a:r>
            <a:r>
              <a:rPr lang="fi-FI" sz="2400" dirty="0">
                <a:latin typeface="+mn-lt"/>
              </a:rPr>
              <a:t> </a:t>
            </a:r>
            <a:r>
              <a:rPr lang="fi-FI" sz="2400" dirty="0" err="1">
                <a:latin typeface="+mn-lt"/>
              </a:rPr>
              <a:t>begining</a:t>
            </a:r>
            <a:r>
              <a:rPr lang="fi-FI" sz="2400" dirty="0">
                <a:latin typeface="+mn-lt"/>
              </a:rPr>
              <a:t> of </a:t>
            </a:r>
            <a:r>
              <a:rPr lang="fi-FI" sz="2400" dirty="0" err="1">
                <a:latin typeface="+mn-lt"/>
              </a:rPr>
              <a:t>epidemic</a:t>
            </a:r>
            <a:endParaRPr lang="fi-FI" sz="2400" dirty="0">
              <a:latin typeface="+mn-lt"/>
            </a:endParaRPr>
          </a:p>
          <a:p>
            <a:pPr marL="549275" indent="-457200" algn="l">
              <a:lnSpc>
                <a:spcPct val="100000"/>
              </a:lnSpc>
              <a:buFont typeface="Arial" panose="020B0604020202020204" pitchFamily="34" charset="0"/>
              <a:buChar char="•"/>
            </a:pPr>
            <a:r>
              <a:rPr lang="fi-FI" sz="2400" dirty="0" err="1">
                <a:latin typeface="+mn-lt"/>
              </a:rPr>
              <a:t>Admissions</a:t>
            </a:r>
            <a:r>
              <a:rPr lang="fi-FI" sz="2400" dirty="0">
                <a:latin typeface="+mn-lt"/>
              </a:rPr>
              <a:t> to </a:t>
            </a:r>
            <a:r>
              <a:rPr lang="fi-FI" sz="2400" dirty="0" err="1">
                <a:latin typeface="+mn-lt"/>
              </a:rPr>
              <a:t>hospitals</a:t>
            </a:r>
            <a:r>
              <a:rPr lang="fi-FI" sz="2400" dirty="0">
                <a:latin typeface="+mn-lt"/>
              </a:rPr>
              <a:t>; </a:t>
            </a:r>
            <a:r>
              <a:rPr lang="fi-FI" sz="2400" dirty="0" err="1">
                <a:latin typeface="+mn-lt"/>
              </a:rPr>
              <a:t>hospitals</a:t>
            </a:r>
            <a:r>
              <a:rPr lang="fi-FI" sz="2400" dirty="0">
                <a:latin typeface="+mn-lt"/>
              </a:rPr>
              <a:t> </a:t>
            </a:r>
            <a:r>
              <a:rPr lang="fi-FI" sz="2400" dirty="0" err="1">
                <a:latin typeface="+mn-lt"/>
              </a:rPr>
              <a:t>admit</a:t>
            </a:r>
            <a:r>
              <a:rPr lang="fi-FI" sz="2400" dirty="0">
                <a:latin typeface="+mn-lt"/>
              </a:rPr>
              <a:t> </a:t>
            </a:r>
            <a:r>
              <a:rPr lang="fi-FI" sz="2400" dirty="0" err="1">
                <a:latin typeface="+mn-lt"/>
              </a:rPr>
              <a:t>back</a:t>
            </a:r>
            <a:r>
              <a:rPr lang="fi-FI" sz="2400" dirty="0">
                <a:latin typeface="+mn-lt"/>
              </a:rPr>
              <a:t> </a:t>
            </a:r>
            <a:r>
              <a:rPr lang="fi-FI" sz="2400" dirty="0" err="1">
                <a:latin typeface="+mn-lt"/>
              </a:rPr>
              <a:t>because</a:t>
            </a:r>
            <a:r>
              <a:rPr lang="fi-FI" sz="2400" dirty="0">
                <a:latin typeface="+mn-lt"/>
              </a:rPr>
              <a:t> of </a:t>
            </a:r>
            <a:r>
              <a:rPr lang="fi-FI" sz="2400" dirty="0" err="1">
                <a:latin typeface="+mn-lt"/>
              </a:rPr>
              <a:t>shortage</a:t>
            </a:r>
            <a:r>
              <a:rPr lang="fi-FI" sz="2400" dirty="0">
                <a:latin typeface="+mn-lt"/>
              </a:rPr>
              <a:t> of </a:t>
            </a:r>
            <a:r>
              <a:rPr lang="fi-FI" sz="2400" dirty="0" err="1">
                <a:latin typeface="+mn-lt"/>
              </a:rPr>
              <a:t>beds</a:t>
            </a:r>
            <a:r>
              <a:rPr lang="fi-FI" sz="2400" dirty="0">
                <a:latin typeface="+mn-lt"/>
              </a:rPr>
              <a:t> </a:t>
            </a:r>
          </a:p>
          <a:p>
            <a:pPr marL="549275" indent="-457200" algn="l">
              <a:lnSpc>
                <a:spcPct val="100000"/>
              </a:lnSpc>
              <a:buFont typeface="Arial" panose="020B0604020202020204" pitchFamily="34" charset="0"/>
              <a:buChar char="•"/>
            </a:pPr>
            <a:endParaRPr lang="fi-FI" sz="2400" dirty="0">
              <a:latin typeface="+mn-lt"/>
            </a:endParaRP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4</a:t>
            </a:fld>
            <a:endParaRPr lang="en-GB" dirty="0"/>
          </a:p>
        </p:txBody>
      </p:sp>
    </p:spTree>
    <p:extLst>
      <p:ext uri="{BB962C8B-B14F-4D97-AF65-F5344CB8AC3E}">
        <p14:creationId xmlns:p14="http://schemas.microsoft.com/office/powerpoint/2010/main" val="1821211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407368" y="452537"/>
            <a:ext cx="11521280" cy="624332"/>
          </a:xfrm>
        </p:spPr>
        <p:txBody>
          <a:bodyPr/>
          <a:lstStyle/>
          <a:p>
            <a:r>
              <a:rPr lang="fi-FI" dirty="0"/>
              <a:t>Long-</a:t>
            </a:r>
            <a:r>
              <a:rPr lang="fi-FI" dirty="0" err="1"/>
              <a:t>term</a:t>
            </a:r>
            <a:r>
              <a:rPr lang="fi-FI" dirty="0"/>
              <a:t> </a:t>
            </a:r>
            <a:r>
              <a:rPr lang="fi-FI" dirty="0" err="1"/>
              <a:t>care</a:t>
            </a:r>
            <a:r>
              <a:rPr lang="fi-FI" dirty="0"/>
              <a:t> in </a:t>
            </a:r>
            <a:r>
              <a:rPr lang="fi-FI" dirty="0" err="1"/>
              <a:t>finland</a:t>
            </a:r>
            <a:r>
              <a:rPr lang="fi-FI" dirty="0"/>
              <a:t>…</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551384" y="1268760"/>
            <a:ext cx="11737304" cy="4464497"/>
          </a:xfrm>
        </p:spPr>
        <p:txBody>
          <a:bodyPr/>
          <a:lstStyle/>
          <a:p>
            <a:pPr marL="549275" indent="-457200" algn="l">
              <a:lnSpc>
                <a:spcPct val="100000"/>
              </a:lnSpc>
              <a:buFont typeface="Arial" panose="020B0604020202020204" pitchFamily="34" charset="0"/>
              <a:buChar char="•"/>
            </a:pPr>
            <a:r>
              <a:rPr lang="fi-FI" sz="2400" dirty="0" err="1">
                <a:latin typeface="+mn-lt"/>
              </a:rPr>
              <a:t>Consists</a:t>
            </a:r>
            <a:r>
              <a:rPr lang="fi-FI" sz="2400" dirty="0">
                <a:latin typeface="+mn-lt"/>
              </a:rPr>
              <a:t> of 4200 NH </a:t>
            </a:r>
            <a:r>
              <a:rPr lang="fi-FI" sz="2400" dirty="0" err="1">
                <a:latin typeface="+mn-lt"/>
              </a:rPr>
              <a:t>beds</a:t>
            </a:r>
            <a:r>
              <a:rPr lang="fi-FI" sz="2400" dirty="0">
                <a:latin typeface="+mn-lt"/>
              </a:rPr>
              <a:t> and 38841 </a:t>
            </a:r>
            <a:r>
              <a:rPr lang="fi-FI" sz="2400" dirty="0" err="1">
                <a:latin typeface="+mn-lt"/>
              </a:rPr>
              <a:t>assisted</a:t>
            </a:r>
            <a:r>
              <a:rPr lang="fi-FI" sz="2400" dirty="0">
                <a:latin typeface="+mn-lt"/>
              </a:rPr>
              <a:t> </a:t>
            </a:r>
            <a:r>
              <a:rPr lang="fi-FI" sz="2400" dirty="0" err="1">
                <a:latin typeface="+mn-lt"/>
              </a:rPr>
              <a:t>living</a:t>
            </a:r>
            <a:r>
              <a:rPr lang="fi-FI" sz="2400" dirty="0">
                <a:latin typeface="+mn-lt"/>
              </a:rPr>
              <a:t> </a:t>
            </a:r>
            <a:r>
              <a:rPr lang="fi-FI" sz="2400" dirty="0" err="1">
                <a:latin typeface="+mn-lt"/>
              </a:rPr>
              <a:t>facility</a:t>
            </a:r>
            <a:r>
              <a:rPr lang="fi-FI" sz="2400" dirty="0">
                <a:latin typeface="+mn-lt"/>
              </a:rPr>
              <a:t> </a:t>
            </a:r>
            <a:r>
              <a:rPr lang="fi-FI" sz="2400" dirty="0" err="1">
                <a:latin typeface="+mn-lt"/>
              </a:rPr>
              <a:t>beds</a:t>
            </a:r>
            <a:endParaRPr lang="fi-FI" sz="2400" dirty="0">
              <a:latin typeface="+mn-lt"/>
            </a:endParaRPr>
          </a:p>
          <a:p>
            <a:pPr marL="549275" indent="-457200" algn="l">
              <a:lnSpc>
                <a:spcPct val="100000"/>
              </a:lnSpc>
              <a:buFont typeface="Arial" panose="020B0604020202020204" pitchFamily="34" charset="0"/>
              <a:buChar char="•"/>
            </a:pPr>
            <a:r>
              <a:rPr lang="fi-FI" sz="2400" dirty="0" err="1">
                <a:latin typeface="+mn-lt"/>
              </a:rPr>
              <a:t>Residents</a:t>
            </a:r>
            <a:r>
              <a:rPr lang="fi-FI" sz="2400" dirty="0">
                <a:latin typeface="+mn-lt"/>
              </a:rPr>
              <a:t> </a:t>
            </a:r>
            <a:r>
              <a:rPr lang="fi-FI" sz="2400" dirty="0" err="1">
                <a:latin typeface="+mn-lt"/>
              </a:rPr>
              <a:t>are</a:t>
            </a:r>
            <a:r>
              <a:rPr lang="fi-FI" sz="2400" dirty="0">
                <a:latin typeface="+mn-lt"/>
              </a:rPr>
              <a:t> </a:t>
            </a:r>
            <a:r>
              <a:rPr lang="fi-FI" sz="2400" dirty="0" err="1">
                <a:latin typeface="+mn-lt"/>
              </a:rPr>
              <a:t>living</a:t>
            </a:r>
            <a:r>
              <a:rPr lang="fi-FI" sz="2400" dirty="0">
                <a:latin typeface="+mn-lt"/>
              </a:rPr>
              <a:t> </a:t>
            </a:r>
            <a:r>
              <a:rPr lang="fi-FI" sz="2400" dirty="0" err="1">
                <a:latin typeface="+mn-lt"/>
              </a:rPr>
              <a:t>their</a:t>
            </a:r>
            <a:r>
              <a:rPr lang="fi-FI" sz="2400" dirty="0">
                <a:latin typeface="+mn-lt"/>
              </a:rPr>
              <a:t> </a:t>
            </a:r>
            <a:r>
              <a:rPr lang="fi-FI" sz="2400" dirty="0" err="1">
                <a:latin typeface="+mn-lt"/>
              </a:rPr>
              <a:t>last</a:t>
            </a:r>
            <a:r>
              <a:rPr lang="fi-FI" sz="2400" dirty="0">
                <a:latin typeface="+mn-lt"/>
              </a:rPr>
              <a:t> </a:t>
            </a:r>
            <a:r>
              <a:rPr lang="fi-FI" sz="2400" dirty="0" err="1">
                <a:latin typeface="+mn-lt"/>
              </a:rPr>
              <a:t>years</a:t>
            </a:r>
            <a:r>
              <a:rPr lang="fi-FI" sz="2400" dirty="0">
                <a:latin typeface="+mn-lt"/>
              </a:rPr>
              <a:t> of life, &gt;80% </a:t>
            </a:r>
            <a:r>
              <a:rPr lang="fi-FI" sz="2400" dirty="0" err="1">
                <a:latin typeface="+mn-lt"/>
              </a:rPr>
              <a:t>suffer</a:t>
            </a:r>
            <a:r>
              <a:rPr lang="fi-FI" sz="2400" dirty="0">
                <a:latin typeface="+mn-lt"/>
              </a:rPr>
              <a:t> </a:t>
            </a:r>
            <a:r>
              <a:rPr lang="fi-FI" sz="2400" dirty="0" err="1">
                <a:latin typeface="+mn-lt"/>
              </a:rPr>
              <a:t>from</a:t>
            </a:r>
            <a:r>
              <a:rPr lang="fi-FI" sz="2400" dirty="0">
                <a:latin typeface="+mn-lt"/>
              </a:rPr>
              <a:t> dementia</a:t>
            </a:r>
          </a:p>
          <a:p>
            <a:pPr marL="549275" indent="-457200" algn="l">
              <a:lnSpc>
                <a:spcPct val="100000"/>
              </a:lnSpc>
              <a:buFont typeface="Arial" panose="020B0604020202020204" pitchFamily="34" charset="0"/>
              <a:buChar char="•"/>
            </a:pPr>
            <a:r>
              <a:rPr lang="fi-FI" sz="2400" dirty="0">
                <a:latin typeface="+mn-lt"/>
              </a:rPr>
              <a:t>247 </a:t>
            </a:r>
            <a:r>
              <a:rPr lang="fi-FI" sz="2400" dirty="0" err="1">
                <a:latin typeface="+mn-lt"/>
              </a:rPr>
              <a:t>residents</a:t>
            </a:r>
            <a:r>
              <a:rPr lang="fi-FI" sz="2400" dirty="0">
                <a:latin typeface="+mn-lt"/>
              </a:rPr>
              <a:t> </a:t>
            </a:r>
            <a:r>
              <a:rPr lang="fi-FI" sz="2400" dirty="0" err="1">
                <a:latin typeface="+mn-lt"/>
              </a:rPr>
              <a:t>had</a:t>
            </a:r>
            <a:r>
              <a:rPr lang="fi-FI" sz="2400" dirty="0">
                <a:latin typeface="+mn-lt"/>
              </a:rPr>
              <a:t> </a:t>
            </a:r>
            <a:r>
              <a:rPr lang="fi-FI" sz="2400" dirty="0" err="1">
                <a:latin typeface="+mn-lt"/>
              </a:rPr>
              <a:t>confirmed</a:t>
            </a:r>
            <a:r>
              <a:rPr lang="fi-FI" sz="2400" dirty="0">
                <a:latin typeface="+mn-lt"/>
              </a:rPr>
              <a:t> COVID -19 </a:t>
            </a:r>
            <a:r>
              <a:rPr lang="fi-FI" sz="2400" dirty="0" err="1">
                <a:latin typeface="+mn-lt"/>
              </a:rPr>
              <a:t>infection</a:t>
            </a:r>
            <a:r>
              <a:rPr lang="fi-FI" sz="2400" dirty="0">
                <a:latin typeface="+mn-lt"/>
              </a:rPr>
              <a:t> (0.6%). Of </a:t>
            </a:r>
            <a:r>
              <a:rPr lang="fi-FI" sz="2400" dirty="0" err="1">
                <a:latin typeface="+mn-lt"/>
              </a:rPr>
              <a:t>them</a:t>
            </a:r>
            <a:r>
              <a:rPr lang="fi-FI" sz="2400" dirty="0">
                <a:latin typeface="+mn-lt"/>
              </a:rPr>
              <a:t>, 34% </a:t>
            </a:r>
            <a:r>
              <a:rPr lang="fi-FI" sz="2400" dirty="0" err="1">
                <a:latin typeface="+mn-lt"/>
              </a:rPr>
              <a:t>died</a:t>
            </a:r>
            <a:r>
              <a:rPr lang="fi-FI" sz="2400" dirty="0">
                <a:latin typeface="+mn-lt"/>
              </a:rPr>
              <a:t>. </a:t>
            </a:r>
          </a:p>
          <a:p>
            <a:pPr marL="549275" indent="-457200" algn="l">
              <a:lnSpc>
                <a:spcPct val="100000"/>
              </a:lnSpc>
              <a:buFont typeface="Arial" panose="020B0604020202020204" pitchFamily="34" charset="0"/>
              <a:buChar char="•"/>
            </a:pPr>
            <a:r>
              <a:rPr lang="fi-FI" sz="2400" dirty="0">
                <a:latin typeface="+mn-lt"/>
              </a:rPr>
              <a:t>70+ </a:t>
            </a:r>
            <a:r>
              <a:rPr lang="fi-FI" sz="2400" dirty="0" err="1">
                <a:latin typeface="+mn-lt"/>
              </a:rPr>
              <a:t>year-olds</a:t>
            </a:r>
            <a:r>
              <a:rPr lang="fi-FI" sz="2400" dirty="0">
                <a:latin typeface="+mn-lt"/>
              </a:rPr>
              <a:t> </a:t>
            </a:r>
            <a:r>
              <a:rPr lang="fi-FI" sz="2400" dirty="0" err="1">
                <a:latin typeface="+mn-lt"/>
              </a:rPr>
              <a:t>account</a:t>
            </a:r>
            <a:r>
              <a:rPr lang="fi-FI" sz="2400" dirty="0">
                <a:latin typeface="+mn-lt"/>
              </a:rPr>
              <a:t> for 88% of </a:t>
            </a:r>
            <a:r>
              <a:rPr lang="fi-FI" sz="2400" dirty="0" err="1">
                <a:latin typeface="+mn-lt"/>
              </a:rPr>
              <a:t>all</a:t>
            </a:r>
            <a:r>
              <a:rPr lang="fi-FI" sz="2400" dirty="0">
                <a:latin typeface="+mn-lt"/>
              </a:rPr>
              <a:t> </a:t>
            </a:r>
            <a:r>
              <a:rPr lang="fi-FI" sz="2400" dirty="0" err="1">
                <a:latin typeface="+mn-lt"/>
              </a:rPr>
              <a:t>deaths</a:t>
            </a:r>
            <a:r>
              <a:rPr lang="fi-FI" sz="2400" dirty="0">
                <a:latin typeface="+mn-lt"/>
              </a:rPr>
              <a:t>  </a:t>
            </a:r>
          </a:p>
          <a:p>
            <a:pPr marL="549275" indent="-457200" algn="l">
              <a:lnSpc>
                <a:spcPct val="100000"/>
              </a:lnSpc>
              <a:buFont typeface="Arial" panose="020B0604020202020204" pitchFamily="34" charset="0"/>
              <a:buChar char="•"/>
            </a:pPr>
            <a:r>
              <a:rPr lang="fi-FI" sz="2400" dirty="0" err="1">
                <a:latin typeface="+mn-lt"/>
              </a:rPr>
              <a:t>The</a:t>
            </a:r>
            <a:r>
              <a:rPr lang="fi-FI" sz="2400" dirty="0">
                <a:latin typeface="+mn-lt"/>
              </a:rPr>
              <a:t> </a:t>
            </a:r>
            <a:r>
              <a:rPr lang="fi-FI" sz="2400" dirty="0" err="1">
                <a:latin typeface="+mn-lt"/>
              </a:rPr>
              <a:t>total</a:t>
            </a:r>
            <a:r>
              <a:rPr lang="fi-FI" sz="2400" dirty="0">
                <a:latin typeface="+mn-lt"/>
              </a:rPr>
              <a:t> </a:t>
            </a:r>
            <a:r>
              <a:rPr lang="fi-FI" sz="2400" dirty="0" err="1">
                <a:latin typeface="+mn-lt"/>
              </a:rPr>
              <a:t>mortality</a:t>
            </a:r>
            <a:r>
              <a:rPr lang="fi-FI" sz="2400" dirty="0">
                <a:latin typeface="+mn-lt"/>
              </a:rPr>
              <a:t> in Finland </a:t>
            </a:r>
            <a:r>
              <a:rPr lang="fi-FI" sz="2400" dirty="0" err="1">
                <a:latin typeface="+mn-lt"/>
              </a:rPr>
              <a:t>has</a:t>
            </a:r>
            <a:r>
              <a:rPr lang="fi-FI" sz="2400" dirty="0">
                <a:latin typeface="+mn-lt"/>
              </a:rPr>
              <a:t> </a:t>
            </a:r>
            <a:r>
              <a:rPr lang="fi-FI" sz="2400" dirty="0" err="1">
                <a:latin typeface="+mn-lt"/>
              </a:rPr>
              <a:t>not</a:t>
            </a:r>
            <a:r>
              <a:rPr lang="fi-FI" sz="2400" dirty="0">
                <a:latin typeface="+mn-lt"/>
              </a:rPr>
              <a:t> </a:t>
            </a:r>
            <a:r>
              <a:rPr lang="fi-FI" sz="2400" dirty="0" err="1">
                <a:latin typeface="+mn-lt"/>
              </a:rPr>
              <a:t>increased</a:t>
            </a:r>
            <a:r>
              <a:rPr lang="fi-FI" sz="2400" dirty="0">
                <a:latin typeface="+mn-lt"/>
              </a:rPr>
              <a:t> </a:t>
            </a:r>
            <a:r>
              <a:rPr lang="fi-FI" sz="2400" dirty="0" err="1">
                <a:latin typeface="+mn-lt"/>
              </a:rPr>
              <a:t>during</a:t>
            </a:r>
            <a:r>
              <a:rPr lang="fi-FI" sz="2400" dirty="0">
                <a:latin typeface="+mn-lt"/>
              </a:rPr>
              <a:t> COVID-19 </a:t>
            </a:r>
            <a:r>
              <a:rPr lang="fi-FI" sz="2400" dirty="0" err="1">
                <a:latin typeface="+mn-lt"/>
              </a:rPr>
              <a:t>period</a:t>
            </a:r>
            <a:endParaRPr lang="fi-FI" sz="2400" dirty="0">
              <a:latin typeface="+mn-lt"/>
            </a:endParaRPr>
          </a:p>
          <a:p>
            <a:pPr marL="549275" indent="-457200" algn="l">
              <a:lnSpc>
                <a:spcPct val="100000"/>
              </a:lnSpc>
              <a:buFont typeface="Arial" panose="020B0604020202020204" pitchFamily="34" charset="0"/>
              <a:buChar char="•"/>
            </a:pPr>
            <a:endParaRPr lang="fi-FI" sz="2400" dirty="0">
              <a:latin typeface="+mn-lt"/>
            </a:endParaRP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5</a:t>
            </a:fld>
            <a:endParaRPr lang="en-GB" dirty="0"/>
          </a:p>
        </p:txBody>
      </p:sp>
      <p:pic>
        <p:nvPicPr>
          <p:cNvPr id="7" name="Kuva 6">
            <a:extLst>
              <a:ext uri="{FF2B5EF4-FFF2-40B4-BE49-F238E27FC236}">
                <a16:creationId xmlns:a16="http://schemas.microsoft.com/office/drawing/2014/main" id="{F658EB38-82EC-4074-AA2C-26CCCEC29404}"/>
              </a:ext>
            </a:extLst>
          </p:cNvPr>
          <p:cNvPicPr>
            <a:picLocks noChangeAspect="1"/>
          </p:cNvPicPr>
          <p:nvPr/>
        </p:nvPicPr>
        <p:blipFill>
          <a:blip r:embed="rId3"/>
          <a:stretch>
            <a:fillRect/>
          </a:stretch>
        </p:blipFill>
        <p:spPr>
          <a:xfrm>
            <a:off x="2495600" y="4077072"/>
            <a:ext cx="4470092" cy="2688045"/>
          </a:xfrm>
          <a:prstGeom prst="rect">
            <a:avLst/>
          </a:prstGeom>
        </p:spPr>
      </p:pic>
      <p:pic>
        <p:nvPicPr>
          <p:cNvPr id="8" name="Kuva 7">
            <a:extLst>
              <a:ext uri="{FF2B5EF4-FFF2-40B4-BE49-F238E27FC236}">
                <a16:creationId xmlns:a16="http://schemas.microsoft.com/office/drawing/2014/main" id="{D1D66A52-CFEE-4551-BE52-73152D6A3DAB}"/>
              </a:ext>
            </a:extLst>
          </p:cNvPr>
          <p:cNvPicPr>
            <a:picLocks noChangeAspect="1"/>
          </p:cNvPicPr>
          <p:nvPr/>
        </p:nvPicPr>
        <p:blipFill>
          <a:blip r:embed="rId4"/>
          <a:stretch>
            <a:fillRect/>
          </a:stretch>
        </p:blipFill>
        <p:spPr>
          <a:xfrm>
            <a:off x="7620761" y="4237403"/>
            <a:ext cx="3231559" cy="2207319"/>
          </a:xfrm>
          <a:prstGeom prst="rect">
            <a:avLst/>
          </a:prstGeom>
        </p:spPr>
      </p:pic>
      <p:sp>
        <p:nvSpPr>
          <p:cNvPr id="9" name="Tekstiruutu 8">
            <a:extLst>
              <a:ext uri="{FF2B5EF4-FFF2-40B4-BE49-F238E27FC236}">
                <a16:creationId xmlns:a16="http://schemas.microsoft.com/office/drawing/2014/main" id="{5EDC3F39-261C-4040-AC80-7EB173739728}"/>
              </a:ext>
            </a:extLst>
          </p:cNvPr>
          <p:cNvSpPr txBox="1"/>
          <p:nvPr/>
        </p:nvSpPr>
        <p:spPr bwMode="auto">
          <a:xfrm flipH="1">
            <a:off x="8142164" y="4237403"/>
            <a:ext cx="2188751"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r>
              <a:rPr lang="fi-FI" sz="1600" dirty="0" err="1"/>
              <a:t>Deaths</a:t>
            </a:r>
            <a:r>
              <a:rPr lang="fi-FI" sz="1600" dirty="0"/>
              <a:t> in Espoo </a:t>
            </a:r>
            <a:r>
              <a:rPr lang="fi-FI" sz="1600" dirty="0" err="1"/>
              <a:t>NHs</a:t>
            </a:r>
            <a:endParaRPr lang="fi-FI" sz="1600" dirty="0"/>
          </a:p>
        </p:txBody>
      </p:sp>
    </p:spTree>
    <p:extLst>
      <p:ext uri="{BB962C8B-B14F-4D97-AF65-F5344CB8AC3E}">
        <p14:creationId xmlns:p14="http://schemas.microsoft.com/office/powerpoint/2010/main" val="32294030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CD1959-1F34-43F5-9ADE-D8E0AD15106F}"/>
              </a:ext>
            </a:extLst>
          </p:cNvPr>
          <p:cNvSpPr>
            <a:spLocks noGrp="1"/>
          </p:cNvSpPr>
          <p:nvPr>
            <p:ph type="title"/>
          </p:nvPr>
        </p:nvSpPr>
        <p:spPr>
          <a:xfrm>
            <a:off x="1007360" y="416730"/>
            <a:ext cx="11521280" cy="1225803"/>
          </a:xfrm>
        </p:spPr>
        <p:txBody>
          <a:bodyPr/>
          <a:lstStyle/>
          <a:p>
            <a:r>
              <a:rPr lang="fi-FI" dirty="0" err="1"/>
              <a:t>Timeline</a:t>
            </a:r>
            <a:r>
              <a:rPr lang="fi-FI" dirty="0"/>
              <a:t> of covid-19 </a:t>
            </a:r>
            <a:r>
              <a:rPr lang="fi-FI" dirty="0" err="1"/>
              <a:t>spread</a:t>
            </a:r>
            <a:r>
              <a:rPr lang="fi-FI" dirty="0"/>
              <a:t> in </a:t>
            </a:r>
            <a:r>
              <a:rPr lang="fi-FI" dirty="0" err="1"/>
              <a:t>finnish</a:t>
            </a:r>
            <a:r>
              <a:rPr lang="fi-FI" dirty="0"/>
              <a:t> </a:t>
            </a:r>
            <a:r>
              <a:rPr lang="fi-FI" dirty="0" err="1"/>
              <a:t>nursing</a:t>
            </a:r>
            <a:r>
              <a:rPr lang="fi-FI" dirty="0"/>
              <a:t> </a:t>
            </a:r>
            <a:r>
              <a:rPr lang="fi-FI" dirty="0" err="1"/>
              <a:t>homes</a:t>
            </a:r>
            <a:endParaRPr lang="fi-FI" dirty="0"/>
          </a:p>
        </p:txBody>
      </p:sp>
      <p:sp>
        <p:nvSpPr>
          <p:cNvPr id="4" name="Päivämäärän paikkamerkki 3">
            <a:extLst>
              <a:ext uri="{FF2B5EF4-FFF2-40B4-BE49-F238E27FC236}">
                <a16:creationId xmlns:a16="http://schemas.microsoft.com/office/drawing/2014/main" id="{12909F31-9F1D-4C2A-A656-B4A788482121}"/>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A703A0A8-85CD-4490-AD90-4A3E089932D4}"/>
              </a:ext>
            </a:extLst>
          </p:cNvPr>
          <p:cNvSpPr>
            <a:spLocks noGrp="1"/>
          </p:cNvSpPr>
          <p:nvPr>
            <p:ph type="ftr" sz="quarter" idx="11"/>
          </p:nvPr>
        </p:nvSpPr>
        <p:spPr/>
        <p:txBody>
          <a:bodyPr/>
          <a:lstStyle/>
          <a:p>
            <a:r>
              <a:rPr lang="fi-FI"/>
              <a:t>Kaisu Pitkälä</a:t>
            </a:r>
            <a:endParaRPr lang="fi-FI" dirty="0"/>
          </a:p>
        </p:txBody>
      </p:sp>
      <p:sp>
        <p:nvSpPr>
          <p:cNvPr id="6" name="Dian numeron paikkamerkki 5">
            <a:extLst>
              <a:ext uri="{FF2B5EF4-FFF2-40B4-BE49-F238E27FC236}">
                <a16:creationId xmlns:a16="http://schemas.microsoft.com/office/drawing/2014/main" id="{E5CC34D6-C36C-409C-95A0-CD9C6A83AA1F}"/>
              </a:ext>
            </a:extLst>
          </p:cNvPr>
          <p:cNvSpPr>
            <a:spLocks noGrp="1"/>
          </p:cNvSpPr>
          <p:nvPr>
            <p:ph type="sldNum" sz="quarter" idx="12"/>
          </p:nvPr>
        </p:nvSpPr>
        <p:spPr/>
        <p:txBody>
          <a:bodyPr/>
          <a:lstStyle/>
          <a:p>
            <a:pPr>
              <a:defRPr/>
            </a:pPr>
            <a:fld id="{4669315E-5A66-CF44-AE5D-C333B2F730C4}" type="slidenum">
              <a:rPr lang="en-GB" smtClean="0"/>
              <a:pPr>
                <a:defRPr/>
              </a:pPr>
              <a:t>6</a:t>
            </a:fld>
            <a:endParaRPr lang="en-GB" dirty="0"/>
          </a:p>
        </p:txBody>
      </p:sp>
      <p:sp>
        <p:nvSpPr>
          <p:cNvPr id="7" name="Nuoli: Oikea 6">
            <a:extLst>
              <a:ext uri="{FF2B5EF4-FFF2-40B4-BE49-F238E27FC236}">
                <a16:creationId xmlns:a16="http://schemas.microsoft.com/office/drawing/2014/main" id="{8EB37BC7-6416-48F6-AF8D-69AE59D62FF8}"/>
              </a:ext>
            </a:extLst>
          </p:cNvPr>
          <p:cNvSpPr/>
          <p:nvPr/>
        </p:nvSpPr>
        <p:spPr>
          <a:xfrm>
            <a:off x="407368" y="2024844"/>
            <a:ext cx="9073008" cy="2808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Pyöristetyt kulmat 7">
            <a:extLst>
              <a:ext uri="{FF2B5EF4-FFF2-40B4-BE49-F238E27FC236}">
                <a16:creationId xmlns:a16="http://schemas.microsoft.com/office/drawing/2014/main" id="{69082D0C-7E51-424E-8078-3D2ADE9A35DA}"/>
              </a:ext>
            </a:extLst>
          </p:cNvPr>
          <p:cNvSpPr/>
          <p:nvPr/>
        </p:nvSpPr>
        <p:spPr>
          <a:xfrm>
            <a:off x="562248" y="2488276"/>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26.2.2020</a:t>
            </a:r>
          </a:p>
          <a:p>
            <a:pPr algn="ctr"/>
            <a:r>
              <a:rPr lang="fi-FI" sz="1600" b="1" dirty="0" err="1">
                <a:solidFill>
                  <a:schemeClr val="tx1"/>
                </a:solidFill>
              </a:rPr>
              <a:t>The</a:t>
            </a:r>
            <a:r>
              <a:rPr lang="fi-FI" sz="1600" b="1" dirty="0">
                <a:solidFill>
                  <a:schemeClr val="tx1"/>
                </a:solidFill>
              </a:rPr>
              <a:t> </a:t>
            </a:r>
            <a:r>
              <a:rPr lang="fi-FI" sz="1600" b="1" dirty="0" err="1">
                <a:solidFill>
                  <a:schemeClr val="tx1"/>
                </a:solidFill>
              </a:rPr>
              <a:t>first</a:t>
            </a:r>
            <a:r>
              <a:rPr lang="fi-FI" sz="1600" b="1" dirty="0">
                <a:solidFill>
                  <a:schemeClr val="tx1"/>
                </a:solidFill>
              </a:rPr>
              <a:t> </a:t>
            </a:r>
            <a:r>
              <a:rPr lang="fi-FI" sz="1600" b="1" dirty="0" err="1">
                <a:solidFill>
                  <a:schemeClr val="tx1"/>
                </a:solidFill>
              </a:rPr>
              <a:t>confirmed</a:t>
            </a:r>
            <a:r>
              <a:rPr lang="fi-FI" sz="1600" b="1" dirty="0">
                <a:solidFill>
                  <a:schemeClr val="tx1"/>
                </a:solidFill>
              </a:rPr>
              <a:t> COVID case in Finland</a:t>
            </a:r>
          </a:p>
        </p:txBody>
      </p:sp>
      <p:sp>
        <p:nvSpPr>
          <p:cNvPr id="10" name="Suorakulmio: Pyöristetyt kulmat 9">
            <a:extLst>
              <a:ext uri="{FF2B5EF4-FFF2-40B4-BE49-F238E27FC236}">
                <a16:creationId xmlns:a16="http://schemas.microsoft.com/office/drawing/2014/main" id="{2A07987F-9E95-4546-A791-AE78171FC4D3}"/>
              </a:ext>
            </a:extLst>
          </p:cNvPr>
          <p:cNvSpPr/>
          <p:nvPr/>
        </p:nvSpPr>
        <p:spPr>
          <a:xfrm>
            <a:off x="2044676" y="2488276"/>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17.3.2020</a:t>
            </a:r>
          </a:p>
          <a:p>
            <a:pPr algn="ctr"/>
            <a:r>
              <a:rPr lang="fi-FI" sz="1600" b="1" dirty="0" err="1">
                <a:solidFill>
                  <a:schemeClr val="tx1"/>
                </a:solidFill>
              </a:rPr>
              <a:t>Visits</a:t>
            </a:r>
            <a:r>
              <a:rPr lang="fi-FI" sz="1600" b="1" dirty="0">
                <a:solidFill>
                  <a:schemeClr val="tx1"/>
                </a:solidFill>
              </a:rPr>
              <a:t> to </a:t>
            </a:r>
            <a:r>
              <a:rPr lang="fi-FI" sz="1600" b="1" dirty="0" err="1">
                <a:solidFill>
                  <a:schemeClr val="tx1"/>
                </a:solidFill>
              </a:rPr>
              <a:t>NHs</a:t>
            </a:r>
            <a:r>
              <a:rPr lang="fi-FI" sz="1600" b="1" dirty="0">
                <a:solidFill>
                  <a:schemeClr val="tx1"/>
                </a:solidFill>
              </a:rPr>
              <a:t> </a:t>
            </a:r>
            <a:r>
              <a:rPr lang="fi-FI" sz="1600" b="1" dirty="0" err="1">
                <a:solidFill>
                  <a:schemeClr val="tx1"/>
                </a:solidFill>
              </a:rPr>
              <a:t>banned</a:t>
            </a:r>
            <a:endParaRPr lang="fi-FI" sz="1600" b="1" dirty="0">
              <a:solidFill>
                <a:schemeClr val="tx1"/>
              </a:solidFill>
            </a:endParaRPr>
          </a:p>
          <a:p>
            <a:pPr algn="ctr"/>
            <a:endParaRPr lang="fi-FI" sz="1600" b="1" dirty="0">
              <a:solidFill>
                <a:schemeClr val="tx1"/>
              </a:solidFill>
            </a:endParaRPr>
          </a:p>
        </p:txBody>
      </p:sp>
      <p:sp>
        <p:nvSpPr>
          <p:cNvPr id="12" name="Suorakulmio: Pyöristetyt kulmat 11">
            <a:extLst>
              <a:ext uri="{FF2B5EF4-FFF2-40B4-BE49-F238E27FC236}">
                <a16:creationId xmlns:a16="http://schemas.microsoft.com/office/drawing/2014/main" id="{D9ABAB5B-C95E-47B7-B9E3-A192E4DB9837}"/>
              </a:ext>
            </a:extLst>
          </p:cNvPr>
          <p:cNvSpPr/>
          <p:nvPr/>
        </p:nvSpPr>
        <p:spPr>
          <a:xfrm>
            <a:off x="3527104" y="2490527"/>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21.3.2020</a:t>
            </a:r>
          </a:p>
          <a:p>
            <a:pPr algn="ctr"/>
            <a:r>
              <a:rPr lang="fi-FI" sz="1600" b="1" dirty="0" err="1">
                <a:solidFill>
                  <a:schemeClr val="tx1"/>
                </a:solidFill>
              </a:rPr>
              <a:t>The</a:t>
            </a:r>
            <a:r>
              <a:rPr lang="fi-FI" sz="1600" b="1" dirty="0">
                <a:solidFill>
                  <a:schemeClr val="tx1"/>
                </a:solidFill>
              </a:rPr>
              <a:t> </a:t>
            </a:r>
            <a:r>
              <a:rPr lang="fi-FI" sz="1600" b="1" dirty="0" err="1">
                <a:solidFill>
                  <a:schemeClr val="tx1"/>
                </a:solidFill>
              </a:rPr>
              <a:t>first</a:t>
            </a:r>
            <a:r>
              <a:rPr lang="fi-FI" sz="1600" b="1" dirty="0">
                <a:solidFill>
                  <a:schemeClr val="tx1"/>
                </a:solidFill>
              </a:rPr>
              <a:t> COVID-19 </a:t>
            </a:r>
            <a:r>
              <a:rPr lang="fi-FI" sz="1600" b="1" dirty="0" err="1">
                <a:solidFill>
                  <a:schemeClr val="tx1"/>
                </a:solidFill>
              </a:rPr>
              <a:t>death</a:t>
            </a:r>
            <a:r>
              <a:rPr lang="fi-FI" sz="1600" b="1" dirty="0">
                <a:solidFill>
                  <a:schemeClr val="tx1"/>
                </a:solidFill>
              </a:rPr>
              <a:t> in Finland</a:t>
            </a:r>
          </a:p>
          <a:p>
            <a:pPr algn="ctr"/>
            <a:endParaRPr lang="fi-FI" sz="1600" b="1" dirty="0">
              <a:solidFill>
                <a:schemeClr val="tx1"/>
              </a:solidFill>
            </a:endParaRPr>
          </a:p>
        </p:txBody>
      </p:sp>
      <p:sp>
        <p:nvSpPr>
          <p:cNvPr id="14" name="Suorakulmio: Pyöristetyt kulmat 13">
            <a:extLst>
              <a:ext uri="{FF2B5EF4-FFF2-40B4-BE49-F238E27FC236}">
                <a16:creationId xmlns:a16="http://schemas.microsoft.com/office/drawing/2014/main" id="{E592DC1B-7519-4C5C-88DA-F3E0B6C43E33}"/>
              </a:ext>
            </a:extLst>
          </p:cNvPr>
          <p:cNvSpPr/>
          <p:nvPr/>
        </p:nvSpPr>
        <p:spPr>
          <a:xfrm>
            <a:off x="5017121" y="2490527"/>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err="1">
                <a:solidFill>
                  <a:schemeClr val="tx1"/>
                </a:solidFill>
              </a:rPr>
              <a:t>End</a:t>
            </a:r>
            <a:r>
              <a:rPr lang="fi-FI" sz="1600" b="1" dirty="0">
                <a:solidFill>
                  <a:schemeClr val="tx1"/>
                </a:solidFill>
              </a:rPr>
              <a:t> of </a:t>
            </a:r>
            <a:r>
              <a:rPr lang="fi-FI" sz="1600" b="1" dirty="0" err="1">
                <a:solidFill>
                  <a:schemeClr val="tx1"/>
                </a:solidFill>
              </a:rPr>
              <a:t>March</a:t>
            </a:r>
            <a:endParaRPr lang="fi-FI" sz="1600" b="1" dirty="0">
              <a:solidFill>
                <a:schemeClr val="tx1"/>
              </a:solidFill>
            </a:endParaRPr>
          </a:p>
          <a:p>
            <a:pPr algn="ctr"/>
            <a:r>
              <a:rPr lang="fi-FI" sz="1600" b="1" dirty="0" err="1">
                <a:solidFill>
                  <a:schemeClr val="tx1"/>
                </a:solidFill>
              </a:rPr>
              <a:t>First</a:t>
            </a:r>
            <a:r>
              <a:rPr lang="fi-FI" sz="1600" b="1" dirty="0">
                <a:solidFill>
                  <a:schemeClr val="tx1"/>
                </a:solidFill>
              </a:rPr>
              <a:t> COVID </a:t>
            </a:r>
            <a:r>
              <a:rPr lang="fi-FI" sz="1600" b="1" dirty="0" err="1">
                <a:solidFill>
                  <a:schemeClr val="tx1"/>
                </a:solidFill>
              </a:rPr>
              <a:t>cases</a:t>
            </a:r>
            <a:r>
              <a:rPr lang="fi-FI" sz="1600" b="1" dirty="0">
                <a:solidFill>
                  <a:schemeClr val="tx1"/>
                </a:solidFill>
              </a:rPr>
              <a:t> in </a:t>
            </a:r>
            <a:r>
              <a:rPr lang="fi-FI" sz="1600" b="1" dirty="0" err="1">
                <a:solidFill>
                  <a:schemeClr val="tx1"/>
                </a:solidFill>
              </a:rPr>
              <a:t>NHs</a:t>
            </a:r>
            <a:endParaRPr lang="fi-FI" sz="1600" b="1" dirty="0">
              <a:solidFill>
                <a:schemeClr val="tx1"/>
              </a:solidFill>
            </a:endParaRPr>
          </a:p>
        </p:txBody>
      </p:sp>
      <p:sp>
        <p:nvSpPr>
          <p:cNvPr id="16" name="Suorakulmio: Pyöristetyt kulmat 15">
            <a:extLst>
              <a:ext uri="{FF2B5EF4-FFF2-40B4-BE49-F238E27FC236}">
                <a16:creationId xmlns:a16="http://schemas.microsoft.com/office/drawing/2014/main" id="{34AB93E2-F065-462B-9760-F7AE38FB82DC}"/>
              </a:ext>
            </a:extLst>
          </p:cNvPr>
          <p:cNvSpPr/>
          <p:nvPr/>
        </p:nvSpPr>
        <p:spPr>
          <a:xfrm>
            <a:off x="6507138" y="2488276"/>
            <a:ext cx="1507854"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err="1">
                <a:solidFill>
                  <a:schemeClr val="tx1"/>
                </a:solidFill>
              </a:rPr>
              <a:t>April</a:t>
            </a:r>
            <a:endParaRPr lang="fi-FI" sz="1600" b="1" dirty="0">
              <a:solidFill>
                <a:schemeClr val="tx1"/>
              </a:solidFill>
            </a:endParaRPr>
          </a:p>
          <a:p>
            <a:pPr algn="ctr"/>
            <a:r>
              <a:rPr lang="fi-FI" sz="1600" b="1" dirty="0" err="1">
                <a:solidFill>
                  <a:schemeClr val="tx1"/>
                </a:solidFill>
              </a:rPr>
              <a:t>Various</a:t>
            </a:r>
            <a:r>
              <a:rPr lang="fi-FI" sz="1600" b="1" dirty="0">
                <a:solidFill>
                  <a:schemeClr val="tx1"/>
                </a:solidFill>
              </a:rPr>
              <a:t> </a:t>
            </a:r>
            <a:r>
              <a:rPr lang="fi-FI" sz="1600" b="1" dirty="0" err="1">
                <a:solidFill>
                  <a:schemeClr val="tx1"/>
                </a:solidFill>
              </a:rPr>
              <a:t>restrictions</a:t>
            </a:r>
            <a:r>
              <a:rPr lang="fi-FI" sz="1600" b="1" dirty="0">
                <a:solidFill>
                  <a:schemeClr val="tx1"/>
                </a:solidFill>
              </a:rPr>
              <a:t> in </a:t>
            </a:r>
            <a:r>
              <a:rPr lang="fi-FI" sz="1600" b="1" dirty="0" err="1">
                <a:solidFill>
                  <a:schemeClr val="tx1"/>
                </a:solidFill>
              </a:rPr>
              <a:t>NHs</a:t>
            </a:r>
            <a:endParaRPr lang="fi-FI" sz="1600" b="1" dirty="0">
              <a:solidFill>
                <a:schemeClr val="tx1"/>
              </a:solidFill>
            </a:endParaRPr>
          </a:p>
          <a:p>
            <a:pPr algn="ctr"/>
            <a:endParaRPr lang="fi-FI" sz="1600" b="1" dirty="0">
              <a:solidFill>
                <a:schemeClr val="tx1"/>
              </a:solidFill>
            </a:endParaRPr>
          </a:p>
        </p:txBody>
      </p:sp>
    </p:spTree>
    <p:extLst>
      <p:ext uri="{BB962C8B-B14F-4D97-AF65-F5344CB8AC3E}">
        <p14:creationId xmlns:p14="http://schemas.microsoft.com/office/powerpoint/2010/main" val="665273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CD1959-1F34-43F5-9ADE-D8E0AD15106F}"/>
              </a:ext>
            </a:extLst>
          </p:cNvPr>
          <p:cNvSpPr>
            <a:spLocks noGrp="1"/>
          </p:cNvSpPr>
          <p:nvPr>
            <p:ph type="title"/>
          </p:nvPr>
        </p:nvSpPr>
        <p:spPr>
          <a:xfrm>
            <a:off x="1007360" y="416730"/>
            <a:ext cx="11521280" cy="1225803"/>
          </a:xfrm>
        </p:spPr>
        <p:txBody>
          <a:bodyPr/>
          <a:lstStyle/>
          <a:p>
            <a:r>
              <a:rPr lang="fi-FI" dirty="0" err="1"/>
              <a:t>Timeline</a:t>
            </a:r>
            <a:r>
              <a:rPr lang="fi-FI" dirty="0"/>
              <a:t> of covid-19 </a:t>
            </a:r>
            <a:r>
              <a:rPr lang="fi-FI" dirty="0" err="1"/>
              <a:t>spread</a:t>
            </a:r>
            <a:r>
              <a:rPr lang="fi-FI" dirty="0"/>
              <a:t> in </a:t>
            </a:r>
            <a:r>
              <a:rPr lang="fi-FI" dirty="0" err="1"/>
              <a:t>finnish</a:t>
            </a:r>
            <a:r>
              <a:rPr lang="fi-FI" dirty="0"/>
              <a:t> </a:t>
            </a:r>
            <a:r>
              <a:rPr lang="fi-FI" dirty="0" err="1"/>
              <a:t>nursing</a:t>
            </a:r>
            <a:r>
              <a:rPr lang="fi-FI" dirty="0"/>
              <a:t> </a:t>
            </a:r>
            <a:r>
              <a:rPr lang="fi-FI" dirty="0" err="1"/>
              <a:t>homes</a:t>
            </a:r>
            <a:endParaRPr lang="fi-FI" dirty="0"/>
          </a:p>
        </p:txBody>
      </p:sp>
      <p:sp>
        <p:nvSpPr>
          <p:cNvPr id="4" name="Päivämäärän paikkamerkki 3">
            <a:extLst>
              <a:ext uri="{FF2B5EF4-FFF2-40B4-BE49-F238E27FC236}">
                <a16:creationId xmlns:a16="http://schemas.microsoft.com/office/drawing/2014/main" id="{12909F31-9F1D-4C2A-A656-B4A788482121}"/>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A703A0A8-85CD-4490-AD90-4A3E089932D4}"/>
              </a:ext>
            </a:extLst>
          </p:cNvPr>
          <p:cNvSpPr>
            <a:spLocks noGrp="1"/>
          </p:cNvSpPr>
          <p:nvPr>
            <p:ph type="ftr" sz="quarter" idx="11"/>
          </p:nvPr>
        </p:nvSpPr>
        <p:spPr/>
        <p:txBody>
          <a:bodyPr/>
          <a:lstStyle/>
          <a:p>
            <a:r>
              <a:rPr lang="fi-FI"/>
              <a:t>Kaisu Pitkälä</a:t>
            </a:r>
            <a:endParaRPr lang="fi-FI" dirty="0"/>
          </a:p>
        </p:txBody>
      </p:sp>
      <p:sp>
        <p:nvSpPr>
          <p:cNvPr id="6" name="Dian numeron paikkamerkki 5">
            <a:extLst>
              <a:ext uri="{FF2B5EF4-FFF2-40B4-BE49-F238E27FC236}">
                <a16:creationId xmlns:a16="http://schemas.microsoft.com/office/drawing/2014/main" id="{E5CC34D6-C36C-409C-95A0-CD9C6A83AA1F}"/>
              </a:ext>
            </a:extLst>
          </p:cNvPr>
          <p:cNvSpPr>
            <a:spLocks noGrp="1"/>
          </p:cNvSpPr>
          <p:nvPr>
            <p:ph type="sldNum" sz="quarter" idx="12"/>
          </p:nvPr>
        </p:nvSpPr>
        <p:spPr/>
        <p:txBody>
          <a:bodyPr/>
          <a:lstStyle/>
          <a:p>
            <a:pPr>
              <a:defRPr/>
            </a:pPr>
            <a:fld id="{4669315E-5A66-CF44-AE5D-C333B2F730C4}" type="slidenum">
              <a:rPr lang="en-GB" smtClean="0"/>
              <a:pPr>
                <a:defRPr/>
              </a:pPr>
              <a:t>7</a:t>
            </a:fld>
            <a:endParaRPr lang="en-GB" dirty="0"/>
          </a:p>
        </p:txBody>
      </p:sp>
      <p:sp>
        <p:nvSpPr>
          <p:cNvPr id="7" name="Nuoli: Oikea 6">
            <a:extLst>
              <a:ext uri="{FF2B5EF4-FFF2-40B4-BE49-F238E27FC236}">
                <a16:creationId xmlns:a16="http://schemas.microsoft.com/office/drawing/2014/main" id="{8EB37BC7-6416-48F6-AF8D-69AE59D62FF8}"/>
              </a:ext>
            </a:extLst>
          </p:cNvPr>
          <p:cNvSpPr/>
          <p:nvPr/>
        </p:nvSpPr>
        <p:spPr>
          <a:xfrm>
            <a:off x="407368" y="2024844"/>
            <a:ext cx="9073008" cy="2808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Pyöristetyt kulmat 7">
            <a:extLst>
              <a:ext uri="{FF2B5EF4-FFF2-40B4-BE49-F238E27FC236}">
                <a16:creationId xmlns:a16="http://schemas.microsoft.com/office/drawing/2014/main" id="{69082D0C-7E51-424E-8078-3D2ADE9A35DA}"/>
              </a:ext>
            </a:extLst>
          </p:cNvPr>
          <p:cNvSpPr/>
          <p:nvPr/>
        </p:nvSpPr>
        <p:spPr>
          <a:xfrm>
            <a:off x="562248" y="2488276"/>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26.2.2020</a:t>
            </a:r>
          </a:p>
          <a:p>
            <a:pPr algn="ctr"/>
            <a:r>
              <a:rPr lang="fi-FI" sz="1600" b="1" dirty="0" err="1">
                <a:solidFill>
                  <a:schemeClr val="tx1"/>
                </a:solidFill>
              </a:rPr>
              <a:t>The</a:t>
            </a:r>
            <a:r>
              <a:rPr lang="fi-FI" sz="1600" b="1" dirty="0">
                <a:solidFill>
                  <a:schemeClr val="tx1"/>
                </a:solidFill>
              </a:rPr>
              <a:t> </a:t>
            </a:r>
            <a:r>
              <a:rPr lang="fi-FI" sz="1600" b="1" dirty="0" err="1">
                <a:solidFill>
                  <a:schemeClr val="tx1"/>
                </a:solidFill>
              </a:rPr>
              <a:t>first</a:t>
            </a:r>
            <a:r>
              <a:rPr lang="fi-FI" sz="1600" b="1" dirty="0">
                <a:solidFill>
                  <a:schemeClr val="tx1"/>
                </a:solidFill>
              </a:rPr>
              <a:t> </a:t>
            </a:r>
            <a:r>
              <a:rPr lang="fi-FI" sz="1600" b="1" dirty="0" err="1">
                <a:solidFill>
                  <a:schemeClr val="tx1"/>
                </a:solidFill>
              </a:rPr>
              <a:t>confirmed</a:t>
            </a:r>
            <a:r>
              <a:rPr lang="fi-FI" sz="1600" b="1" dirty="0">
                <a:solidFill>
                  <a:schemeClr val="tx1"/>
                </a:solidFill>
              </a:rPr>
              <a:t> COVID case in Finland</a:t>
            </a:r>
          </a:p>
        </p:txBody>
      </p:sp>
      <p:sp>
        <p:nvSpPr>
          <p:cNvPr id="10" name="Suorakulmio: Pyöristetyt kulmat 9">
            <a:extLst>
              <a:ext uri="{FF2B5EF4-FFF2-40B4-BE49-F238E27FC236}">
                <a16:creationId xmlns:a16="http://schemas.microsoft.com/office/drawing/2014/main" id="{2A07987F-9E95-4546-A791-AE78171FC4D3}"/>
              </a:ext>
            </a:extLst>
          </p:cNvPr>
          <p:cNvSpPr/>
          <p:nvPr/>
        </p:nvSpPr>
        <p:spPr>
          <a:xfrm>
            <a:off x="2044676" y="2488276"/>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17.3.2020</a:t>
            </a:r>
          </a:p>
          <a:p>
            <a:pPr algn="ctr"/>
            <a:r>
              <a:rPr lang="fi-FI" sz="1600" b="1" dirty="0" err="1">
                <a:solidFill>
                  <a:schemeClr val="tx1"/>
                </a:solidFill>
              </a:rPr>
              <a:t>Visits</a:t>
            </a:r>
            <a:r>
              <a:rPr lang="fi-FI" sz="1600" b="1" dirty="0">
                <a:solidFill>
                  <a:schemeClr val="tx1"/>
                </a:solidFill>
              </a:rPr>
              <a:t> to </a:t>
            </a:r>
            <a:r>
              <a:rPr lang="fi-FI" sz="1600" b="1" dirty="0" err="1">
                <a:solidFill>
                  <a:schemeClr val="tx1"/>
                </a:solidFill>
              </a:rPr>
              <a:t>NHs</a:t>
            </a:r>
            <a:r>
              <a:rPr lang="fi-FI" sz="1600" b="1" dirty="0">
                <a:solidFill>
                  <a:schemeClr val="tx1"/>
                </a:solidFill>
              </a:rPr>
              <a:t> </a:t>
            </a:r>
            <a:r>
              <a:rPr lang="fi-FI" sz="1600" b="1" dirty="0" err="1">
                <a:solidFill>
                  <a:schemeClr val="tx1"/>
                </a:solidFill>
              </a:rPr>
              <a:t>banned</a:t>
            </a:r>
            <a:endParaRPr lang="fi-FI" sz="1600" b="1" dirty="0">
              <a:solidFill>
                <a:schemeClr val="tx1"/>
              </a:solidFill>
            </a:endParaRPr>
          </a:p>
          <a:p>
            <a:pPr algn="ctr"/>
            <a:endParaRPr lang="fi-FI" sz="1600" b="1" dirty="0">
              <a:solidFill>
                <a:schemeClr val="tx1"/>
              </a:solidFill>
            </a:endParaRPr>
          </a:p>
        </p:txBody>
      </p:sp>
      <p:sp>
        <p:nvSpPr>
          <p:cNvPr id="12" name="Suorakulmio: Pyöristetyt kulmat 11">
            <a:extLst>
              <a:ext uri="{FF2B5EF4-FFF2-40B4-BE49-F238E27FC236}">
                <a16:creationId xmlns:a16="http://schemas.microsoft.com/office/drawing/2014/main" id="{D9ABAB5B-C95E-47B7-B9E3-A192E4DB9837}"/>
              </a:ext>
            </a:extLst>
          </p:cNvPr>
          <p:cNvSpPr/>
          <p:nvPr/>
        </p:nvSpPr>
        <p:spPr>
          <a:xfrm>
            <a:off x="3527104" y="2490527"/>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21.3.2020</a:t>
            </a:r>
          </a:p>
          <a:p>
            <a:pPr algn="ctr"/>
            <a:r>
              <a:rPr lang="fi-FI" sz="1600" b="1" dirty="0" err="1">
                <a:solidFill>
                  <a:schemeClr val="tx1"/>
                </a:solidFill>
              </a:rPr>
              <a:t>The</a:t>
            </a:r>
            <a:r>
              <a:rPr lang="fi-FI" sz="1600" b="1" dirty="0">
                <a:solidFill>
                  <a:schemeClr val="tx1"/>
                </a:solidFill>
              </a:rPr>
              <a:t> </a:t>
            </a:r>
            <a:r>
              <a:rPr lang="fi-FI" sz="1600" b="1" dirty="0" err="1">
                <a:solidFill>
                  <a:schemeClr val="tx1"/>
                </a:solidFill>
              </a:rPr>
              <a:t>first</a:t>
            </a:r>
            <a:r>
              <a:rPr lang="fi-FI" sz="1600" b="1" dirty="0">
                <a:solidFill>
                  <a:schemeClr val="tx1"/>
                </a:solidFill>
              </a:rPr>
              <a:t> COVID-19 </a:t>
            </a:r>
            <a:r>
              <a:rPr lang="fi-FI" sz="1600" b="1" dirty="0" err="1">
                <a:solidFill>
                  <a:schemeClr val="tx1"/>
                </a:solidFill>
              </a:rPr>
              <a:t>death</a:t>
            </a:r>
            <a:r>
              <a:rPr lang="fi-FI" sz="1600" b="1" dirty="0">
                <a:solidFill>
                  <a:schemeClr val="tx1"/>
                </a:solidFill>
              </a:rPr>
              <a:t> in Finland</a:t>
            </a:r>
          </a:p>
          <a:p>
            <a:pPr algn="ctr"/>
            <a:endParaRPr lang="fi-FI" sz="1600" b="1" dirty="0">
              <a:solidFill>
                <a:schemeClr val="tx1"/>
              </a:solidFill>
            </a:endParaRPr>
          </a:p>
        </p:txBody>
      </p:sp>
      <p:sp>
        <p:nvSpPr>
          <p:cNvPr id="14" name="Suorakulmio: Pyöristetyt kulmat 13">
            <a:extLst>
              <a:ext uri="{FF2B5EF4-FFF2-40B4-BE49-F238E27FC236}">
                <a16:creationId xmlns:a16="http://schemas.microsoft.com/office/drawing/2014/main" id="{E592DC1B-7519-4C5C-88DA-F3E0B6C43E33}"/>
              </a:ext>
            </a:extLst>
          </p:cNvPr>
          <p:cNvSpPr/>
          <p:nvPr/>
        </p:nvSpPr>
        <p:spPr>
          <a:xfrm>
            <a:off x="5017121" y="2490527"/>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err="1">
                <a:solidFill>
                  <a:schemeClr val="tx1"/>
                </a:solidFill>
              </a:rPr>
              <a:t>End</a:t>
            </a:r>
            <a:r>
              <a:rPr lang="fi-FI" sz="1600" b="1" dirty="0">
                <a:solidFill>
                  <a:schemeClr val="tx1"/>
                </a:solidFill>
              </a:rPr>
              <a:t> of </a:t>
            </a:r>
            <a:r>
              <a:rPr lang="fi-FI" sz="1600" b="1" dirty="0" err="1">
                <a:solidFill>
                  <a:schemeClr val="tx1"/>
                </a:solidFill>
              </a:rPr>
              <a:t>March</a:t>
            </a:r>
            <a:endParaRPr lang="fi-FI" sz="1600" b="1" dirty="0">
              <a:solidFill>
                <a:schemeClr val="tx1"/>
              </a:solidFill>
            </a:endParaRPr>
          </a:p>
          <a:p>
            <a:pPr algn="ctr"/>
            <a:r>
              <a:rPr lang="fi-FI" sz="1600" b="1" dirty="0" err="1">
                <a:solidFill>
                  <a:schemeClr val="tx1"/>
                </a:solidFill>
              </a:rPr>
              <a:t>First</a:t>
            </a:r>
            <a:r>
              <a:rPr lang="fi-FI" sz="1600" b="1" dirty="0">
                <a:solidFill>
                  <a:schemeClr val="tx1"/>
                </a:solidFill>
              </a:rPr>
              <a:t> COVID </a:t>
            </a:r>
            <a:r>
              <a:rPr lang="fi-FI" sz="1600" b="1" dirty="0" err="1">
                <a:solidFill>
                  <a:schemeClr val="tx1"/>
                </a:solidFill>
              </a:rPr>
              <a:t>cases</a:t>
            </a:r>
            <a:r>
              <a:rPr lang="fi-FI" sz="1600" b="1" dirty="0">
                <a:solidFill>
                  <a:schemeClr val="tx1"/>
                </a:solidFill>
              </a:rPr>
              <a:t> in </a:t>
            </a:r>
            <a:r>
              <a:rPr lang="fi-FI" sz="1600" b="1" dirty="0" err="1">
                <a:solidFill>
                  <a:schemeClr val="tx1"/>
                </a:solidFill>
              </a:rPr>
              <a:t>NHs</a:t>
            </a:r>
            <a:endParaRPr lang="fi-FI" sz="1600" b="1" dirty="0">
              <a:solidFill>
                <a:schemeClr val="tx1"/>
              </a:solidFill>
            </a:endParaRPr>
          </a:p>
        </p:txBody>
      </p:sp>
      <p:sp>
        <p:nvSpPr>
          <p:cNvPr id="16" name="Suorakulmio: Pyöristetyt kulmat 15">
            <a:extLst>
              <a:ext uri="{FF2B5EF4-FFF2-40B4-BE49-F238E27FC236}">
                <a16:creationId xmlns:a16="http://schemas.microsoft.com/office/drawing/2014/main" id="{34AB93E2-F065-462B-9760-F7AE38FB82DC}"/>
              </a:ext>
            </a:extLst>
          </p:cNvPr>
          <p:cNvSpPr/>
          <p:nvPr/>
        </p:nvSpPr>
        <p:spPr>
          <a:xfrm>
            <a:off x="6507138" y="2488276"/>
            <a:ext cx="1507854"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err="1">
                <a:solidFill>
                  <a:schemeClr val="tx1"/>
                </a:solidFill>
              </a:rPr>
              <a:t>April</a:t>
            </a:r>
            <a:endParaRPr lang="fi-FI" sz="1600" b="1" dirty="0">
              <a:solidFill>
                <a:schemeClr val="tx1"/>
              </a:solidFill>
            </a:endParaRPr>
          </a:p>
          <a:p>
            <a:pPr algn="ctr"/>
            <a:r>
              <a:rPr lang="fi-FI" sz="1600" b="1" dirty="0" err="1">
                <a:solidFill>
                  <a:schemeClr val="tx1"/>
                </a:solidFill>
              </a:rPr>
              <a:t>Various</a:t>
            </a:r>
            <a:r>
              <a:rPr lang="fi-FI" sz="1600" b="1" dirty="0">
                <a:solidFill>
                  <a:schemeClr val="tx1"/>
                </a:solidFill>
              </a:rPr>
              <a:t> </a:t>
            </a:r>
            <a:r>
              <a:rPr lang="fi-FI" sz="1600" b="1" dirty="0" err="1">
                <a:solidFill>
                  <a:schemeClr val="tx1"/>
                </a:solidFill>
              </a:rPr>
              <a:t>restrictions</a:t>
            </a:r>
            <a:r>
              <a:rPr lang="fi-FI" sz="1600" b="1" dirty="0">
                <a:solidFill>
                  <a:schemeClr val="tx1"/>
                </a:solidFill>
              </a:rPr>
              <a:t> in </a:t>
            </a:r>
            <a:r>
              <a:rPr lang="fi-FI" sz="1600" b="1" dirty="0" err="1">
                <a:solidFill>
                  <a:schemeClr val="tx1"/>
                </a:solidFill>
              </a:rPr>
              <a:t>NHs</a:t>
            </a:r>
            <a:endParaRPr lang="fi-FI" sz="1600" b="1" dirty="0">
              <a:solidFill>
                <a:schemeClr val="tx1"/>
              </a:solidFill>
            </a:endParaRPr>
          </a:p>
          <a:p>
            <a:pPr algn="ctr"/>
            <a:endParaRPr lang="fi-FI" sz="1600" b="1" dirty="0">
              <a:solidFill>
                <a:schemeClr val="tx1"/>
              </a:solidFill>
            </a:endParaRPr>
          </a:p>
        </p:txBody>
      </p:sp>
      <p:sp>
        <p:nvSpPr>
          <p:cNvPr id="19" name="Tekstiruutu 18">
            <a:extLst>
              <a:ext uri="{FF2B5EF4-FFF2-40B4-BE49-F238E27FC236}">
                <a16:creationId xmlns:a16="http://schemas.microsoft.com/office/drawing/2014/main" id="{2565A00B-1026-43F4-BE62-8647D4E7A628}"/>
              </a:ext>
            </a:extLst>
          </p:cNvPr>
          <p:cNvSpPr txBox="1"/>
          <p:nvPr/>
        </p:nvSpPr>
        <p:spPr bwMode="auto">
          <a:xfrm flipH="1">
            <a:off x="9460930" y="2453624"/>
            <a:ext cx="2712417" cy="2246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ctr" anchorCtr="0" compatLnSpc="1">
            <a:prstTxWarp prst="textNoShape">
              <a:avLst/>
            </a:prstTxWarp>
            <a:spAutoFit/>
          </a:bodyPr>
          <a:lstStyle/>
          <a:p>
            <a:r>
              <a:rPr lang="fi-FI" sz="2000" dirty="0"/>
              <a:t>- </a:t>
            </a:r>
            <a:r>
              <a:rPr lang="fi-FI" sz="1800" dirty="0"/>
              <a:t>Group </a:t>
            </a:r>
            <a:r>
              <a:rPr lang="fi-FI" sz="1800" dirty="0" err="1"/>
              <a:t>activities</a:t>
            </a:r>
            <a:r>
              <a:rPr lang="fi-FI" sz="1800" dirty="0"/>
              <a:t> </a:t>
            </a:r>
            <a:r>
              <a:rPr lang="fi-FI" sz="1800" dirty="0" err="1"/>
              <a:t>stopped</a:t>
            </a:r>
            <a:endParaRPr lang="fi-FI" sz="1800" dirty="0"/>
          </a:p>
          <a:p>
            <a:pPr marL="285750" indent="-285750">
              <a:buFontTx/>
              <a:buChar char="-"/>
            </a:pPr>
            <a:r>
              <a:rPr lang="fi-FI" sz="1800" dirty="0" err="1"/>
              <a:t>Dining</a:t>
            </a:r>
            <a:r>
              <a:rPr lang="fi-FI" sz="1800" dirty="0"/>
              <a:t> in </a:t>
            </a:r>
            <a:r>
              <a:rPr lang="fi-FI" sz="1800" dirty="0" err="1"/>
              <a:t>small</a:t>
            </a:r>
            <a:r>
              <a:rPr lang="fi-FI" sz="1800" dirty="0"/>
              <a:t> </a:t>
            </a:r>
            <a:r>
              <a:rPr lang="fi-FI" sz="1800" dirty="0" err="1"/>
              <a:t>groups</a:t>
            </a:r>
            <a:r>
              <a:rPr lang="fi-FI" sz="1800" dirty="0"/>
              <a:t> </a:t>
            </a:r>
            <a:r>
              <a:rPr lang="fi-FI" sz="1800" dirty="0" err="1"/>
              <a:t>or</a:t>
            </a:r>
            <a:r>
              <a:rPr lang="fi-FI" sz="1800" dirty="0"/>
              <a:t> </a:t>
            </a:r>
            <a:r>
              <a:rPr lang="fi-FI" sz="1800" dirty="0" err="1"/>
              <a:t>own</a:t>
            </a:r>
            <a:r>
              <a:rPr lang="fi-FI" sz="1800" dirty="0"/>
              <a:t> </a:t>
            </a:r>
            <a:r>
              <a:rPr lang="fi-FI" sz="1800" dirty="0" err="1"/>
              <a:t>room</a:t>
            </a:r>
            <a:endParaRPr lang="fi-FI" sz="1800" dirty="0"/>
          </a:p>
          <a:p>
            <a:pPr marL="285750" indent="-285750">
              <a:buFontTx/>
              <a:buChar char="-"/>
            </a:pPr>
            <a:r>
              <a:rPr lang="fi-FI" sz="1800" dirty="0" err="1"/>
              <a:t>Recommendations</a:t>
            </a:r>
            <a:r>
              <a:rPr lang="fi-FI" sz="1800" dirty="0"/>
              <a:t> to </a:t>
            </a:r>
            <a:r>
              <a:rPr lang="fi-FI" sz="1800" dirty="0" err="1"/>
              <a:t>stay</a:t>
            </a:r>
            <a:r>
              <a:rPr lang="fi-FI" sz="1800" dirty="0"/>
              <a:t> in </a:t>
            </a:r>
            <a:r>
              <a:rPr lang="fi-FI" sz="1800" dirty="0" err="1"/>
              <a:t>own</a:t>
            </a:r>
            <a:r>
              <a:rPr lang="fi-FI" sz="1800" dirty="0"/>
              <a:t> </a:t>
            </a:r>
            <a:r>
              <a:rPr lang="fi-FI" sz="1800" dirty="0" err="1"/>
              <a:t>room</a:t>
            </a:r>
            <a:endParaRPr lang="fi-FI" sz="1800" dirty="0"/>
          </a:p>
          <a:p>
            <a:pPr marL="285750" indent="-285750">
              <a:buFontTx/>
              <a:buChar char="-"/>
            </a:pPr>
            <a:r>
              <a:rPr lang="fi-FI" sz="1800" dirty="0" err="1"/>
              <a:t>Quarante</a:t>
            </a:r>
            <a:r>
              <a:rPr lang="fi-FI" sz="1800" dirty="0"/>
              <a:t> for </a:t>
            </a:r>
            <a:r>
              <a:rPr lang="fi-FI" sz="1800" dirty="0" err="1"/>
              <a:t>newcomers</a:t>
            </a:r>
            <a:r>
              <a:rPr lang="fi-FI" sz="1800" dirty="0"/>
              <a:t> </a:t>
            </a:r>
            <a:r>
              <a:rPr lang="fi-FI" sz="1800" dirty="0" err="1"/>
              <a:t>or</a:t>
            </a:r>
            <a:r>
              <a:rPr lang="fi-FI" sz="1800" dirty="0"/>
              <a:t> </a:t>
            </a:r>
            <a:r>
              <a:rPr lang="fi-FI" sz="1800" dirty="0" err="1"/>
              <a:t>those</a:t>
            </a:r>
            <a:r>
              <a:rPr lang="fi-FI" sz="1800" dirty="0"/>
              <a:t> </a:t>
            </a:r>
            <a:r>
              <a:rPr lang="fi-FI" sz="1800" dirty="0" err="1"/>
              <a:t>returning</a:t>
            </a:r>
            <a:r>
              <a:rPr lang="fi-FI" sz="1800" dirty="0"/>
              <a:t> </a:t>
            </a:r>
            <a:r>
              <a:rPr lang="fi-FI" sz="1800" dirty="0" err="1"/>
              <a:t>from</a:t>
            </a:r>
            <a:r>
              <a:rPr lang="fi-FI" sz="1800" dirty="0"/>
              <a:t> </a:t>
            </a:r>
            <a:r>
              <a:rPr lang="fi-FI" sz="1800" dirty="0" err="1"/>
              <a:t>hospital</a:t>
            </a:r>
            <a:endParaRPr lang="fi-FI" sz="1800" dirty="0"/>
          </a:p>
        </p:txBody>
      </p:sp>
    </p:spTree>
    <p:extLst>
      <p:ext uri="{BB962C8B-B14F-4D97-AF65-F5344CB8AC3E}">
        <p14:creationId xmlns:p14="http://schemas.microsoft.com/office/powerpoint/2010/main" val="174829893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CD1959-1F34-43F5-9ADE-D8E0AD15106F}"/>
              </a:ext>
            </a:extLst>
          </p:cNvPr>
          <p:cNvSpPr>
            <a:spLocks noGrp="1"/>
          </p:cNvSpPr>
          <p:nvPr>
            <p:ph type="title"/>
          </p:nvPr>
        </p:nvSpPr>
        <p:spPr>
          <a:xfrm>
            <a:off x="1007360" y="416730"/>
            <a:ext cx="11521280" cy="1225803"/>
          </a:xfrm>
        </p:spPr>
        <p:txBody>
          <a:bodyPr/>
          <a:lstStyle/>
          <a:p>
            <a:r>
              <a:rPr lang="fi-FI" dirty="0" err="1"/>
              <a:t>Timeline</a:t>
            </a:r>
            <a:r>
              <a:rPr lang="fi-FI" dirty="0"/>
              <a:t> of covid-19 </a:t>
            </a:r>
            <a:r>
              <a:rPr lang="fi-FI" dirty="0" err="1"/>
              <a:t>spread</a:t>
            </a:r>
            <a:r>
              <a:rPr lang="fi-FI" dirty="0"/>
              <a:t> in </a:t>
            </a:r>
            <a:r>
              <a:rPr lang="fi-FI" dirty="0" err="1"/>
              <a:t>finnish</a:t>
            </a:r>
            <a:r>
              <a:rPr lang="fi-FI" dirty="0"/>
              <a:t> </a:t>
            </a:r>
            <a:r>
              <a:rPr lang="fi-FI" dirty="0" err="1"/>
              <a:t>nursing</a:t>
            </a:r>
            <a:r>
              <a:rPr lang="fi-FI" dirty="0"/>
              <a:t> </a:t>
            </a:r>
            <a:r>
              <a:rPr lang="fi-FI" dirty="0" err="1"/>
              <a:t>homes</a:t>
            </a:r>
            <a:endParaRPr lang="fi-FI" dirty="0"/>
          </a:p>
        </p:txBody>
      </p:sp>
      <p:sp>
        <p:nvSpPr>
          <p:cNvPr id="4" name="Päivämäärän paikkamerkki 3">
            <a:extLst>
              <a:ext uri="{FF2B5EF4-FFF2-40B4-BE49-F238E27FC236}">
                <a16:creationId xmlns:a16="http://schemas.microsoft.com/office/drawing/2014/main" id="{12909F31-9F1D-4C2A-A656-B4A788482121}"/>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A703A0A8-85CD-4490-AD90-4A3E089932D4}"/>
              </a:ext>
            </a:extLst>
          </p:cNvPr>
          <p:cNvSpPr>
            <a:spLocks noGrp="1"/>
          </p:cNvSpPr>
          <p:nvPr>
            <p:ph type="ftr" sz="quarter" idx="11"/>
          </p:nvPr>
        </p:nvSpPr>
        <p:spPr/>
        <p:txBody>
          <a:bodyPr/>
          <a:lstStyle/>
          <a:p>
            <a:r>
              <a:rPr lang="fi-FI"/>
              <a:t>Kaisu Pitkälä</a:t>
            </a:r>
            <a:endParaRPr lang="fi-FI" dirty="0"/>
          </a:p>
        </p:txBody>
      </p:sp>
      <p:sp>
        <p:nvSpPr>
          <p:cNvPr id="6" name="Dian numeron paikkamerkki 5">
            <a:extLst>
              <a:ext uri="{FF2B5EF4-FFF2-40B4-BE49-F238E27FC236}">
                <a16:creationId xmlns:a16="http://schemas.microsoft.com/office/drawing/2014/main" id="{E5CC34D6-C36C-409C-95A0-CD9C6A83AA1F}"/>
              </a:ext>
            </a:extLst>
          </p:cNvPr>
          <p:cNvSpPr>
            <a:spLocks noGrp="1"/>
          </p:cNvSpPr>
          <p:nvPr>
            <p:ph type="sldNum" sz="quarter" idx="12"/>
          </p:nvPr>
        </p:nvSpPr>
        <p:spPr/>
        <p:txBody>
          <a:bodyPr/>
          <a:lstStyle/>
          <a:p>
            <a:pPr>
              <a:defRPr/>
            </a:pPr>
            <a:fld id="{4669315E-5A66-CF44-AE5D-C333B2F730C4}" type="slidenum">
              <a:rPr lang="en-GB" smtClean="0"/>
              <a:pPr>
                <a:defRPr/>
              </a:pPr>
              <a:t>8</a:t>
            </a:fld>
            <a:endParaRPr lang="en-GB" dirty="0"/>
          </a:p>
        </p:txBody>
      </p:sp>
      <p:sp>
        <p:nvSpPr>
          <p:cNvPr id="7" name="Nuoli: Oikea 6">
            <a:extLst>
              <a:ext uri="{FF2B5EF4-FFF2-40B4-BE49-F238E27FC236}">
                <a16:creationId xmlns:a16="http://schemas.microsoft.com/office/drawing/2014/main" id="{8EB37BC7-6416-48F6-AF8D-69AE59D62FF8}"/>
              </a:ext>
            </a:extLst>
          </p:cNvPr>
          <p:cNvSpPr/>
          <p:nvPr/>
        </p:nvSpPr>
        <p:spPr>
          <a:xfrm>
            <a:off x="407368" y="2024844"/>
            <a:ext cx="9073008" cy="2808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Pyöristetyt kulmat 7">
            <a:extLst>
              <a:ext uri="{FF2B5EF4-FFF2-40B4-BE49-F238E27FC236}">
                <a16:creationId xmlns:a16="http://schemas.microsoft.com/office/drawing/2014/main" id="{69082D0C-7E51-424E-8078-3D2ADE9A35DA}"/>
              </a:ext>
            </a:extLst>
          </p:cNvPr>
          <p:cNvSpPr/>
          <p:nvPr/>
        </p:nvSpPr>
        <p:spPr>
          <a:xfrm>
            <a:off x="562248" y="2488276"/>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26.2.2020</a:t>
            </a:r>
          </a:p>
          <a:p>
            <a:pPr algn="ctr"/>
            <a:r>
              <a:rPr lang="fi-FI" sz="1600" b="1" dirty="0" err="1">
                <a:solidFill>
                  <a:schemeClr val="tx1"/>
                </a:solidFill>
              </a:rPr>
              <a:t>The</a:t>
            </a:r>
            <a:r>
              <a:rPr lang="fi-FI" sz="1600" b="1" dirty="0">
                <a:solidFill>
                  <a:schemeClr val="tx1"/>
                </a:solidFill>
              </a:rPr>
              <a:t> </a:t>
            </a:r>
            <a:r>
              <a:rPr lang="fi-FI" sz="1600" b="1" dirty="0" err="1">
                <a:solidFill>
                  <a:schemeClr val="tx1"/>
                </a:solidFill>
              </a:rPr>
              <a:t>first</a:t>
            </a:r>
            <a:r>
              <a:rPr lang="fi-FI" sz="1600" b="1" dirty="0">
                <a:solidFill>
                  <a:schemeClr val="tx1"/>
                </a:solidFill>
              </a:rPr>
              <a:t> </a:t>
            </a:r>
            <a:r>
              <a:rPr lang="fi-FI" sz="1600" b="1" dirty="0" err="1">
                <a:solidFill>
                  <a:schemeClr val="tx1"/>
                </a:solidFill>
              </a:rPr>
              <a:t>confirmed</a:t>
            </a:r>
            <a:r>
              <a:rPr lang="fi-FI" sz="1600" b="1" dirty="0">
                <a:solidFill>
                  <a:schemeClr val="tx1"/>
                </a:solidFill>
              </a:rPr>
              <a:t> COVID case in Finland</a:t>
            </a:r>
          </a:p>
        </p:txBody>
      </p:sp>
      <p:sp>
        <p:nvSpPr>
          <p:cNvPr id="10" name="Suorakulmio: Pyöristetyt kulmat 9">
            <a:extLst>
              <a:ext uri="{FF2B5EF4-FFF2-40B4-BE49-F238E27FC236}">
                <a16:creationId xmlns:a16="http://schemas.microsoft.com/office/drawing/2014/main" id="{2A07987F-9E95-4546-A791-AE78171FC4D3}"/>
              </a:ext>
            </a:extLst>
          </p:cNvPr>
          <p:cNvSpPr/>
          <p:nvPr/>
        </p:nvSpPr>
        <p:spPr>
          <a:xfrm>
            <a:off x="2044676" y="2488276"/>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17.3.2020</a:t>
            </a:r>
          </a:p>
          <a:p>
            <a:pPr algn="ctr"/>
            <a:r>
              <a:rPr lang="fi-FI" sz="1600" b="1" dirty="0" err="1">
                <a:solidFill>
                  <a:schemeClr val="tx1"/>
                </a:solidFill>
              </a:rPr>
              <a:t>Visits</a:t>
            </a:r>
            <a:r>
              <a:rPr lang="fi-FI" sz="1600" b="1" dirty="0">
                <a:solidFill>
                  <a:schemeClr val="tx1"/>
                </a:solidFill>
              </a:rPr>
              <a:t> to </a:t>
            </a:r>
            <a:r>
              <a:rPr lang="fi-FI" sz="1600" b="1" dirty="0" err="1">
                <a:solidFill>
                  <a:schemeClr val="tx1"/>
                </a:solidFill>
              </a:rPr>
              <a:t>NHs</a:t>
            </a:r>
            <a:r>
              <a:rPr lang="fi-FI" sz="1600" b="1" dirty="0">
                <a:solidFill>
                  <a:schemeClr val="tx1"/>
                </a:solidFill>
              </a:rPr>
              <a:t> </a:t>
            </a:r>
            <a:r>
              <a:rPr lang="fi-FI" sz="1600" b="1" dirty="0" err="1">
                <a:solidFill>
                  <a:schemeClr val="tx1"/>
                </a:solidFill>
              </a:rPr>
              <a:t>banned</a:t>
            </a:r>
            <a:endParaRPr lang="fi-FI" sz="1600" b="1" dirty="0">
              <a:solidFill>
                <a:schemeClr val="tx1"/>
              </a:solidFill>
            </a:endParaRPr>
          </a:p>
          <a:p>
            <a:pPr algn="ctr"/>
            <a:endParaRPr lang="fi-FI" sz="1600" b="1" dirty="0">
              <a:solidFill>
                <a:schemeClr val="tx1"/>
              </a:solidFill>
            </a:endParaRPr>
          </a:p>
        </p:txBody>
      </p:sp>
      <p:sp>
        <p:nvSpPr>
          <p:cNvPr id="12" name="Suorakulmio: Pyöristetyt kulmat 11">
            <a:extLst>
              <a:ext uri="{FF2B5EF4-FFF2-40B4-BE49-F238E27FC236}">
                <a16:creationId xmlns:a16="http://schemas.microsoft.com/office/drawing/2014/main" id="{D9ABAB5B-C95E-47B7-B9E3-A192E4DB9837}"/>
              </a:ext>
            </a:extLst>
          </p:cNvPr>
          <p:cNvSpPr/>
          <p:nvPr/>
        </p:nvSpPr>
        <p:spPr>
          <a:xfrm>
            <a:off x="3527104" y="2490527"/>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solidFill>
                  <a:schemeClr val="tx1"/>
                </a:solidFill>
              </a:rPr>
              <a:t>21.3.2020</a:t>
            </a:r>
          </a:p>
          <a:p>
            <a:pPr algn="ctr"/>
            <a:r>
              <a:rPr lang="fi-FI" sz="1600" b="1" dirty="0" err="1">
                <a:solidFill>
                  <a:schemeClr val="tx1"/>
                </a:solidFill>
              </a:rPr>
              <a:t>The</a:t>
            </a:r>
            <a:r>
              <a:rPr lang="fi-FI" sz="1600" b="1" dirty="0">
                <a:solidFill>
                  <a:schemeClr val="tx1"/>
                </a:solidFill>
              </a:rPr>
              <a:t> </a:t>
            </a:r>
            <a:r>
              <a:rPr lang="fi-FI" sz="1600" b="1" dirty="0" err="1">
                <a:solidFill>
                  <a:schemeClr val="tx1"/>
                </a:solidFill>
              </a:rPr>
              <a:t>first</a:t>
            </a:r>
            <a:r>
              <a:rPr lang="fi-FI" sz="1600" b="1" dirty="0">
                <a:solidFill>
                  <a:schemeClr val="tx1"/>
                </a:solidFill>
              </a:rPr>
              <a:t> COVID-19 </a:t>
            </a:r>
            <a:r>
              <a:rPr lang="fi-FI" sz="1600" b="1" dirty="0" err="1">
                <a:solidFill>
                  <a:schemeClr val="tx1"/>
                </a:solidFill>
              </a:rPr>
              <a:t>death</a:t>
            </a:r>
            <a:r>
              <a:rPr lang="fi-FI" sz="1600" b="1" dirty="0">
                <a:solidFill>
                  <a:schemeClr val="tx1"/>
                </a:solidFill>
              </a:rPr>
              <a:t> in Finland</a:t>
            </a:r>
          </a:p>
          <a:p>
            <a:pPr algn="ctr"/>
            <a:endParaRPr lang="fi-FI" sz="1600" b="1" dirty="0">
              <a:solidFill>
                <a:schemeClr val="tx1"/>
              </a:solidFill>
            </a:endParaRPr>
          </a:p>
        </p:txBody>
      </p:sp>
      <p:sp>
        <p:nvSpPr>
          <p:cNvPr id="14" name="Suorakulmio: Pyöristetyt kulmat 13">
            <a:extLst>
              <a:ext uri="{FF2B5EF4-FFF2-40B4-BE49-F238E27FC236}">
                <a16:creationId xmlns:a16="http://schemas.microsoft.com/office/drawing/2014/main" id="{E592DC1B-7519-4C5C-88DA-F3E0B6C43E33}"/>
              </a:ext>
            </a:extLst>
          </p:cNvPr>
          <p:cNvSpPr/>
          <p:nvPr/>
        </p:nvSpPr>
        <p:spPr>
          <a:xfrm>
            <a:off x="5017121" y="2490527"/>
            <a:ext cx="1368152"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err="1">
                <a:solidFill>
                  <a:schemeClr val="tx1"/>
                </a:solidFill>
              </a:rPr>
              <a:t>End</a:t>
            </a:r>
            <a:r>
              <a:rPr lang="fi-FI" sz="1600" b="1" dirty="0">
                <a:solidFill>
                  <a:schemeClr val="tx1"/>
                </a:solidFill>
              </a:rPr>
              <a:t> of </a:t>
            </a:r>
            <a:r>
              <a:rPr lang="fi-FI" sz="1600" b="1" dirty="0" err="1">
                <a:solidFill>
                  <a:schemeClr val="tx1"/>
                </a:solidFill>
              </a:rPr>
              <a:t>March</a:t>
            </a:r>
            <a:endParaRPr lang="fi-FI" sz="1600" b="1" dirty="0">
              <a:solidFill>
                <a:schemeClr val="tx1"/>
              </a:solidFill>
            </a:endParaRPr>
          </a:p>
          <a:p>
            <a:pPr algn="ctr"/>
            <a:r>
              <a:rPr lang="fi-FI" sz="1600" b="1" dirty="0" err="1">
                <a:solidFill>
                  <a:schemeClr val="tx1"/>
                </a:solidFill>
              </a:rPr>
              <a:t>First</a:t>
            </a:r>
            <a:r>
              <a:rPr lang="fi-FI" sz="1600" b="1" dirty="0">
                <a:solidFill>
                  <a:schemeClr val="tx1"/>
                </a:solidFill>
              </a:rPr>
              <a:t> COVID </a:t>
            </a:r>
            <a:r>
              <a:rPr lang="fi-FI" sz="1600" b="1" dirty="0" err="1">
                <a:solidFill>
                  <a:schemeClr val="tx1"/>
                </a:solidFill>
              </a:rPr>
              <a:t>cases</a:t>
            </a:r>
            <a:r>
              <a:rPr lang="fi-FI" sz="1600" b="1" dirty="0">
                <a:solidFill>
                  <a:schemeClr val="tx1"/>
                </a:solidFill>
              </a:rPr>
              <a:t> in </a:t>
            </a:r>
            <a:r>
              <a:rPr lang="fi-FI" sz="1600" b="1" dirty="0" err="1">
                <a:solidFill>
                  <a:schemeClr val="tx1"/>
                </a:solidFill>
              </a:rPr>
              <a:t>NHs</a:t>
            </a:r>
            <a:endParaRPr lang="fi-FI" sz="1600" b="1" dirty="0">
              <a:solidFill>
                <a:schemeClr val="tx1"/>
              </a:solidFill>
            </a:endParaRPr>
          </a:p>
        </p:txBody>
      </p:sp>
      <p:sp>
        <p:nvSpPr>
          <p:cNvPr id="16" name="Suorakulmio: Pyöristetyt kulmat 15">
            <a:extLst>
              <a:ext uri="{FF2B5EF4-FFF2-40B4-BE49-F238E27FC236}">
                <a16:creationId xmlns:a16="http://schemas.microsoft.com/office/drawing/2014/main" id="{34AB93E2-F065-462B-9760-F7AE38FB82DC}"/>
              </a:ext>
            </a:extLst>
          </p:cNvPr>
          <p:cNvSpPr/>
          <p:nvPr/>
        </p:nvSpPr>
        <p:spPr>
          <a:xfrm>
            <a:off x="6507138" y="2488276"/>
            <a:ext cx="1507854"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err="1">
                <a:solidFill>
                  <a:schemeClr val="tx1"/>
                </a:solidFill>
              </a:rPr>
              <a:t>April</a:t>
            </a:r>
            <a:endParaRPr lang="fi-FI" sz="1600" b="1" dirty="0">
              <a:solidFill>
                <a:schemeClr val="tx1"/>
              </a:solidFill>
            </a:endParaRPr>
          </a:p>
          <a:p>
            <a:pPr algn="ctr"/>
            <a:r>
              <a:rPr lang="fi-FI" sz="1600" b="1" dirty="0" err="1">
                <a:solidFill>
                  <a:schemeClr val="tx1"/>
                </a:solidFill>
              </a:rPr>
              <a:t>Various</a:t>
            </a:r>
            <a:r>
              <a:rPr lang="fi-FI" sz="1600" b="1" dirty="0">
                <a:solidFill>
                  <a:schemeClr val="tx1"/>
                </a:solidFill>
              </a:rPr>
              <a:t> </a:t>
            </a:r>
            <a:r>
              <a:rPr lang="fi-FI" sz="1600" b="1" dirty="0" err="1">
                <a:solidFill>
                  <a:schemeClr val="tx1"/>
                </a:solidFill>
              </a:rPr>
              <a:t>restrictions</a:t>
            </a:r>
            <a:r>
              <a:rPr lang="fi-FI" sz="1600" b="1" dirty="0">
                <a:solidFill>
                  <a:schemeClr val="tx1"/>
                </a:solidFill>
              </a:rPr>
              <a:t> in </a:t>
            </a:r>
            <a:r>
              <a:rPr lang="fi-FI" sz="1600" b="1" dirty="0" err="1">
                <a:solidFill>
                  <a:schemeClr val="tx1"/>
                </a:solidFill>
              </a:rPr>
              <a:t>NHs</a:t>
            </a:r>
            <a:endParaRPr lang="fi-FI" sz="1600" b="1" dirty="0">
              <a:solidFill>
                <a:schemeClr val="tx1"/>
              </a:solidFill>
            </a:endParaRPr>
          </a:p>
          <a:p>
            <a:pPr algn="ctr"/>
            <a:endParaRPr lang="fi-FI" sz="1600" b="1" dirty="0">
              <a:solidFill>
                <a:schemeClr val="tx1"/>
              </a:solidFill>
            </a:endParaRPr>
          </a:p>
        </p:txBody>
      </p:sp>
      <p:sp>
        <p:nvSpPr>
          <p:cNvPr id="3" name="Suorakulmio: Pyöristetyt kulmat 2">
            <a:extLst>
              <a:ext uri="{FF2B5EF4-FFF2-40B4-BE49-F238E27FC236}">
                <a16:creationId xmlns:a16="http://schemas.microsoft.com/office/drawing/2014/main" id="{8C0B0D48-399B-441C-90EA-5BAAECBD4990}"/>
              </a:ext>
            </a:extLst>
          </p:cNvPr>
          <p:cNvSpPr/>
          <p:nvPr/>
        </p:nvSpPr>
        <p:spPr>
          <a:xfrm>
            <a:off x="8753746" y="2488276"/>
            <a:ext cx="1507854"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err="1">
                <a:solidFill>
                  <a:schemeClr val="tx1"/>
                </a:solidFill>
              </a:rPr>
              <a:t>May</a:t>
            </a:r>
            <a:endParaRPr lang="fi-FI" sz="1600" b="1" dirty="0">
              <a:solidFill>
                <a:schemeClr val="tx1"/>
              </a:solidFill>
            </a:endParaRPr>
          </a:p>
          <a:p>
            <a:pPr algn="ctr"/>
            <a:r>
              <a:rPr lang="fi-FI" sz="1600" b="1" dirty="0" err="1">
                <a:solidFill>
                  <a:schemeClr val="tx1"/>
                </a:solidFill>
              </a:rPr>
              <a:t>Restrictions</a:t>
            </a:r>
            <a:r>
              <a:rPr lang="fi-FI" sz="1600" b="1" dirty="0">
                <a:solidFill>
                  <a:schemeClr val="tx1"/>
                </a:solidFill>
              </a:rPr>
              <a:t> </a:t>
            </a:r>
            <a:r>
              <a:rPr lang="fi-FI" sz="1600" b="1" dirty="0" err="1">
                <a:solidFill>
                  <a:schemeClr val="tx1"/>
                </a:solidFill>
              </a:rPr>
              <a:t>could</a:t>
            </a:r>
            <a:r>
              <a:rPr lang="fi-FI" sz="1600" b="1" dirty="0">
                <a:solidFill>
                  <a:schemeClr val="tx1"/>
                </a:solidFill>
              </a:rPr>
              <a:t> </a:t>
            </a:r>
            <a:r>
              <a:rPr lang="fi-FI" sz="1600" b="1" dirty="0" err="1">
                <a:solidFill>
                  <a:schemeClr val="tx1"/>
                </a:solidFill>
              </a:rPr>
              <a:t>be</a:t>
            </a:r>
            <a:r>
              <a:rPr lang="fi-FI" sz="1600" b="1" dirty="0">
                <a:solidFill>
                  <a:schemeClr val="tx1"/>
                </a:solidFill>
              </a:rPr>
              <a:t> </a:t>
            </a:r>
            <a:r>
              <a:rPr lang="fi-FI" sz="1600" b="1" dirty="0" err="1">
                <a:solidFill>
                  <a:schemeClr val="tx1"/>
                </a:solidFill>
              </a:rPr>
              <a:t>released</a:t>
            </a:r>
            <a:endParaRPr lang="fi-FI" sz="1600" b="1" dirty="0">
              <a:solidFill>
                <a:schemeClr val="tx1"/>
              </a:solidFill>
            </a:endParaRPr>
          </a:p>
        </p:txBody>
      </p:sp>
    </p:spTree>
    <p:extLst>
      <p:ext uri="{BB962C8B-B14F-4D97-AF65-F5344CB8AC3E}">
        <p14:creationId xmlns:p14="http://schemas.microsoft.com/office/powerpoint/2010/main" val="3859906367"/>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565363-9B6B-44C6-BFC2-3FD39C2CC149}"/>
              </a:ext>
            </a:extLst>
          </p:cNvPr>
          <p:cNvSpPr>
            <a:spLocks noGrp="1"/>
          </p:cNvSpPr>
          <p:nvPr>
            <p:ph type="title"/>
          </p:nvPr>
        </p:nvSpPr>
        <p:spPr>
          <a:xfrm>
            <a:off x="407368" y="452537"/>
            <a:ext cx="11521280" cy="624332"/>
          </a:xfrm>
        </p:spPr>
        <p:txBody>
          <a:bodyPr/>
          <a:lstStyle/>
          <a:p>
            <a:r>
              <a:rPr lang="fi-FI" dirty="0" err="1"/>
              <a:t>What</a:t>
            </a:r>
            <a:r>
              <a:rPr lang="fi-FI" dirty="0"/>
              <a:t> </a:t>
            </a:r>
            <a:r>
              <a:rPr lang="fi-FI" dirty="0" err="1"/>
              <a:t>did</a:t>
            </a:r>
            <a:r>
              <a:rPr lang="fi-FI" dirty="0"/>
              <a:t> </a:t>
            </a:r>
            <a:r>
              <a:rPr lang="fi-FI" dirty="0" err="1"/>
              <a:t>the</a:t>
            </a:r>
            <a:r>
              <a:rPr lang="fi-FI" dirty="0"/>
              <a:t> </a:t>
            </a:r>
            <a:r>
              <a:rPr lang="fi-FI" dirty="0" err="1"/>
              <a:t>Nursing</a:t>
            </a:r>
            <a:r>
              <a:rPr lang="fi-FI" dirty="0"/>
              <a:t> </a:t>
            </a:r>
            <a:r>
              <a:rPr lang="fi-FI" dirty="0" err="1"/>
              <a:t>homes</a:t>
            </a:r>
            <a:r>
              <a:rPr lang="fi-FI" dirty="0"/>
              <a:t> </a:t>
            </a:r>
            <a:r>
              <a:rPr lang="fi-FI" dirty="0" err="1"/>
              <a:t>do</a:t>
            </a:r>
            <a:r>
              <a:rPr lang="fi-FI" dirty="0"/>
              <a:t> in </a:t>
            </a:r>
            <a:r>
              <a:rPr lang="fi-FI" dirty="0" err="1"/>
              <a:t>finLand</a:t>
            </a:r>
            <a:r>
              <a:rPr lang="fi-FI" dirty="0"/>
              <a:t>?</a:t>
            </a:r>
          </a:p>
        </p:txBody>
      </p:sp>
      <p:sp>
        <p:nvSpPr>
          <p:cNvPr id="3" name="Sisällön paikkamerkki 2">
            <a:extLst>
              <a:ext uri="{FF2B5EF4-FFF2-40B4-BE49-F238E27FC236}">
                <a16:creationId xmlns:a16="http://schemas.microsoft.com/office/drawing/2014/main" id="{A553CD40-9FF7-45DD-8A36-B30F3FC16353}"/>
              </a:ext>
            </a:extLst>
          </p:cNvPr>
          <p:cNvSpPr>
            <a:spLocks noGrp="1"/>
          </p:cNvSpPr>
          <p:nvPr>
            <p:ph idx="1"/>
          </p:nvPr>
        </p:nvSpPr>
        <p:spPr>
          <a:xfrm>
            <a:off x="335360" y="1628800"/>
            <a:ext cx="11737304" cy="4464497"/>
          </a:xfrm>
        </p:spPr>
        <p:txBody>
          <a:bodyPr/>
          <a:lstStyle/>
          <a:p>
            <a:pPr marL="549275" indent="-457200" algn="l">
              <a:lnSpc>
                <a:spcPct val="100000"/>
              </a:lnSpc>
              <a:buFont typeface="Arial" panose="020B0604020202020204" pitchFamily="34" charset="0"/>
              <a:buChar char="•"/>
            </a:pPr>
            <a:r>
              <a:rPr lang="fi-FI" sz="2800" dirty="0" err="1">
                <a:latin typeface="+mn-lt"/>
              </a:rPr>
              <a:t>The</a:t>
            </a:r>
            <a:r>
              <a:rPr lang="fi-FI" sz="2800" dirty="0">
                <a:latin typeface="+mn-lt"/>
              </a:rPr>
              <a:t> </a:t>
            </a:r>
            <a:r>
              <a:rPr lang="fi-FI" sz="2800" dirty="0" err="1">
                <a:latin typeface="+mn-lt"/>
              </a:rPr>
              <a:t>NHs</a:t>
            </a:r>
            <a:r>
              <a:rPr lang="fi-FI" sz="2800" dirty="0">
                <a:latin typeface="+mn-lt"/>
              </a:rPr>
              <a:t> and </a:t>
            </a:r>
            <a:r>
              <a:rPr lang="fi-FI" sz="2800" dirty="0" err="1">
                <a:latin typeface="+mn-lt"/>
              </a:rPr>
              <a:t>units</a:t>
            </a:r>
            <a:r>
              <a:rPr lang="fi-FI" sz="2800" dirty="0">
                <a:latin typeface="+mn-lt"/>
              </a:rPr>
              <a:t> </a:t>
            </a:r>
            <a:r>
              <a:rPr lang="fi-FI" sz="2800" dirty="0" err="1">
                <a:latin typeface="+mn-lt"/>
              </a:rPr>
              <a:t>received</a:t>
            </a:r>
            <a:r>
              <a:rPr lang="fi-FI" sz="2800" dirty="0">
                <a:latin typeface="+mn-lt"/>
              </a:rPr>
              <a:t> </a:t>
            </a:r>
            <a:r>
              <a:rPr lang="fi-FI" sz="2800" dirty="0" err="1">
                <a:latin typeface="+mn-lt"/>
              </a:rPr>
              <a:t>detailed</a:t>
            </a:r>
            <a:r>
              <a:rPr lang="fi-FI" sz="2800" dirty="0">
                <a:latin typeface="+mn-lt"/>
              </a:rPr>
              <a:t> </a:t>
            </a:r>
            <a:r>
              <a:rPr lang="fi-FI" sz="2800" dirty="0" err="1">
                <a:latin typeface="+mn-lt"/>
              </a:rPr>
              <a:t>instructions</a:t>
            </a:r>
            <a:r>
              <a:rPr lang="fi-FI" sz="2800" dirty="0">
                <a:latin typeface="+mn-lt"/>
              </a:rPr>
              <a:t> and </a:t>
            </a:r>
            <a:r>
              <a:rPr lang="fi-FI" sz="2800" dirty="0" err="1">
                <a:latin typeface="+mn-lt"/>
              </a:rPr>
              <a:t>training</a:t>
            </a:r>
            <a:endParaRPr lang="fi-FI" sz="2800" dirty="0">
              <a:latin typeface="+mn-lt"/>
            </a:endParaRPr>
          </a:p>
          <a:p>
            <a:pPr marL="839788" lvl="1" indent="-457200" algn="l">
              <a:lnSpc>
                <a:spcPct val="100000"/>
              </a:lnSpc>
              <a:buFont typeface="Arial" panose="020B0604020202020204" pitchFamily="34" charset="0"/>
              <a:buChar char="•"/>
            </a:pPr>
            <a:r>
              <a:rPr lang="fi-FI" sz="2600" dirty="0" err="1">
                <a:latin typeface="+mn-lt"/>
              </a:rPr>
              <a:t>Handwashing</a:t>
            </a:r>
            <a:r>
              <a:rPr lang="fi-FI" sz="2600" dirty="0">
                <a:latin typeface="+mn-lt"/>
              </a:rPr>
              <a:t>, </a:t>
            </a:r>
            <a:r>
              <a:rPr lang="fi-FI" sz="2600" dirty="0" err="1">
                <a:latin typeface="+mn-lt"/>
              </a:rPr>
              <a:t>coughing</a:t>
            </a:r>
            <a:r>
              <a:rPr lang="fi-FI" sz="2600" dirty="0">
                <a:latin typeface="+mn-lt"/>
              </a:rPr>
              <a:t> </a:t>
            </a:r>
            <a:r>
              <a:rPr lang="fi-FI" sz="2600" dirty="0" err="1">
                <a:latin typeface="+mn-lt"/>
              </a:rPr>
              <a:t>etiquette</a:t>
            </a:r>
            <a:r>
              <a:rPr lang="fi-FI" sz="2600" dirty="0">
                <a:latin typeface="+mn-lt"/>
              </a:rPr>
              <a:t>, </a:t>
            </a:r>
            <a:r>
              <a:rPr lang="fi-FI" sz="2600" dirty="0" err="1">
                <a:latin typeface="+mn-lt"/>
              </a:rPr>
              <a:t>distancing</a:t>
            </a:r>
            <a:r>
              <a:rPr lang="fi-FI" sz="2600" dirty="0">
                <a:latin typeface="+mn-lt"/>
              </a:rPr>
              <a:t>, </a:t>
            </a:r>
            <a:r>
              <a:rPr lang="fi-FI" sz="2600" dirty="0" err="1">
                <a:latin typeface="+mn-lt"/>
              </a:rPr>
              <a:t>using</a:t>
            </a:r>
            <a:r>
              <a:rPr lang="fi-FI" sz="2600" dirty="0">
                <a:latin typeface="+mn-lt"/>
              </a:rPr>
              <a:t> </a:t>
            </a:r>
            <a:r>
              <a:rPr lang="fi-FI" sz="2600" dirty="0" err="1">
                <a:latin typeface="+mn-lt"/>
              </a:rPr>
              <a:t>PPEs</a:t>
            </a:r>
            <a:endParaRPr lang="fi-FI" sz="2600" dirty="0">
              <a:latin typeface="+mn-lt"/>
            </a:endParaRPr>
          </a:p>
          <a:p>
            <a:pPr marL="839788" lvl="1" indent="-457200" algn="l">
              <a:lnSpc>
                <a:spcPct val="100000"/>
              </a:lnSpc>
              <a:buFont typeface="Arial" panose="020B0604020202020204" pitchFamily="34" charset="0"/>
              <a:buChar char="•"/>
            </a:pPr>
            <a:r>
              <a:rPr lang="fi-FI" sz="2600" dirty="0" err="1">
                <a:latin typeface="+mn-lt"/>
              </a:rPr>
              <a:t>Cleaning</a:t>
            </a:r>
            <a:r>
              <a:rPr lang="fi-FI" sz="2600" dirty="0">
                <a:latin typeface="+mn-lt"/>
              </a:rPr>
              <a:t> and </a:t>
            </a:r>
            <a:r>
              <a:rPr lang="fi-FI" sz="2600" dirty="0" err="1">
                <a:latin typeface="+mn-lt"/>
              </a:rPr>
              <a:t>desinfection</a:t>
            </a:r>
            <a:r>
              <a:rPr lang="fi-FI" sz="2600" dirty="0">
                <a:latin typeface="+mn-lt"/>
              </a:rPr>
              <a:t> </a:t>
            </a:r>
          </a:p>
          <a:p>
            <a:pPr marL="839788" lvl="1" indent="-457200" algn="l">
              <a:lnSpc>
                <a:spcPct val="100000"/>
              </a:lnSpc>
              <a:buFont typeface="Arial" panose="020B0604020202020204" pitchFamily="34" charset="0"/>
              <a:buChar char="•"/>
            </a:pPr>
            <a:r>
              <a:rPr lang="fi-FI" sz="2600" dirty="0" err="1">
                <a:latin typeface="+mn-lt"/>
              </a:rPr>
              <a:t>Pauses</a:t>
            </a:r>
            <a:r>
              <a:rPr lang="fi-FI" sz="2600" dirty="0">
                <a:latin typeface="+mn-lt"/>
              </a:rPr>
              <a:t> and </a:t>
            </a:r>
            <a:r>
              <a:rPr lang="fi-FI" sz="2600" dirty="0" err="1">
                <a:latin typeface="+mn-lt"/>
              </a:rPr>
              <a:t>meals</a:t>
            </a:r>
            <a:r>
              <a:rPr lang="fi-FI" sz="2600" dirty="0">
                <a:latin typeface="+mn-lt"/>
              </a:rPr>
              <a:t> of </a:t>
            </a:r>
            <a:r>
              <a:rPr lang="fi-FI" sz="2600" dirty="0" err="1">
                <a:latin typeface="+mn-lt"/>
              </a:rPr>
              <a:t>staff</a:t>
            </a:r>
            <a:r>
              <a:rPr lang="fi-FI" sz="2600" dirty="0">
                <a:latin typeface="+mn-lt"/>
              </a:rPr>
              <a:t> </a:t>
            </a:r>
            <a:r>
              <a:rPr lang="fi-FI" sz="2600" dirty="0" err="1">
                <a:latin typeface="+mn-lt"/>
              </a:rPr>
              <a:t>were</a:t>
            </a:r>
            <a:r>
              <a:rPr lang="fi-FI" sz="2600" dirty="0">
                <a:latin typeface="+mn-lt"/>
              </a:rPr>
              <a:t> </a:t>
            </a:r>
            <a:r>
              <a:rPr lang="fi-FI" sz="2600" dirty="0" err="1">
                <a:latin typeface="+mn-lt"/>
              </a:rPr>
              <a:t>done</a:t>
            </a:r>
            <a:r>
              <a:rPr lang="fi-FI" sz="2600" dirty="0">
                <a:latin typeface="+mn-lt"/>
              </a:rPr>
              <a:t> </a:t>
            </a:r>
            <a:r>
              <a:rPr lang="fi-FI" sz="2600" dirty="0" err="1">
                <a:latin typeface="+mn-lt"/>
              </a:rPr>
              <a:t>stepwise</a:t>
            </a:r>
            <a:endParaRPr lang="fi-FI" sz="2600" dirty="0">
              <a:latin typeface="+mn-lt"/>
            </a:endParaRPr>
          </a:p>
          <a:p>
            <a:pPr marL="839788" lvl="1" indent="-457200" algn="l">
              <a:lnSpc>
                <a:spcPct val="100000"/>
              </a:lnSpc>
              <a:buFont typeface="Arial" panose="020B0604020202020204" pitchFamily="34" charset="0"/>
              <a:buChar char="•"/>
            </a:pPr>
            <a:r>
              <a:rPr lang="fi-FI" sz="2600" dirty="0" err="1">
                <a:latin typeface="+mn-lt"/>
              </a:rPr>
              <a:t>All</a:t>
            </a:r>
            <a:r>
              <a:rPr lang="fi-FI" sz="2600" dirty="0">
                <a:latin typeface="+mn-lt"/>
              </a:rPr>
              <a:t> </a:t>
            </a:r>
            <a:r>
              <a:rPr lang="fi-FI" sz="2600" dirty="0" err="1">
                <a:latin typeface="+mn-lt"/>
              </a:rPr>
              <a:t>meetings</a:t>
            </a:r>
            <a:r>
              <a:rPr lang="fi-FI" sz="2600" dirty="0">
                <a:latin typeface="+mn-lt"/>
              </a:rPr>
              <a:t> </a:t>
            </a:r>
            <a:r>
              <a:rPr lang="fi-FI" sz="2600" dirty="0" err="1">
                <a:latin typeface="+mn-lt"/>
              </a:rPr>
              <a:t>were</a:t>
            </a:r>
            <a:r>
              <a:rPr lang="fi-FI" sz="2600" dirty="0">
                <a:latin typeface="+mn-lt"/>
              </a:rPr>
              <a:t> </a:t>
            </a:r>
            <a:r>
              <a:rPr lang="fi-FI" sz="2600" dirty="0" err="1">
                <a:latin typeface="+mn-lt"/>
              </a:rPr>
              <a:t>arranged</a:t>
            </a:r>
            <a:r>
              <a:rPr lang="fi-FI" sz="2600" dirty="0">
                <a:latin typeface="+mn-lt"/>
              </a:rPr>
              <a:t> </a:t>
            </a:r>
            <a:r>
              <a:rPr lang="fi-FI" sz="2600" dirty="0" err="1">
                <a:latin typeface="+mn-lt"/>
              </a:rPr>
              <a:t>online</a:t>
            </a:r>
            <a:r>
              <a:rPr lang="fi-FI" sz="2600" dirty="0">
                <a:latin typeface="+mn-lt"/>
              </a:rPr>
              <a:t> </a:t>
            </a:r>
          </a:p>
          <a:p>
            <a:pPr marL="839788" lvl="1" indent="-457200" algn="l">
              <a:lnSpc>
                <a:spcPct val="100000"/>
              </a:lnSpc>
              <a:buFont typeface="Arial" panose="020B0604020202020204" pitchFamily="34" charset="0"/>
              <a:buChar char="•"/>
            </a:pPr>
            <a:r>
              <a:rPr lang="fi-FI" sz="2600" dirty="0" err="1">
                <a:latin typeface="+mn-lt"/>
              </a:rPr>
              <a:t>The</a:t>
            </a:r>
            <a:r>
              <a:rPr lang="fi-FI" sz="2600" dirty="0">
                <a:latin typeface="+mn-lt"/>
              </a:rPr>
              <a:t> </a:t>
            </a:r>
            <a:r>
              <a:rPr lang="fi-FI" sz="2600" dirty="0" err="1">
                <a:latin typeface="+mn-lt"/>
              </a:rPr>
              <a:t>NHs</a:t>
            </a:r>
            <a:r>
              <a:rPr lang="fi-FI" sz="2600" dirty="0">
                <a:latin typeface="+mn-lt"/>
              </a:rPr>
              <a:t> </a:t>
            </a:r>
            <a:r>
              <a:rPr lang="fi-FI" sz="2600" dirty="0" err="1">
                <a:latin typeface="+mn-lt"/>
              </a:rPr>
              <a:t>were</a:t>
            </a:r>
            <a:r>
              <a:rPr lang="fi-FI" sz="2600" dirty="0">
                <a:latin typeface="+mn-lt"/>
              </a:rPr>
              <a:t> </a:t>
            </a:r>
            <a:r>
              <a:rPr lang="fi-FI" sz="2600" dirty="0" err="1">
                <a:latin typeface="+mn-lt"/>
              </a:rPr>
              <a:t>supported</a:t>
            </a:r>
            <a:r>
              <a:rPr lang="fi-FI" sz="2600" dirty="0">
                <a:latin typeface="+mn-lt"/>
              </a:rPr>
              <a:t> </a:t>
            </a:r>
            <a:r>
              <a:rPr lang="fi-FI" sz="2600" dirty="0" err="1">
                <a:latin typeface="+mn-lt"/>
              </a:rPr>
              <a:t>by</a:t>
            </a:r>
            <a:r>
              <a:rPr lang="fi-FI" sz="2600" dirty="0">
                <a:latin typeface="+mn-lt"/>
              </a:rPr>
              <a:t> mobile ”</a:t>
            </a:r>
            <a:r>
              <a:rPr lang="fi-FI" sz="2600" dirty="0" err="1">
                <a:latin typeface="+mn-lt"/>
              </a:rPr>
              <a:t>pandemic</a:t>
            </a:r>
            <a:r>
              <a:rPr lang="fi-FI" sz="2600" dirty="0">
                <a:latin typeface="+mn-lt"/>
              </a:rPr>
              <a:t> </a:t>
            </a:r>
            <a:r>
              <a:rPr lang="fi-FI" sz="2600" dirty="0" err="1">
                <a:latin typeface="+mn-lt"/>
              </a:rPr>
              <a:t>teams</a:t>
            </a:r>
            <a:r>
              <a:rPr lang="fi-FI" sz="2600" dirty="0">
                <a:latin typeface="+mn-lt"/>
              </a:rPr>
              <a:t>” </a:t>
            </a:r>
            <a:r>
              <a:rPr lang="fi-FI" sz="2600" dirty="0" err="1">
                <a:latin typeface="+mn-lt"/>
              </a:rPr>
              <a:t>or</a:t>
            </a:r>
            <a:r>
              <a:rPr lang="fi-FI" sz="2600" dirty="0">
                <a:latin typeface="+mn-lt"/>
              </a:rPr>
              <a:t> </a:t>
            </a:r>
            <a:r>
              <a:rPr lang="fi-FI" sz="2600" dirty="0" err="1">
                <a:latin typeface="+mn-lt"/>
              </a:rPr>
              <a:t>hygiene</a:t>
            </a:r>
            <a:r>
              <a:rPr lang="fi-FI" sz="2600" dirty="0">
                <a:latin typeface="+mn-lt"/>
              </a:rPr>
              <a:t> </a:t>
            </a:r>
            <a:r>
              <a:rPr lang="fi-FI" sz="2600" dirty="0" err="1">
                <a:latin typeface="+mn-lt"/>
              </a:rPr>
              <a:t>nurse</a:t>
            </a:r>
            <a:r>
              <a:rPr lang="fi-FI" sz="2600" dirty="0">
                <a:latin typeface="+mn-lt"/>
              </a:rPr>
              <a:t>, </a:t>
            </a:r>
            <a:r>
              <a:rPr lang="fi-FI" sz="2600" dirty="0" err="1">
                <a:latin typeface="+mn-lt"/>
              </a:rPr>
              <a:t>focusing</a:t>
            </a:r>
            <a:r>
              <a:rPr lang="fi-FI" sz="2600" dirty="0">
                <a:latin typeface="+mn-lt"/>
              </a:rPr>
              <a:t> on </a:t>
            </a:r>
            <a:r>
              <a:rPr lang="fi-FI" sz="2600" dirty="0" err="1">
                <a:latin typeface="+mn-lt"/>
              </a:rPr>
              <a:t>infection</a:t>
            </a:r>
            <a:r>
              <a:rPr lang="fi-FI" sz="2600" dirty="0">
                <a:latin typeface="+mn-lt"/>
              </a:rPr>
              <a:t> </a:t>
            </a:r>
            <a:r>
              <a:rPr lang="fi-FI" sz="2600" dirty="0" err="1">
                <a:latin typeface="+mn-lt"/>
              </a:rPr>
              <a:t>control</a:t>
            </a:r>
            <a:endParaRPr lang="fi-FI" sz="2600" dirty="0">
              <a:latin typeface="+mn-lt"/>
            </a:endParaRPr>
          </a:p>
          <a:p>
            <a:pPr marL="839788" lvl="1" indent="-457200" algn="l">
              <a:lnSpc>
                <a:spcPct val="100000"/>
              </a:lnSpc>
              <a:buFont typeface="Arial" panose="020B0604020202020204" pitchFamily="34" charset="0"/>
              <a:buChar char="•"/>
            </a:pPr>
            <a:r>
              <a:rPr lang="fi-FI" sz="2600" dirty="0" err="1">
                <a:latin typeface="+mn-lt"/>
              </a:rPr>
              <a:t>All</a:t>
            </a:r>
            <a:r>
              <a:rPr lang="fi-FI" sz="2600" dirty="0">
                <a:latin typeface="+mn-lt"/>
              </a:rPr>
              <a:t>, </a:t>
            </a:r>
            <a:r>
              <a:rPr lang="fi-FI" sz="2600" dirty="0" err="1">
                <a:latin typeface="+mn-lt"/>
              </a:rPr>
              <a:t>even</a:t>
            </a:r>
            <a:r>
              <a:rPr lang="fi-FI" sz="2600" dirty="0">
                <a:latin typeface="+mn-lt"/>
              </a:rPr>
              <a:t> </a:t>
            </a:r>
            <a:r>
              <a:rPr lang="fi-FI" sz="2600" dirty="0" err="1">
                <a:latin typeface="+mn-lt"/>
              </a:rPr>
              <a:t>mild</a:t>
            </a:r>
            <a:r>
              <a:rPr lang="fi-FI" sz="2600" dirty="0">
                <a:latin typeface="+mn-lt"/>
              </a:rPr>
              <a:t> </a:t>
            </a:r>
            <a:r>
              <a:rPr lang="fi-FI" sz="2600" dirty="0" err="1">
                <a:latin typeface="+mn-lt"/>
              </a:rPr>
              <a:t>infections</a:t>
            </a:r>
            <a:r>
              <a:rPr lang="fi-FI" sz="2600" dirty="0">
                <a:latin typeface="+mn-lt"/>
              </a:rPr>
              <a:t> (</a:t>
            </a:r>
            <a:r>
              <a:rPr lang="fi-FI" sz="2600" dirty="0" err="1">
                <a:latin typeface="+mn-lt"/>
              </a:rPr>
              <a:t>both</a:t>
            </a:r>
            <a:r>
              <a:rPr lang="fi-FI" sz="2600" dirty="0">
                <a:latin typeface="+mn-lt"/>
              </a:rPr>
              <a:t> </a:t>
            </a:r>
            <a:r>
              <a:rPr lang="fi-FI" sz="2600" dirty="0" err="1">
                <a:latin typeface="+mn-lt"/>
              </a:rPr>
              <a:t>residents</a:t>
            </a:r>
            <a:r>
              <a:rPr lang="fi-FI" sz="2600" dirty="0">
                <a:latin typeface="+mn-lt"/>
              </a:rPr>
              <a:t> and </a:t>
            </a:r>
            <a:r>
              <a:rPr lang="fi-FI" sz="2600" dirty="0" err="1">
                <a:latin typeface="+mn-lt"/>
              </a:rPr>
              <a:t>staff</a:t>
            </a:r>
            <a:r>
              <a:rPr lang="fi-FI" sz="2600" dirty="0">
                <a:latin typeface="+mn-lt"/>
              </a:rPr>
              <a:t>) </a:t>
            </a:r>
            <a:r>
              <a:rPr lang="fi-FI" sz="2600" dirty="0" err="1">
                <a:latin typeface="+mn-lt"/>
              </a:rPr>
              <a:t>were</a:t>
            </a:r>
            <a:r>
              <a:rPr lang="fi-FI" sz="2600" dirty="0">
                <a:latin typeface="+mn-lt"/>
              </a:rPr>
              <a:t> to </a:t>
            </a:r>
            <a:r>
              <a:rPr lang="fi-FI" sz="2600" dirty="0" err="1">
                <a:latin typeface="+mn-lt"/>
              </a:rPr>
              <a:t>be</a:t>
            </a:r>
            <a:r>
              <a:rPr lang="fi-FI" sz="2600" dirty="0">
                <a:latin typeface="+mn-lt"/>
              </a:rPr>
              <a:t> </a:t>
            </a:r>
            <a:r>
              <a:rPr lang="fi-FI" sz="2600" dirty="0" err="1">
                <a:latin typeface="+mn-lt"/>
              </a:rPr>
              <a:t>reported</a:t>
            </a:r>
            <a:endParaRPr lang="fi-FI" sz="2600" dirty="0">
              <a:latin typeface="+mn-lt"/>
            </a:endParaRPr>
          </a:p>
          <a:p>
            <a:pPr marL="549275" indent="-457200" algn="l">
              <a:lnSpc>
                <a:spcPct val="100000"/>
              </a:lnSpc>
              <a:buFont typeface="Arial" panose="020B0604020202020204" pitchFamily="34" charset="0"/>
              <a:buChar char="•"/>
            </a:pPr>
            <a:endParaRPr lang="fi-FI" sz="2800" dirty="0">
              <a:latin typeface="+mn-lt"/>
            </a:endParaRPr>
          </a:p>
        </p:txBody>
      </p:sp>
      <p:sp>
        <p:nvSpPr>
          <p:cNvPr id="4" name="Päivämäärän paikkamerkki 3">
            <a:extLst>
              <a:ext uri="{FF2B5EF4-FFF2-40B4-BE49-F238E27FC236}">
                <a16:creationId xmlns:a16="http://schemas.microsoft.com/office/drawing/2014/main" id="{0582958A-C7C3-48D6-AA8D-222BC2B22ECF}"/>
              </a:ext>
            </a:extLst>
          </p:cNvPr>
          <p:cNvSpPr>
            <a:spLocks noGrp="1"/>
          </p:cNvSpPr>
          <p:nvPr>
            <p:ph type="dt" sz="half" idx="10"/>
          </p:nvPr>
        </p:nvSpPr>
        <p:spPr/>
        <p:txBody>
          <a:bodyPr/>
          <a:lstStyle/>
          <a:p>
            <a:pPr>
              <a:defRPr/>
            </a:pPr>
            <a:fld id="{BED1663E-4630-4D07-B460-04E7C423B683}" type="datetime1">
              <a:rPr lang="en-GB" smtClean="0"/>
              <a:t>19/10/2020</a:t>
            </a:fld>
            <a:endParaRPr lang="fi-FI" dirty="0"/>
          </a:p>
        </p:txBody>
      </p:sp>
      <p:sp>
        <p:nvSpPr>
          <p:cNvPr id="5" name="Alatunnisteen paikkamerkki 4">
            <a:extLst>
              <a:ext uri="{FF2B5EF4-FFF2-40B4-BE49-F238E27FC236}">
                <a16:creationId xmlns:a16="http://schemas.microsoft.com/office/drawing/2014/main" id="{61B6AA49-C412-4F2C-9301-B9EA67F92F05}"/>
              </a:ext>
            </a:extLst>
          </p:cNvPr>
          <p:cNvSpPr>
            <a:spLocks noGrp="1"/>
          </p:cNvSpPr>
          <p:nvPr>
            <p:ph type="ftr" sz="quarter" idx="11"/>
          </p:nvPr>
        </p:nvSpPr>
        <p:spPr/>
        <p:txBody>
          <a:bodyPr/>
          <a:lstStyle/>
          <a:p>
            <a:r>
              <a:rPr lang="fi-FI" dirty="0"/>
              <a:t>Kaisu Pitkälä</a:t>
            </a:r>
          </a:p>
        </p:txBody>
      </p:sp>
      <p:sp>
        <p:nvSpPr>
          <p:cNvPr id="6" name="Dian numeron paikkamerkki 5">
            <a:extLst>
              <a:ext uri="{FF2B5EF4-FFF2-40B4-BE49-F238E27FC236}">
                <a16:creationId xmlns:a16="http://schemas.microsoft.com/office/drawing/2014/main" id="{7A7DE80F-35A0-4030-9317-E934EABE97CC}"/>
              </a:ext>
            </a:extLst>
          </p:cNvPr>
          <p:cNvSpPr>
            <a:spLocks noGrp="1"/>
          </p:cNvSpPr>
          <p:nvPr>
            <p:ph type="sldNum" sz="quarter" idx="12"/>
          </p:nvPr>
        </p:nvSpPr>
        <p:spPr/>
        <p:txBody>
          <a:bodyPr/>
          <a:lstStyle/>
          <a:p>
            <a:pPr>
              <a:defRPr/>
            </a:pPr>
            <a:fld id="{4669315E-5A66-CF44-AE5D-C333B2F730C4}" type="slidenum">
              <a:rPr lang="en-GB" smtClean="0"/>
              <a:pPr>
                <a:defRPr/>
              </a:pPr>
              <a:t>9</a:t>
            </a:fld>
            <a:endParaRPr lang="en-GB" dirty="0"/>
          </a:p>
        </p:txBody>
      </p:sp>
    </p:spTree>
    <p:extLst>
      <p:ext uri="{BB962C8B-B14F-4D97-AF65-F5344CB8AC3E}">
        <p14:creationId xmlns:p14="http://schemas.microsoft.com/office/powerpoint/2010/main" val="2530220650"/>
      </p:ext>
    </p:extLst>
  </p:cSld>
  <p:clrMapOvr>
    <a:masterClrMapping/>
  </p:clrMapOvr>
  <p:transition spd="slow"/>
</p:sld>
</file>

<file path=ppt/theme/theme1.xml><?xml version="1.0" encoding="utf-8"?>
<a:theme xmlns:a="http://schemas.openxmlformats.org/drawingml/2006/main" name="HY_2016">
  <a:themeElements>
    <a:clrScheme name="HY2016">
      <a:dk1>
        <a:sysClr val="windowText" lastClr="000000"/>
      </a:dk1>
      <a:lt1>
        <a:srgbClr val="FFFFFF"/>
      </a:lt1>
      <a:dk2>
        <a:srgbClr val="8C8A87"/>
      </a:dk2>
      <a:lt2>
        <a:srgbClr val="FFFFFF"/>
      </a:lt2>
      <a:accent1>
        <a:srgbClr val="0E4073"/>
      </a:accent1>
      <a:accent2>
        <a:srgbClr val="7B3CB4"/>
      </a:accent2>
      <a:accent3>
        <a:srgbClr val="45BC9F"/>
      </a:accent3>
      <a:accent4>
        <a:srgbClr val="A5E363"/>
      </a:accent4>
      <a:accent5>
        <a:srgbClr val="7ECEF1"/>
      </a:accent5>
      <a:accent6>
        <a:srgbClr val="FFE263"/>
      </a:accent6>
      <a:hlink>
        <a:srgbClr val="0091D0"/>
      </a:hlink>
      <a:folHlink>
        <a:srgbClr val="8C8A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0" tIns="0" rIns="0" bIns="0" numCol="1" anchor="ctr" anchorCtr="0" compatLnSpc="1">
        <a:prstTxWarp prst="textNoShape">
          <a:avLst/>
        </a:prstTxWarp>
      </a:bodyPr>
      <a:lstStyle>
        <a:defPPr>
          <a:defRPr dirty="0" err="1" smtClean="0"/>
        </a:defPPr>
      </a:lstStyle>
    </a:txDef>
  </a:objectDefaults>
  <a:extraClrSchemeLst/>
  <a:extLst>
    <a:ext uri="{05A4C25C-085E-4340-85A3-A5531E510DB2}">
      <thm15:themeFamily xmlns:thm15="http://schemas.microsoft.com/office/thememl/2012/main" name="Presentation2" id="{911A2EFD-7610-40CE-8D00-5920E5FA2EE3}" vid="{D405C631-2F16-41C5-8797-A85FC7846110}"/>
    </a:ext>
  </a:extLst>
</a:theme>
</file>

<file path=ppt/theme/theme2.xml><?xml version="1.0" encoding="utf-8"?>
<a:theme xmlns:a="http://schemas.openxmlformats.org/drawingml/2006/main" name="Office Theme">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8EAC7D"/>
      </a:accent5>
      <a:accent6>
        <a:srgbClr val="718A93"/>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8EAC7D"/>
      </a:accent5>
      <a:accent6>
        <a:srgbClr val="718A93"/>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HY_template_Arial_tiedekunta_lääketieteellinen+25022020</Template>
  <TotalTime>0</TotalTime>
  <Words>1719</Words>
  <Application>Microsoft Office PowerPoint</Application>
  <PresentationFormat>Bredbild</PresentationFormat>
  <Paragraphs>275</Paragraphs>
  <Slides>15</Slides>
  <Notes>15</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Gotham Narrow Bold</vt:lpstr>
      <vt:lpstr>Gotham Narrow Book</vt:lpstr>
      <vt:lpstr>Gotham-Bold</vt:lpstr>
      <vt:lpstr>HY_2016</vt:lpstr>
      <vt:lpstr>COVID-19 in Finland – focus on nursing homes</vt:lpstr>
      <vt:lpstr>COVID-19 incidence, DEATHs in FINLAND compared to other countries</vt:lpstr>
      <vt:lpstr>COVID-19 hits nursing homes hard</vt:lpstr>
      <vt:lpstr>Why in nursing homes?</vt:lpstr>
      <vt:lpstr>Long-term care in finland…</vt:lpstr>
      <vt:lpstr>Timeline of covid-19 spread in finnish nursing homes</vt:lpstr>
      <vt:lpstr>Timeline of covid-19 spread in finnish nursing homes</vt:lpstr>
      <vt:lpstr>Timeline of covid-19 spread in finnish nursing homes</vt:lpstr>
      <vt:lpstr>What did the Nursing homes do in finLand?</vt:lpstr>
      <vt:lpstr>What did the Nursing homes do in finLand?</vt:lpstr>
      <vt:lpstr>What did the Nursing homes do in finLand?</vt:lpstr>
      <vt:lpstr>What next? 2nd wave is at the door…</vt:lpstr>
      <vt:lpstr>What can we do? </vt:lpstr>
      <vt:lpstr>How to prevent cognitive and functional decline? </vt:lpstr>
      <vt:lpstr>PowerPoint-presentation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2020-08-14T11:23:32Z</dcterms:created>
  <dcterms:modified xsi:type="dcterms:W3CDTF">2020-10-19T06:10:14Z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1497644937</vt:i4>
  </property>
  <property fmtid="{D5CDD505-2E9C-101B-9397-08002B2CF9AE}" pid="3" name="_NewReviewCycle">
    <vt:lpwstr/>
  </property>
</Properties>
</file>