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51" r:id="rId1"/>
  </p:sldMasterIdLst>
  <p:notesMasterIdLst>
    <p:notesMasterId r:id="rId17"/>
  </p:notesMasterIdLst>
  <p:handoutMasterIdLst>
    <p:handoutMasterId r:id="rId18"/>
  </p:handoutMasterIdLst>
  <p:sldIdLst>
    <p:sldId id="305" r:id="rId2"/>
    <p:sldId id="306" r:id="rId3"/>
    <p:sldId id="307" r:id="rId4"/>
    <p:sldId id="309" r:id="rId5"/>
    <p:sldId id="313" r:id="rId6"/>
    <p:sldId id="310" r:id="rId7"/>
    <p:sldId id="311" r:id="rId8"/>
    <p:sldId id="312" r:id="rId9"/>
    <p:sldId id="314" r:id="rId10"/>
    <p:sldId id="316" r:id="rId11"/>
    <p:sldId id="318" r:id="rId12"/>
    <p:sldId id="320" r:id="rId13"/>
    <p:sldId id="321" r:id="rId14"/>
    <p:sldId id="323" r:id="rId15"/>
    <p:sldId id="322" r:id="rId16"/>
  </p:sldIdLst>
  <p:sldSz cx="12192000" cy="6858000"/>
  <p:notesSz cx="6797675" cy="9926638"/>
  <p:defaultTextStyle>
    <a:defPPr>
      <a:defRPr lang="fi-FI"/>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A39A"/>
    <a:srgbClr val="FCD116"/>
    <a:srgbClr val="3A75C4"/>
    <a:srgbClr val="00BD9D"/>
    <a:srgbClr val="009E60"/>
    <a:srgbClr val="5BBF21"/>
    <a:srgbClr val="000000"/>
    <a:srgbClr val="868686"/>
    <a:srgbClr val="FCA311"/>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Vaalea tyyli 2 - Korostus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Vaalea tyyli 2 - Korostus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Vaalea tyyli 2 - Korostus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Vaalea tyyli 2 - Korostus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Vaalea tyyli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Vaalea tyyli 3 - Korostu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781" autoAdjust="0"/>
  </p:normalViewPr>
  <p:slideViewPr>
    <p:cSldViewPr>
      <p:cViewPr varScale="1">
        <p:scale>
          <a:sx n="51" d="100"/>
          <a:sy n="51" d="100"/>
        </p:scale>
        <p:origin x="1188" y="32"/>
      </p:cViewPr>
      <p:guideLst>
        <p:guide orient="horz" pos="2160"/>
        <p:guide pos="3840"/>
      </p:guideLst>
    </p:cSldViewPr>
  </p:slideViewPr>
  <p:notesTextViewPr>
    <p:cViewPr>
      <p:scale>
        <a:sx n="3" d="2"/>
        <a:sy n="3" d="2"/>
      </p:scale>
      <p:origin x="0" y="0"/>
    </p:cViewPr>
  </p:notesTextViewPr>
  <p:sorterViewPr>
    <p:cViewPr>
      <p:scale>
        <a:sx n="201" d="100"/>
        <a:sy n="201"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800" smtClean="0"/>
            </a:lvl1pPr>
          </a:lstStyle>
          <a:p>
            <a:pPr>
              <a:defRPr/>
            </a:pPr>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800" smtClean="0"/>
            </a:lvl1pPr>
          </a:lstStyle>
          <a:p>
            <a:pPr>
              <a:defRPr/>
            </a:pPr>
            <a:fld id="{86D4800B-8753-3B4F-97ED-321E73BD7EDB}" type="datetimeFigureOut">
              <a:rPr lang="fi-FI"/>
              <a:pPr>
                <a:defRPr/>
              </a:pPr>
              <a:t>19.10.2020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defRPr sz="800" smtClean="0"/>
            </a:lvl1pPr>
          </a:lstStyle>
          <a:p>
            <a:pPr>
              <a:defRPr/>
            </a:pPr>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800" smtClean="0"/>
            </a:lvl1pPr>
          </a:lstStyle>
          <a:p>
            <a:pPr>
              <a:defRPr/>
            </a:pPr>
            <a:fld id="{2AEE3D99-5224-E842-A8E5-E1EB0FE63541}" type="slidenum">
              <a:rPr lang="en-GB"/>
              <a:pPr>
                <a:defRPr/>
              </a:pPr>
              <a:t>‹#›</a:t>
            </a:fld>
            <a:endParaRPr lang="en-GB"/>
          </a:p>
        </p:txBody>
      </p:sp>
    </p:spTree>
    <p:extLst>
      <p:ext uri="{BB962C8B-B14F-4D97-AF65-F5344CB8AC3E}">
        <p14:creationId xmlns:p14="http://schemas.microsoft.com/office/powerpoint/2010/main" val="2755891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800" smtClean="0"/>
            </a:lvl1pPr>
          </a:lstStyle>
          <a:p>
            <a:pPr>
              <a:defRPr/>
            </a:pPr>
            <a:endParaRPr lang="en-GB"/>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800" smtClean="0"/>
            </a:lvl1pPr>
          </a:lstStyle>
          <a:p>
            <a:pPr>
              <a:defRPr/>
            </a:pPr>
            <a:fld id="{BD7201BD-9C11-AD45-9EF1-CE7B667A450D}" type="datetimeFigureOut">
              <a:rPr lang="fi-FI"/>
              <a:pPr>
                <a:defRPr/>
              </a:pPr>
              <a:t>19.10.2020</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a:defRPr sz="800" smtClean="0"/>
            </a:lvl1pPr>
          </a:lstStyle>
          <a:p>
            <a:pPr>
              <a:defRPr/>
            </a:pPr>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a:defRPr sz="800" smtClean="0"/>
            </a:lvl1pPr>
          </a:lstStyle>
          <a:p>
            <a:pPr>
              <a:defRPr/>
            </a:pPr>
            <a:fld id="{3405D274-9957-F14C-8EA2-7129B63473F4}" type="slidenum">
              <a:rPr lang="en-GB"/>
              <a:pPr>
                <a:defRPr/>
              </a:pPr>
              <a:t>‹#›</a:t>
            </a:fld>
            <a:endParaRPr lang="en-GB"/>
          </a:p>
        </p:txBody>
      </p:sp>
    </p:spTree>
    <p:extLst>
      <p:ext uri="{BB962C8B-B14F-4D97-AF65-F5344CB8AC3E}">
        <p14:creationId xmlns:p14="http://schemas.microsoft.com/office/powerpoint/2010/main" val="312228610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a:t>
            </a:fld>
            <a:endParaRPr lang="en-GB"/>
          </a:p>
        </p:txBody>
      </p:sp>
    </p:spTree>
    <p:extLst>
      <p:ext uri="{BB962C8B-B14F-4D97-AF65-F5344CB8AC3E}">
        <p14:creationId xmlns:p14="http://schemas.microsoft.com/office/powerpoint/2010/main" val="4002070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10</a:t>
            </a:fld>
            <a:endParaRPr lang="en-GB"/>
          </a:p>
        </p:txBody>
      </p:sp>
    </p:spTree>
    <p:extLst>
      <p:ext uri="{BB962C8B-B14F-4D97-AF65-F5344CB8AC3E}">
        <p14:creationId xmlns:p14="http://schemas.microsoft.com/office/powerpoint/2010/main" val="2008299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11</a:t>
            </a:fld>
            <a:endParaRPr lang="en-GB"/>
          </a:p>
        </p:txBody>
      </p:sp>
    </p:spTree>
    <p:extLst>
      <p:ext uri="{BB962C8B-B14F-4D97-AF65-F5344CB8AC3E}">
        <p14:creationId xmlns:p14="http://schemas.microsoft.com/office/powerpoint/2010/main" val="2979184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12</a:t>
            </a:fld>
            <a:endParaRPr lang="en-GB"/>
          </a:p>
        </p:txBody>
      </p:sp>
    </p:spTree>
    <p:extLst>
      <p:ext uri="{BB962C8B-B14F-4D97-AF65-F5344CB8AC3E}">
        <p14:creationId xmlns:p14="http://schemas.microsoft.com/office/powerpoint/2010/main" val="2030333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13</a:t>
            </a:fld>
            <a:endParaRPr lang="en-GB"/>
          </a:p>
        </p:txBody>
      </p:sp>
    </p:spTree>
    <p:extLst>
      <p:ext uri="{BB962C8B-B14F-4D97-AF65-F5344CB8AC3E}">
        <p14:creationId xmlns:p14="http://schemas.microsoft.com/office/powerpoint/2010/main" val="2357652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dirty="0" err="1"/>
              <a:t>They</a:t>
            </a:r>
            <a:r>
              <a:rPr lang="fi-FI" dirty="0"/>
              <a:t> </a:t>
            </a:r>
            <a:r>
              <a:rPr lang="fi-FI" dirty="0" err="1"/>
              <a:t>say</a:t>
            </a:r>
            <a:r>
              <a:rPr lang="fi-FI" dirty="0"/>
              <a:t> </a:t>
            </a:r>
            <a:r>
              <a:rPr lang="fi-FI" dirty="0" err="1"/>
              <a:t>that</a:t>
            </a:r>
            <a:r>
              <a:rPr lang="fi-FI" dirty="0"/>
              <a:t> in </a:t>
            </a:r>
            <a:r>
              <a:rPr lang="fi-FI" dirty="0" err="1"/>
              <a:t>May</a:t>
            </a:r>
            <a:r>
              <a:rPr lang="fi-FI" dirty="0"/>
              <a:t> 2020 </a:t>
            </a:r>
            <a:r>
              <a:rPr lang="fi-FI" dirty="0" err="1"/>
              <a:t>Finns</a:t>
            </a:r>
            <a:r>
              <a:rPr lang="fi-FI" dirty="0"/>
              <a:t> </a:t>
            </a:r>
            <a:r>
              <a:rPr lang="fi-FI" dirty="0" err="1"/>
              <a:t>met</a:t>
            </a:r>
            <a:r>
              <a:rPr lang="fi-FI" dirty="0"/>
              <a:t> 75% </a:t>
            </a:r>
            <a:r>
              <a:rPr lang="fi-FI" dirty="0" err="1"/>
              <a:t>less</a:t>
            </a:r>
            <a:r>
              <a:rPr lang="fi-FI" dirty="0"/>
              <a:t> </a:t>
            </a:r>
            <a:r>
              <a:rPr lang="fi-FI" dirty="0" err="1"/>
              <a:t>people</a:t>
            </a:r>
            <a:r>
              <a:rPr lang="fi-FI" dirty="0"/>
              <a:t> </a:t>
            </a:r>
            <a:r>
              <a:rPr lang="fi-FI" dirty="0" err="1"/>
              <a:t>than</a:t>
            </a:r>
            <a:r>
              <a:rPr lang="fi-FI" dirty="0"/>
              <a:t> </a:t>
            </a:r>
            <a:r>
              <a:rPr lang="fi-FI" dirty="0" err="1"/>
              <a:t>normally</a:t>
            </a:r>
            <a:r>
              <a:rPr lang="fi-FI" dirty="0"/>
              <a:t>. It </a:t>
            </a:r>
            <a:r>
              <a:rPr lang="fi-FI" dirty="0" err="1"/>
              <a:t>may</a:t>
            </a:r>
            <a:r>
              <a:rPr lang="fi-FI" dirty="0"/>
              <a:t> </a:t>
            </a:r>
            <a:r>
              <a:rPr lang="fi-FI" dirty="0" err="1"/>
              <a:t>be</a:t>
            </a:r>
            <a:r>
              <a:rPr lang="fi-FI" dirty="0"/>
              <a:t> </a:t>
            </a:r>
            <a:r>
              <a:rPr lang="fi-FI" dirty="0" err="1"/>
              <a:t>also</a:t>
            </a:r>
            <a:r>
              <a:rPr lang="fi-FI" dirty="0"/>
              <a:t> </a:t>
            </a:r>
            <a:r>
              <a:rPr lang="fi-FI" dirty="0" err="1"/>
              <a:t>argued</a:t>
            </a:r>
            <a:r>
              <a:rPr lang="fi-FI" dirty="0"/>
              <a:t> </a:t>
            </a:r>
            <a:r>
              <a:rPr lang="fi-FI" dirty="0" err="1"/>
              <a:t>that</a:t>
            </a:r>
            <a:r>
              <a:rPr lang="fi-FI" dirty="0"/>
              <a:t> it is </a:t>
            </a:r>
            <a:r>
              <a:rPr lang="fi-FI" dirty="0" err="1"/>
              <a:t>not</a:t>
            </a:r>
            <a:r>
              <a:rPr lang="fi-FI" dirty="0"/>
              <a:t> </a:t>
            </a:r>
            <a:r>
              <a:rPr lang="fi-FI" dirty="0" err="1"/>
              <a:t>so</a:t>
            </a:r>
            <a:r>
              <a:rPr lang="fi-FI" dirty="0"/>
              <a:t> </a:t>
            </a:r>
            <a:r>
              <a:rPr lang="fi-FI" dirty="0" err="1"/>
              <a:t>difficult</a:t>
            </a:r>
            <a:r>
              <a:rPr lang="fi-FI" dirty="0"/>
              <a:t> for </a:t>
            </a:r>
            <a:r>
              <a:rPr lang="fi-FI" dirty="0" err="1"/>
              <a:t>Finns</a:t>
            </a:r>
            <a:r>
              <a:rPr lang="fi-FI" dirty="0"/>
              <a:t> to </a:t>
            </a:r>
            <a:r>
              <a:rPr lang="fi-FI" dirty="0" err="1"/>
              <a:t>keep</a:t>
            </a:r>
            <a:r>
              <a:rPr lang="fi-FI" dirty="0"/>
              <a:t> </a:t>
            </a:r>
            <a:r>
              <a:rPr lang="fi-FI" dirty="0" err="1"/>
              <a:t>social</a:t>
            </a:r>
            <a:r>
              <a:rPr lang="fi-FI" dirty="0"/>
              <a:t> </a:t>
            </a:r>
            <a:r>
              <a:rPr lang="fi-FI" dirty="0" err="1"/>
              <a:t>distancing</a:t>
            </a:r>
            <a:r>
              <a:rPr lang="fi-FI" dirty="0"/>
              <a:t>. </a:t>
            </a:r>
            <a:r>
              <a:rPr lang="fi-FI" dirty="0" err="1"/>
              <a:t>However</a:t>
            </a:r>
            <a:r>
              <a:rPr lang="fi-FI" dirty="0"/>
              <a:t>, </a:t>
            </a:r>
            <a:r>
              <a:rPr lang="fi-FI" dirty="0" err="1"/>
              <a:t>how</a:t>
            </a:r>
            <a:r>
              <a:rPr lang="fi-FI" dirty="0"/>
              <a:t> </a:t>
            </a:r>
            <a:r>
              <a:rPr lang="fi-FI" dirty="0" err="1"/>
              <a:t>far</a:t>
            </a:r>
            <a:r>
              <a:rPr lang="fi-FI" dirty="0"/>
              <a:t> </a:t>
            </a:r>
            <a:r>
              <a:rPr lang="fi-FI" dirty="0" err="1"/>
              <a:t>we</a:t>
            </a:r>
            <a:r>
              <a:rPr lang="fi-FI" dirty="0"/>
              <a:t> </a:t>
            </a:r>
            <a:r>
              <a:rPr lang="fi-FI" dirty="0" err="1"/>
              <a:t>can</a:t>
            </a:r>
            <a:r>
              <a:rPr lang="fi-FI" dirty="0"/>
              <a:t> </a:t>
            </a:r>
            <a:r>
              <a:rPr lang="fi-FI" dirty="0" err="1"/>
              <a:t>continues</a:t>
            </a:r>
            <a:r>
              <a:rPr lang="fi-FI" dirty="0"/>
              <a:t> </a:t>
            </a:r>
            <a:r>
              <a:rPr lang="fi-FI" dirty="0" err="1"/>
              <a:t>with</a:t>
            </a:r>
            <a:r>
              <a:rPr lang="fi-FI" dirty="0"/>
              <a:t> </a:t>
            </a:r>
            <a:r>
              <a:rPr lang="fi-FI" dirty="0" err="1"/>
              <a:t>this</a:t>
            </a:r>
            <a:r>
              <a:rPr lang="fi-FI" dirty="0"/>
              <a:t>?</a:t>
            </a:r>
          </a:p>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14</a:t>
            </a:fld>
            <a:endParaRPr lang="en-GB"/>
          </a:p>
        </p:txBody>
      </p:sp>
    </p:spTree>
    <p:extLst>
      <p:ext uri="{BB962C8B-B14F-4D97-AF65-F5344CB8AC3E}">
        <p14:creationId xmlns:p14="http://schemas.microsoft.com/office/powerpoint/2010/main" val="1078163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15</a:t>
            </a:fld>
            <a:endParaRPr lang="en-GB"/>
          </a:p>
        </p:txBody>
      </p:sp>
    </p:spTree>
    <p:extLst>
      <p:ext uri="{BB962C8B-B14F-4D97-AF65-F5344CB8AC3E}">
        <p14:creationId xmlns:p14="http://schemas.microsoft.com/office/powerpoint/2010/main" val="4293670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0.5% of </a:t>
            </a:r>
            <a:r>
              <a:rPr lang="fi-FI" dirty="0" err="1"/>
              <a:t>the</a:t>
            </a:r>
            <a:r>
              <a:rPr lang="fi-FI" dirty="0"/>
              <a:t> </a:t>
            </a:r>
            <a:r>
              <a:rPr lang="fi-FI" dirty="0" err="1"/>
              <a:t>tests</a:t>
            </a:r>
            <a:r>
              <a:rPr lang="fi-FI" dirty="0"/>
              <a:t> in Finland </a:t>
            </a:r>
            <a:r>
              <a:rPr lang="fi-FI" dirty="0" err="1"/>
              <a:t>are</a:t>
            </a:r>
            <a:r>
              <a:rPr lang="fi-FI" dirty="0"/>
              <a:t> </a:t>
            </a:r>
            <a:r>
              <a:rPr lang="fi-FI" dirty="0" err="1"/>
              <a:t>positive</a:t>
            </a:r>
            <a:endParaRPr lang="fi-FI" dirty="0"/>
          </a:p>
          <a:p>
            <a:r>
              <a:rPr lang="fi-FI" dirty="0" err="1"/>
              <a:t>E.g</a:t>
            </a:r>
            <a:r>
              <a:rPr lang="fi-FI" dirty="0"/>
              <a:t>. In </a:t>
            </a:r>
            <a:r>
              <a:rPr lang="fi-FI" dirty="0" err="1"/>
              <a:t>Belgium</a:t>
            </a:r>
            <a:r>
              <a:rPr lang="fi-FI" dirty="0"/>
              <a:t> </a:t>
            </a:r>
            <a:r>
              <a:rPr lang="fi-FI" dirty="0" err="1"/>
              <a:t>the</a:t>
            </a:r>
            <a:r>
              <a:rPr lang="fi-FI" dirty="0"/>
              <a:t> </a:t>
            </a:r>
            <a:r>
              <a:rPr lang="fi-FI" dirty="0" err="1"/>
              <a:t>respective</a:t>
            </a:r>
            <a:r>
              <a:rPr lang="fi-FI" dirty="0"/>
              <a:t> </a:t>
            </a:r>
            <a:r>
              <a:rPr lang="fi-FI" dirty="0" err="1"/>
              <a:t>figure</a:t>
            </a:r>
            <a:r>
              <a:rPr lang="fi-FI" dirty="0"/>
              <a:t> is 7%</a:t>
            </a:r>
          </a:p>
          <a:p>
            <a:endParaRPr lang="fi-FI" dirty="0"/>
          </a:p>
          <a:p>
            <a:r>
              <a:rPr lang="en-GB" sz="1200" dirty="0">
                <a:effectLst/>
                <a:latin typeface="Calibri" panose="020F0502020204030204" pitchFamily="34" charset="0"/>
                <a:ea typeface="Calibri" panose="020F0502020204030204" pitchFamily="34" charset="0"/>
                <a:cs typeface="Times New Roman" panose="02020603050405020304" pitchFamily="18" charset="0"/>
              </a:rPr>
              <a:t>Finland strategy to combat COVID-epidemic has been: test, trace, isolate and treat.</a:t>
            </a:r>
            <a:endParaRPr lang="fi-FI" dirty="0"/>
          </a:p>
          <a:p>
            <a:endParaRPr lang="fi-FI" dirty="0"/>
          </a:p>
          <a:p>
            <a:r>
              <a:rPr lang="fi-FI" dirty="0" err="1"/>
              <a:t>The</a:t>
            </a:r>
            <a:r>
              <a:rPr lang="fi-FI" dirty="0"/>
              <a:t> </a:t>
            </a:r>
            <a:r>
              <a:rPr lang="fi-FI" dirty="0" err="1"/>
              <a:t>development</a:t>
            </a:r>
            <a:r>
              <a:rPr lang="fi-FI" dirty="0"/>
              <a:t> in </a:t>
            </a:r>
            <a:r>
              <a:rPr lang="fi-FI" dirty="0" err="1"/>
              <a:t>death</a:t>
            </a:r>
            <a:r>
              <a:rPr lang="fi-FI" dirty="0"/>
              <a:t>, in </a:t>
            </a:r>
            <a:r>
              <a:rPr lang="fi-FI" dirty="0" err="1"/>
              <a:t>numbers</a:t>
            </a:r>
            <a:r>
              <a:rPr lang="fi-FI" dirty="0"/>
              <a:t> of </a:t>
            </a:r>
            <a:r>
              <a:rPr lang="fi-FI" dirty="0" err="1"/>
              <a:t>those</a:t>
            </a:r>
            <a:r>
              <a:rPr lang="fi-FI" dirty="0"/>
              <a:t> in </a:t>
            </a:r>
            <a:r>
              <a:rPr lang="fi-FI" dirty="0" err="1"/>
              <a:t>hospitals</a:t>
            </a:r>
            <a:r>
              <a:rPr lang="fi-FI" dirty="0"/>
              <a:t> </a:t>
            </a:r>
            <a:r>
              <a:rPr lang="fi-FI" dirty="0" err="1"/>
              <a:t>or</a:t>
            </a:r>
            <a:r>
              <a:rPr lang="fi-FI" dirty="0"/>
              <a:t> in </a:t>
            </a:r>
            <a:r>
              <a:rPr lang="fi-FI" dirty="0" err="1"/>
              <a:t>emergency</a:t>
            </a:r>
            <a:r>
              <a:rPr lang="fi-FI" dirty="0"/>
              <a:t> </a:t>
            </a:r>
            <a:r>
              <a:rPr lang="fi-FI" dirty="0" err="1"/>
              <a:t>care</a:t>
            </a:r>
            <a:r>
              <a:rPr lang="fi-FI" dirty="0"/>
              <a:t> </a:t>
            </a:r>
            <a:r>
              <a:rPr lang="fi-FI" dirty="0" err="1"/>
              <a:t>has</a:t>
            </a:r>
            <a:r>
              <a:rPr lang="fi-FI" dirty="0"/>
              <a:t> </a:t>
            </a:r>
            <a:r>
              <a:rPr lang="fi-FI" dirty="0" err="1"/>
              <a:t>been</a:t>
            </a:r>
            <a:r>
              <a:rPr lang="fi-FI" dirty="0"/>
              <a:t> </a:t>
            </a:r>
            <a:r>
              <a:rPr lang="fi-FI" dirty="0" err="1"/>
              <a:t>modest</a:t>
            </a:r>
            <a:r>
              <a:rPr lang="fi-FI" dirty="0"/>
              <a:t>_ </a:t>
            </a:r>
          </a:p>
          <a:p>
            <a:r>
              <a:rPr lang="fi-FI" dirty="0" err="1"/>
              <a:t>Hospitalized</a:t>
            </a:r>
            <a:r>
              <a:rPr lang="fi-FI" dirty="0"/>
              <a:t> 31 </a:t>
            </a:r>
            <a:r>
              <a:rPr lang="fi-FI" dirty="0" err="1"/>
              <a:t>inOct</a:t>
            </a:r>
            <a:r>
              <a:rPr lang="fi-FI" dirty="0"/>
              <a:t> 8, </a:t>
            </a:r>
            <a:r>
              <a:rPr lang="fi-FI" dirty="0" err="1"/>
              <a:t>emergency</a:t>
            </a:r>
            <a:r>
              <a:rPr lang="fi-FI" dirty="0"/>
              <a:t> </a:t>
            </a:r>
            <a:r>
              <a:rPr lang="fi-FI" dirty="0" err="1"/>
              <a:t>care</a:t>
            </a:r>
            <a:r>
              <a:rPr lang="fi-FI" dirty="0"/>
              <a:t> 5 </a:t>
            </a:r>
            <a:r>
              <a:rPr lang="fi-FI" dirty="0" err="1"/>
              <a:t>patients</a:t>
            </a:r>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2</a:t>
            </a:fld>
            <a:endParaRPr lang="en-GB"/>
          </a:p>
        </p:txBody>
      </p:sp>
    </p:spTree>
    <p:extLst>
      <p:ext uri="{BB962C8B-B14F-4D97-AF65-F5344CB8AC3E}">
        <p14:creationId xmlns:p14="http://schemas.microsoft.com/office/powerpoint/2010/main" val="2988337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fontScale="92500" lnSpcReduction="1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i-FI" sz="1200" dirty="0" err="1">
                <a:latin typeface="+mn-lt"/>
              </a:rPr>
              <a:t>Although</a:t>
            </a:r>
            <a:r>
              <a:rPr lang="fi-FI" sz="1200" dirty="0">
                <a:latin typeface="+mn-lt"/>
              </a:rPr>
              <a:t> </a:t>
            </a:r>
            <a:r>
              <a:rPr lang="fi-FI" sz="1200" dirty="0" err="1">
                <a:latin typeface="+mn-lt"/>
              </a:rPr>
              <a:t>all</a:t>
            </a:r>
            <a:r>
              <a:rPr lang="fi-FI" sz="1200" dirty="0">
                <a:latin typeface="+mn-lt"/>
              </a:rPr>
              <a:t> </a:t>
            </a:r>
            <a:r>
              <a:rPr lang="fi-FI" sz="1200" dirty="0" err="1">
                <a:latin typeface="+mn-lt"/>
              </a:rPr>
              <a:t>do</a:t>
            </a:r>
            <a:r>
              <a:rPr lang="fi-FI" sz="1200" dirty="0">
                <a:latin typeface="+mn-lt"/>
              </a:rPr>
              <a:t> </a:t>
            </a:r>
            <a:r>
              <a:rPr lang="fi-FI" sz="1200" dirty="0" err="1">
                <a:latin typeface="+mn-lt"/>
              </a:rPr>
              <a:t>not</a:t>
            </a:r>
            <a:r>
              <a:rPr lang="fi-FI" sz="1200" dirty="0">
                <a:latin typeface="+mn-lt"/>
              </a:rPr>
              <a:t> </a:t>
            </a:r>
            <a:r>
              <a:rPr lang="fi-FI" sz="1200" dirty="0" err="1">
                <a:latin typeface="+mn-lt"/>
              </a:rPr>
              <a:t>die</a:t>
            </a:r>
            <a:r>
              <a:rPr lang="fi-FI" sz="1200" dirty="0">
                <a:latin typeface="+mn-lt"/>
              </a:rPr>
              <a:t>, </a:t>
            </a:r>
            <a:r>
              <a:rPr lang="fi-FI" sz="1200" dirty="0" err="1">
                <a:latin typeface="+mn-lt"/>
              </a:rPr>
              <a:t>only</a:t>
            </a:r>
            <a:r>
              <a:rPr lang="fi-FI" sz="1200" dirty="0">
                <a:latin typeface="+mn-lt"/>
              </a:rPr>
              <a:t> 10% </a:t>
            </a:r>
            <a:r>
              <a:rPr lang="fi-FI" sz="1200" dirty="0" err="1">
                <a:latin typeface="+mn-lt"/>
              </a:rPr>
              <a:t>will</a:t>
            </a:r>
            <a:r>
              <a:rPr lang="fi-FI" sz="1200" dirty="0">
                <a:latin typeface="+mn-lt"/>
              </a:rPr>
              <a:t> </a:t>
            </a:r>
            <a:r>
              <a:rPr lang="fi-FI" sz="1200" dirty="0" err="1">
                <a:latin typeface="+mn-lt"/>
              </a:rPr>
              <a:t>fully</a:t>
            </a:r>
            <a:r>
              <a:rPr lang="fi-FI" sz="1200" dirty="0">
                <a:latin typeface="+mn-lt"/>
              </a:rPr>
              <a:t> </a:t>
            </a:r>
            <a:r>
              <a:rPr lang="fi-FI" sz="1200" dirty="0" err="1">
                <a:latin typeface="+mn-lt"/>
              </a:rPr>
              <a:t>recover</a:t>
            </a:r>
            <a:r>
              <a:rPr lang="fi-FI" sz="1200" dirty="0">
                <a:latin typeface="+mn-lt"/>
              </a:rPr>
              <a:t>. </a:t>
            </a:r>
            <a:r>
              <a:rPr lang="fi-FI" sz="1200" dirty="0" err="1">
                <a:latin typeface="+mn-lt"/>
              </a:rPr>
              <a:t>The</a:t>
            </a:r>
            <a:r>
              <a:rPr lang="fi-FI" sz="1200" dirty="0">
                <a:latin typeface="+mn-lt"/>
              </a:rPr>
              <a:t> </a:t>
            </a:r>
            <a:r>
              <a:rPr lang="fi-FI" sz="1200" dirty="0" err="1">
                <a:latin typeface="+mn-lt"/>
              </a:rPr>
              <a:t>other</a:t>
            </a:r>
            <a:r>
              <a:rPr lang="fi-FI" sz="1200" dirty="0">
                <a:latin typeface="+mn-lt"/>
              </a:rPr>
              <a:t> </a:t>
            </a:r>
            <a:r>
              <a:rPr lang="fi-FI" sz="1200" dirty="0" err="1">
                <a:latin typeface="+mn-lt"/>
              </a:rPr>
              <a:t>will</a:t>
            </a:r>
            <a:r>
              <a:rPr lang="fi-FI" sz="1200" dirty="0">
                <a:latin typeface="+mn-lt"/>
              </a:rPr>
              <a:t> </a:t>
            </a:r>
            <a:r>
              <a:rPr lang="fi-FI" sz="1200" dirty="0" err="1">
                <a:latin typeface="+mn-lt"/>
              </a:rPr>
              <a:t>suffer</a:t>
            </a:r>
            <a:r>
              <a:rPr lang="fi-FI" sz="1200" dirty="0">
                <a:latin typeface="+mn-lt"/>
              </a:rPr>
              <a:t> </a:t>
            </a:r>
            <a:r>
              <a:rPr lang="fi-FI" sz="1200" dirty="0" err="1">
                <a:latin typeface="+mn-lt"/>
              </a:rPr>
              <a:t>from</a:t>
            </a:r>
            <a:r>
              <a:rPr lang="fi-FI" sz="1200" dirty="0">
                <a:latin typeface="+mn-lt"/>
              </a:rPr>
              <a:t> </a:t>
            </a:r>
            <a:r>
              <a:rPr lang="fi-FI" sz="1200" dirty="0" err="1">
                <a:latin typeface="+mn-lt"/>
              </a:rPr>
              <a:t>functional</a:t>
            </a:r>
            <a:r>
              <a:rPr lang="fi-FI" sz="1200" dirty="0">
                <a:latin typeface="+mn-lt"/>
              </a:rPr>
              <a:t> </a:t>
            </a:r>
            <a:r>
              <a:rPr lang="fi-FI" sz="1200" dirty="0" err="1">
                <a:latin typeface="+mn-lt"/>
              </a:rPr>
              <a:t>decline</a:t>
            </a:r>
            <a:endParaRPr lang="fi-FI" sz="1200" dirty="0">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fi-FI" sz="1200" dirty="0">
              <a:latin typeface="+mn-lt"/>
            </a:endParaRPr>
          </a:p>
          <a:p>
            <a:r>
              <a:rPr lang="fi-FI" dirty="0" err="1"/>
              <a:t>The</a:t>
            </a:r>
            <a:r>
              <a:rPr lang="fi-FI" dirty="0"/>
              <a:t> </a:t>
            </a:r>
            <a:r>
              <a:rPr lang="fi-FI" dirty="0" err="1"/>
              <a:t>comparison</a:t>
            </a:r>
            <a:r>
              <a:rPr lang="fi-FI" dirty="0"/>
              <a:t> is </a:t>
            </a:r>
            <a:r>
              <a:rPr lang="fi-FI" dirty="0" err="1"/>
              <a:t>difficult</a:t>
            </a:r>
            <a:r>
              <a:rPr lang="fi-FI" dirty="0"/>
              <a:t> </a:t>
            </a:r>
            <a:r>
              <a:rPr lang="fi-FI" dirty="0" err="1"/>
              <a:t>since</a:t>
            </a:r>
            <a:r>
              <a:rPr lang="fi-FI" dirty="0"/>
              <a:t> some </a:t>
            </a:r>
            <a:r>
              <a:rPr lang="fi-FI" dirty="0" err="1"/>
              <a:t>include</a:t>
            </a:r>
            <a:r>
              <a:rPr lang="fi-FI" dirty="0"/>
              <a:t> </a:t>
            </a:r>
            <a:r>
              <a:rPr lang="fi-FI" dirty="0" err="1"/>
              <a:t>confirmed</a:t>
            </a:r>
            <a:r>
              <a:rPr lang="fi-FI" dirty="0"/>
              <a:t> </a:t>
            </a:r>
            <a:r>
              <a:rPr lang="fi-FI" dirty="0" err="1"/>
              <a:t>cases</a:t>
            </a:r>
            <a:r>
              <a:rPr lang="fi-FI" dirty="0"/>
              <a:t>, some </a:t>
            </a:r>
            <a:r>
              <a:rPr lang="fi-FI" dirty="0" err="1"/>
              <a:t>suspected</a:t>
            </a:r>
            <a:r>
              <a:rPr lang="fi-FI" dirty="0"/>
              <a:t> </a:t>
            </a:r>
            <a:r>
              <a:rPr lang="fi-FI" dirty="0" err="1"/>
              <a:t>cases</a:t>
            </a:r>
            <a:r>
              <a:rPr lang="fi-FI" dirty="0"/>
              <a:t>,.</a:t>
            </a:r>
          </a:p>
          <a:p>
            <a:endParaRPr lang="fi-FI" dirty="0"/>
          </a:p>
          <a:p>
            <a:r>
              <a:rPr lang="fi-FI" dirty="0" err="1"/>
              <a:t>Reasons</a:t>
            </a:r>
            <a:r>
              <a:rPr lang="fi-FI" dirty="0"/>
              <a:t> for </a:t>
            </a:r>
            <a:r>
              <a:rPr lang="fi-FI" dirty="0" err="1"/>
              <a:t>differences</a:t>
            </a:r>
            <a:r>
              <a:rPr lang="fi-FI" dirty="0"/>
              <a:t>:</a:t>
            </a:r>
          </a:p>
          <a:p>
            <a:r>
              <a:rPr lang="fi-FI" dirty="0"/>
              <a:t>Finland </a:t>
            </a:r>
            <a:r>
              <a:rPr lang="fi-FI" dirty="0" err="1"/>
              <a:t>was</a:t>
            </a:r>
            <a:r>
              <a:rPr lang="fi-FI" dirty="0"/>
              <a:t> 2 </a:t>
            </a:r>
            <a:r>
              <a:rPr lang="fi-FI" dirty="0" err="1"/>
              <a:t>wks</a:t>
            </a:r>
            <a:r>
              <a:rPr lang="fi-FI" dirty="0"/>
              <a:t> </a:t>
            </a:r>
            <a:r>
              <a:rPr lang="fi-FI" dirty="0" err="1"/>
              <a:t>behind</a:t>
            </a:r>
            <a:r>
              <a:rPr lang="fi-FI" dirty="0"/>
              <a:t> </a:t>
            </a:r>
            <a:r>
              <a:rPr lang="fi-FI" dirty="0" err="1"/>
              <a:t>others</a:t>
            </a:r>
            <a:r>
              <a:rPr lang="fi-FI" dirty="0"/>
              <a:t> and </a:t>
            </a:r>
            <a:r>
              <a:rPr lang="fi-FI" dirty="0" err="1"/>
              <a:t>time</a:t>
            </a:r>
            <a:r>
              <a:rPr lang="fi-FI" dirty="0"/>
              <a:t> to </a:t>
            </a:r>
            <a:r>
              <a:rPr lang="fi-FI" dirty="0" err="1"/>
              <a:t>arrage</a:t>
            </a:r>
            <a:r>
              <a:rPr lang="fi-FI" dirty="0"/>
              <a:t> </a:t>
            </a:r>
            <a:r>
              <a:rPr lang="fi-FI" dirty="0" err="1"/>
              <a:t>lockdown</a:t>
            </a:r>
            <a:r>
              <a:rPr lang="fi-FI" dirty="0"/>
              <a:t>.</a:t>
            </a:r>
          </a:p>
          <a:p>
            <a:r>
              <a:rPr lang="fi-FI" dirty="0"/>
              <a:t>Some </a:t>
            </a:r>
            <a:r>
              <a:rPr lang="fi-FI" dirty="0" err="1"/>
              <a:t>countries</a:t>
            </a:r>
            <a:r>
              <a:rPr lang="fi-FI" dirty="0"/>
              <a:t> </a:t>
            </a:r>
            <a:r>
              <a:rPr lang="fi-FI" dirty="0" err="1"/>
              <a:t>have</a:t>
            </a:r>
            <a:r>
              <a:rPr lang="fi-FI" dirty="0"/>
              <a:t> </a:t>
            </a:r>
            <a:r>
              <a:rPr lang="fi-FI" dirty="0" err="1"/>
              <a:t>common</a:t>
            </a:r>
            <a:r>
              <a:rPr lang="fi-FI" dirty="0"/>
              <a:t> </a:t>
            </a:r>
            <a:r>
              <a:rPr lang="fi-FI" dirty="0" err="1"/>
              <a:t>bedrooms</a:t>
            </a:r>
            <a:r>
              <a:rPr lang="fi-FI" dirty="0"/>
              <a:t>, </a:t>
            </a:r>
            <a:r>
              <a:rPr lang="fi-FI" dirty="0" err="1"/>
              <a:t>hospital</a:t>
            </a:r>
            <a:r>
              <a:rPr lang="fi-FI" dirty="0"/>
              <a:t> </a:t>
            </a:r>
            <a:r>
              <a:rPr lang="fi-FI" dirty="0" err="1"/>
              <a:t>like</a:t>
            </a:r>
            <a:r>
              <a:rPr lang="fi-FI" dirty="0"/>
              <a:t> </a:t>
            </a:r>
            <a:r>
              <a:rPr lang="fi-FI" dirty="0" err="1"/>
              <a:t>spaces</a:t>
            </a:r>
            <a:endParaRPr lang="fi-FI" dirty="0"/>
          </a:p>
          <a:p>
            <a:r>
              <a:rPr lang="fi-FI" dirty="0" err="1"/>
              <a:t>Large</a:t>
            </a:r>
            <a:r>
              <a:rPr lang="fi-FI" dirty="0"/>
              <a:t> </a:t>
            </a:r>
            <a:r>
              <a:rPr lang="fi-FI" dirty="0" err="1"/>
              <a:t>vs</a:t>
            </a:r>
            <a:r>
              <a:rPr lang="fi-FI" dirty="0"/>
              <a:t> </a:t>
            </a:r>
            <a:r>
              <a:rPr lang="fi-FI" dirty="0" err="1"/>
              <a:t>small</a:t>
            </a:r>
            <a:r>
              <a:rPr lang="fi-FI" dirty="0"/>
              <a:t> </a:t>
            </a:r>
            <a:r>
              <a:rPr lang="fi-FI" dirty="0" err="1"/>
              <a:t>care</a:t>
            </a:r>
            <a:r>
              <a:rPr lang="fi-FI" dirty="0"/>
              <a:t> </a:t>
            </a:r>
            <a:r>
              <a:rPr lang="fi-FI" dirty="0" err="1"/>
              <a:t>homes</a:t>
            </a:r>
            <a:r>
              <a:rPr lang="fi-FI" dirty="0"/>
              <a:t> – 1000 </a:t>
            </a:r>
            <a:r>
              <a:rPr lang="fi-FI" dirty="0" err="1"/>
              <a:t>vs</a:t>
            </a:r>
            <a:r>
              <a:rPr lang="fi-FI" dirty="0"/>
              <a:t> 15 </a:t>
            </a:r>
            <a:r>
              <a:rPr lang="fi-FI" dirty="0" err="1"/>
              <a:t>residents</a:t>
            </a:r>
            <a:r>
              <a:rPr lang="fi-FI" dirty="0"/>
              <a:t> . How </a:t>
            </a:r>
            <a:r>
              <a:rPr lang="fi-FI" dirty="0" err="1"/>
              <a:t>crowed</a:t>
            </a:r>
            <a:r>
              <a:rPr lang="fi-FI" dirty="0"/>
              <a:t> is </a:t>
            </a:r>
            <a:r>
              <a:rPr lang="fi-FI" dirty="0" err="1"/>
              <a:t>the</a:t>
            </a:r>
            <a:r>
              <a:rPr lang="fi-FI" dirty="0"/>
              <a:t> country?</a:t>
            </a:r>
          </a:p>
          <a:p>
            <a:r>
              <a:rPr lang="fi-FI" dirty="0"/>
              <a:t>Culture is </a:t>
            </a:r>
            <a:r>
              <a:rPr lang="fi-FI" dirty="0" err="1"/>
              <a:t>different</a:t>
            </a:r>
            <a:r>
              <a:rPr lang="fi-FI" dirty="0"/>
              <a:t> – </a:t>
            </a:r>
            <a:r>
              <a:rPr lang="fi-FI" dirty="0" err="1"/>
              <a:t>more</a:t>
            </a:r>
            <a:r>
              <a:rPr lang="fi-FI" dirty="0"/>
              <a:t> </a:t>
            </a:r>
            <a:r>
              <a:rPr lang="fi-FI" dirty="0" err="1"/>
              <a:t>socializing</a:t>
            </a:r>
            <a:r>
              <a:rPr lang="fi-FI" dirty="0"/>
              <a:t>? </a:t>
            </a:r>
          </a:p>
          <a:p>
            <a:r>
              <a:rPr lang="fi-FI" dirty="0"/>
              <a:t>How </a:t>
            </a:r>
            <a:r>
              <a:rPr lang="fi-FI" dirty="0" err="1"/>
              <a:t>much</a:t>
            </a:r>
            <a:r>
              <a:rPr lang="fi-FI" dirty="0"/>
              <a:t> </a:t>
            </a:r>
            <a:r>
              <a:rPr lang="fi-FI" dirty="0" err="1"/>
              <a:t>medical</a:t>
            </a:r>
            <a:r>
              <a:rPr lang="fi-FI" dirty="0"/>
              <a:t> </a:t>
            </a:r>
            <a:r>
              <a:rPr lang="fi-FI" dirty="0" err="1"/>
              <a:t>support</a:t>
            </a:r>
            <a:r>
              <a:rPr lang="fi-FI" dirty="0"/>
              <a:t>? How </a:t>
            </a:r>
            <a:r>
              <a:rPr lang="fi-FI" dirty="0" err="1"/>
              <a:t>educated</a:t>
            </a:r>
            <a:r>
              <a:rPr lang="fi-FI" dirty="0"/>
              <a:t> is </a:t>
            </a:r>
            <a:r>
              <a:rPr lang="fi-FI" dirty="0" err="1"/>
              <a:t>staff</a:t>
            </a:r>
            <a:r>
              <a:rPr lang="fi-FI" dirty="0"/>
              <a:t>? </a:t>
            </a:r>
            <a:r>
              <a:rPr lang="fi-FI" dirty="0" err="1"/>
              <a:t>Quality</a:t>
            </a:r>
            <a:r>
              <a:rPr lang="fi-FI" dirty="0"/>
              <a:t> of </a:t>
            </a:r>
            <a:r>
              <a:rPr lang="fi-FI" dirty="0" err="1"/>
              <a:t>care</a:t>
            </a:r>
            <a:r>
              <a:rPr lang="fi-FI" dirty="0"/>
              <a:t> in NH</a:t>
            </a:r>
          </a:p>
          <a:p>
            <a:endParaRPr lang="fi-FI" dirty="0"/>
          </a:p>
          <a:p>
            <a:r>
              <a:rPr lang="fi-FI" dirty="0"/>
              <a:t>Some </a:t>
            </a:r>
            <a:r>
              <a:rPr lang="fi-FI" dirty="0" err="1"/>
              <a:t>countries</a:t>
            </a:r>
            <a:r>
              <a:rPr lang="fi-FI" dirty="0"/>
              <a:t> made </a:t>
            </a:r>
            <a:r>
              <a:rPr lang="fi-FI" dirty="0" err="1"/>
              <a:t>mistakes</a:t>
            </a:r>
            <a:r>
              <a:rPr lang="fi-FI" dirty="0"/>
              <a:t> in </a:t>
            </a:r>
            <a:r>
              <a:rPr lang="fi-FI" dirty="0" err="1"/>
              <a:t>their</a:t>
            </a:r>
            <a:r>
              <a:rPr lang="fi-FI" dirty="0"/>
              <a:t> </a:t>
            </a:r>
            <a:r>
              <a:rPr lang="fi-FI" dirty="0" err="1"/>
              <a:t>policy</a:t>
            </a:r>
            <a:r>
              <a:rPr lang="fi-FI" dirty="0"/>
              <a:t>.</a:t>
            </a:r>
          </a:p>
          <a:p>
            <a:r>
              <a:rPr lang="fi-FI" dirty="0"/>
              <a:t>England </a:t>
            </a:r>
            <a:r>
              <a:rPr lang="fi-FI" dirty="0" err="1"/>
              <a:t>declared</a:t>
            </a:r>
            <a:r>
              <a:rPr lang="fi-FI" dirty="0"/>
              <a:t> </a:t>
            </a:r>
            <a:r>
              <a:rPr lang="fi-FI" dirty="0" err="1"/>
              <a:t>lockdown</a:t>
            </a:r>
            <a:r>
              <a:rPr lang="fi-FI" dirty="0"/>
              <a:t> </a:t>
            </a:r>
            <a:r>
              <a:rPr lang="fi-FI" dirty="0" err="1"/>
              <a:t>quite</a:t>
            </a:r>
            <a:r>
              <a:rPr lang="fi-FI" dirty="0"/>
              <a:t> </a:t>
            </a:r>
            <a:r>
              <a:rPr lang="fi-FI" dirty="0" err="1"/>
              <a:t>late</a:t>
            </a:r>
            <a:r>
              <a:rPr lang="fi-FI" dirty="0"/>
              <a:t> 26.3.2020</a:t>
            </a:r>
          </a:p>
          <a:p>
            <a:r>
              <a:rPr lang="fi-FI" dirty="0" err="1"/>
              <a:t>The</a:t>
            </a:r>
            <a:r>
              <a:rPr lang="fi-FI" dirty="0"/>
              <a:t> </a:t>
            </a:r>
            <a:r>
              <a:rPr lang="fi-FI" dirty="0" err="1"/>
              <a:t>Netherlands</a:t>
            </a:r>
            <a:r>
              <a:rPr lang="fi-FI" dirty="0"/>
              <a:t> </a:t>
            </a:r>
            <a:r>
              <a:rPr lang="fi-FI" dirty="0" err="1"/>
              <a:t>has</a:t>
            </a:r>
            <a:r>
              <a:rPr lang="fi-FI" dirty="0"/>
              <a:t> </a:t>
            </a:r>
            <a:r>
              <a:rPr lang="fi-FI" dirty="0" err="1"/>
              <a:t>well</a:t>
            </a:r>
            <a:r>
              <a:rPr lang="fi-FI" dirty="0"/>
              <a:t> </a:t>
            </a:r>
            <a:r>
              <a:rPr lang="fi-FI" dirty="0" err="1"/>
              <a:t>developed</a:t>
            </a:r>
            <a:r>
              <a:rPr lang="fi-FI" dirty="0"/>
              <a:t> long-</a:t>
            </a:r>
            <a:r>
              <a:rPr lang="fi-FI" dirty="0" err="1"/>
              <a:t>term</a:t>
            </a:r>
            <a:r>
              <a:rPr lang="fi-FI" dirty="0"/>
              <a:t> </a:t>
            </a:r>
            <a:r>
              <a:rPr lang="fi-FI" dirty="0" err="1"/>
              <a:t>care</a:t>
            </a:r>
            <a:r>
              <a:rPr lang="fi-FI" dirty="0"/>
              <a:t> </a:t>
            </a:r>
            <a:r>
              <a:rPr lang="fi-FI" dirty="0" err="1"/>
              <a:t>sector</a:t>
            </a:r>
            <a:r>
              <a:rPr lang="fi-FI" dirty="0"/>
              <a:t> </a:t>
            </a:r>
            <a:r>
              <a:rPr lang="fi-FI" dirty="0" err="1"/>
              <a:t>with</a:t>
            </a:r>
            <a:r>
              <a:rPr lang="fi-FI" dirty="0"/>
              <a:t> NH </a:t>
            </a:r>
            <a:r>
              <a:rPr lang="fi-FI" dirty="0" err="1"/>
              <a:t>specialized</a:t>
            </a:r>
            <a:r>
              <a:rPr lang="fi-FI" dirty="0"/>
              <a:t> </a:t>
            </a:r>
            <a:r>
              <a:rPr lang="fi-FI" dirty="0" err="1"/>
              <a:t>geriatricians</a:t>
            </a:r>
            <a:r>
              <a:rPr lang="fi-FI" dirty="0"/>
              <a:t> in </a:t>
            </a:r>
            <a:r>
              <a:rPr lang="fi-FI" dirty="0" err="1"/>
              <a:t>charge</a:t>
            </a:r>
            <a:r>
              <a:rPr lang="fi-FI" dirty="0"/>
              <a:t> of </a:t>
            </a:r>
            <a:r>
              <a:rPr lang="fi-FI" dirty="0" err="1"/>
              <a:t>NHs</a:t>
            </a:r>
            <a:r>
              <a:rPr lang="fi-FI" dirty="0"/>
              <a:t> and </a:t>
            </a:r>
            <a:r>
              <a:rPr lang="fi-FI" dirty="0" err="1"/>
              <a:t>each</a:t>
            </a:r>
            <a:r>
              <a:rPr lang="fi-FI" dirty="0"/>
              <a:t> NH </a:t>
            </a:r>
            <a:r>
              <a:rPr lang="fi-FI" dirty="0" err="1"/>
              <a:t>having</a:t>
            </a:r>
            <a:r>
              <a:rPr lang="fi-FI" dirty="0"/>
              <a:t> </a:t>
            </a:r>
            <a:r>
              <a:rPr lang="fi-FI" dirty="0" err="1"/>
              <a:t>their</a:t>
            </a:r>
            <a:r>
              <a:rPr lang="fi-FI" dirty="0"/>
              <a:t> </a:t>
            </a:r>
            <a:r>
              <a:rPr lang="fi-FI" dirty="0" err="1"/>
              <a:t>own</a:t>
            </a:r>
            <a:r>
              <a:rPr lang="fi-FI" dirty="0"/>
              <a:t> </a:t>
            </a:r>
            <a:r>
              <a:rPr lang="fi-FI" dirty="0" err="1"/>
              <a:t>hygiene</a:t>
            </a:r>
            <a:r>
              <a:rPr lang="fi-FI" dirty="0"/>
              <a:t> </a:t>
            </a:r>
            <a:r>
              <a:rPr lang="fi-FI" dirty="0" err="1"/>
              <a:t>committe</a:t>
            </a:r>
            <a:r>
              <a:rPr lang="fi-FI" dirty="0"/>
              <a:t> and </a:t>
            </a:r>
            <a:r>
              <a:rPr lang="fi-FI" dirty="0" err="1"/>
              <a:t>internal</a:t>
            </a:r>
            <a:r>
              <a:rPr lang="fi-FI" dirty="0"/>
              <a:t> </a:t>
            </a:r>
            <a:r>
              <a:rPr lang="fi-FI" dirty="0" err="1"/>
              <a:t>crisis</a:t>
            </a:r>
            <a:r>
              <a:rPr lang="fi-FI" dirty="0"/>
              <a:t> team. </a:t>
            </a:r>
            <a:r>
              <a:rPr lang="fi-FI" dirty="0" err="1"/>
              <a:t>However</a:t>
            </a:r>
            <a:r>
              <a:rPr lang="fi-FI" dirty="0"/>
              <a:t>, </a:t>
            </a:r>
            <a:r>
              <a:rPr lang="fi-FI" dirty="0" err="1"/>
              <a:t>the</a:t>
            </a:r>
            <a:r>
              <a:rPr lang="fi-FI" dirty="0"/>
              <a:t> </a:t>
            </a:r>
            <a:r>
              <a:rPr lang="fi-FI" dirty="0" err="1"/>
              <a:t>government</a:t>
            </a:r>
            <a:r>
              <a:rPr lang="fi-FI" dirty="0"/>
              <a:t> </a:t>
            </a:r>
            <a:r>
              <a:rPr lang="fi-FI" dirty="0" err="1"/>
              <a:t>gave</a:t>
            </a:r>
            <a:r>
              <a:rPr lang="fi-FI" dirty="0"/>
              <a:t> </a:t>
            </a:r>
            <a:r>
              <a:rPr lang="fi-FI" dirty="0" err="1"/>
              <a:t>instructions</a:t>
            </a:r>
            <a:r>
              <a:rPr lang="fi-FI" dirty="0"/>
              <a:t> </a:t>
            </a:r>
            <a:r>
              <a:rPr lang="fi-FI" dirty="0" err="1"/>
              <a:t>that</a:t>
            </a:r>
            <a:endParaRPr lang="fi-FI" dirty="0"/>
          </a:p>
          <a:p>
            <a:pPr marL="171450" indent="-171450">
              <a:buFontTx/>
              <a:buChar char="-"/>
            </a:pPr>
            <a:r>
              <a:rPr lang="fi-FI" dirty="0" err="1"/>
              <a:t>Staff</a:t>
            </a:r>
            <a:r>
              <a:rPr lang="fi-FI" dirty="0"/>
              <a:t> </a:t>
            </a:r>
            <a:r>
              <a:rPr lang="fi-FI" dirty="0" err="1"/>
              <a:t>were</a:t>
            </a:r>
            <a:r>
              <a:rPr lang="fi-FI" dirty="0"/>
              <a:t> </a:t>
            </a:r>
            <a:r>
              <a:rPr lang="fi-FI" dirty="0" err="1"/>
              <a:t>allowed</a:t>
            </a:r>
            <a:r>
              <a:rPr lang="fi-FI" dirty="0"/>
              <a:t> to </a:t>
            </a:r>
            <a:r>
              <a:rPr lang="fi-FI" dirty="0" err="1"/>
              <a:t>work</a:t>
            </a:r>
            <a:r>
              <a:rPr lang="fi-FI" dirty="0"/>
              <a:t> in </a:t>
            </a:r>
            <a:r>
              <a:rPr lang="fi-FI" dirty="0" err="1"/>
              <a:t>cold</a:t>
            </a:r>
            <a:r>
              <a:rPr lang="fi-FI" dirty="0"/>
              <a:t> </a:t>
            </a:r>
            <a:r>
              <a:rPr lang="fi-FI" dirty="0" err="1"/>
              <a:t>symptoms</a:t>
            </a:r>
            <a:r>
              <a:rPr lang="fi-FI" dirty="0"/>
              <a:t> </a:t>
            </a:r>
            <a:r>
              <a:rPr lang="fi-FI" dirty="0" err="1"/>
              <a:t>without</a:t>
            </a:r>
            <a:r>
              <a:rPr lang="fi-FI" dirty="0"/>
              <a:t> </a:t>
            </a:r>
            <a:r>
              <a:rPr lang="fi-FI" dirty="0" err="1"/>
              <a:t>fever</a:t>
            </a:r>
            <a:endParaRPr lang="fi-FI" dirty="0"/>
          </a:p>
          <a:p>
            <a:pPr marL="171450" indent="-171450">
              <a:buFontTx/>
              <a:buChar char="-"/>
            </a:pPr>
            <a:r>
              <a:rPr lang="fi-FI" dirty="0" err="1"/>
              <a:t>There</a:t>
            </a:r>
            <a:r>
              <a:rPr lang="fi-FI" dirty="0"/>
              <a:t> </a:t>
            </a:r>
            <a:r>
              <a:rPr lang="fi-FI" dirty="0" err="1"/>
              <a:t>were</a:t>
            </a:r>
            <a:r>
              <a:rPr lang="fi-FI" dirty="0"/>
              <a:t> </a:t>
            </a:r>
            <a:r>
              <a:rPr lang="fi-FI" dirty="0" err="1"/>
              <a:t>restrictions</a:t>
            </a:r>
            <a:r>
              <a:rPr lang="fi-FI" dirty="0"/>
              <a:t> in </a:t>
            </a:r>
            <a:r>
              <a:rPr lang="fi-FI" dirty="0" err="1"/>
              <a:t>use</a:t>
            </a:r>
            <a:r>
              <a:rPr lang="fi-FI" dirty="0"/>
              <a:t> of PPE</a:t>
            </a:r>
          </a:p>
          <a:p>
            <a:pPr marL="171450" indent="-171450">
              <a:buFontTx/>
              <a:buChar char="-"/>
            </a:pPr>
            <a:r>
              <a:rPr lang="fi-FI" dirty="0" err="1"/>
              <a:t>Restrictions</a:t>
            </a:r>
            <a:r>
              <a:rPr lang="fi-FI" dirty="0"/>
              <a:t> in </a:t>
            </a:r>
            <a:r>
              <a:rPr lang="fi-FI" dirty="0" err="1"/>
              <a:t>testing</a:t>
            </a:r>
            <a:r>
              <a:rPr lang="fi-FI" dirty="0"/>
              <a:t> </a:t>
            </a:r>
            <a:r>
              <a:rPr lang="fi-FI" dirty="0" err="1"/>
              <a:t>policy</a:t>
            </a:r>
            <a:r>
              <a:rPr lang="fi-FI" dirty="0"/>
              <a:t>.</a:t>
            </a:r>
          </a:p>
          <a:p>
            <a:pPr marL="171450" indent="-171450">
              <a:buFontTx/>
              <a:buChar char="-"/>
            </a:pPr>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3</a:t>
            </a:fld>
            <a:endParaRPr lang="en-GB"/>
          </a:p>
        </p:txBody>
      </p:sp>
    </p:spTree>
    <p:extLst>
      <p:ext uri="{BB962C8B-B14F-4D97-AF65-F5344CB8AC3E}">
        <p14:creationId xmlns:p14="http://schemas.microsoft.com/office/powerpoint/2010/main" val="3154218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4</a:t>
            </a:fld>
            <a:endParaRPr lang="en-GB"/>
          </a:p>
        </p:txBody>
      </p:sp>
    </p:spTree>
    <p:extLst>
      <p:ext uri="{BB962C8B-B14F-4D97-AF65-F5344CB8AC3E}">
        <p14:creationId xmlns:p14="http://schemas.microsoft.com/office/powerpoint/2010/main" val="2670139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The</a:t>
            </a:r>
            <a:r>
              <a:rPr lang="fi-FI" dirty="0"/>
              <a:t> </a:t>
            </a:r>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5</a:t>
            </a:fld>
            <a:endParaRPr lang="en-GB"/>
          </a:p>
        </p:txBody>
      </p:sp>
    </p:spTree>
    <p:extLst>
      <p:ext uri="{BB962C8B-B14F-4D97-AF65-F5344CB8AC3E}">
        <p14:creationId xmlns:p14="http://schemas.microsoft.com/office/powerpoint/2010/main" val="4178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fontScale="62500" lnSpcReduction="20000"/>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Finland followed some weeks behind the other European countries  in the first wave of COVID-19 and, thus,  had a bit more time to prepare.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WHO announced COVID-19 as a pandemic 11.3.2020</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 day later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FInnish</a:t>
            </a:r>
            <a:r>
              <a:rPr lang="en-GB" sz="1800" dirty="0">
                <a:effectLst/>
                <a:latin typeface="Calibri" panose="020F0502020204030204" pitchFamily="34" charset="0"/>
                <a:ea typeface="Calibri" panose="020F0502020204030204" pitchFamily="34" charset="0"/>
                <a:cs typeface="Times New Roman" panose="02020603050405020304" pitchFamily="18" charset="0"/>
              </a:rPr>
              <a:t> Institute for Health and Welfare gave instruction: If you are unwell ….phone your grandparents instead of visiting them. Furthermore, a recommendation was given to 70+ older people to remain away from a physical contact with other people. The older people took this very seriously.  One of the main aims in COVID strategy has been to protect older people from infection.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Finland quickly introduced strict recommendations,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legistlations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and also emergency powered law. The purpose of restricting many fundamental rights of citizens was to slow the spread of infection in population but also to help to prevent overburden of the health care system.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 week after WHO declaration of COVID-19 pandemic the visits to long-term care facilities were banned except for those visiting their loved ones for terminal care. At the same time school transferred to distance learning and students stayed at home school.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6</a:t>
            </a:fld>
            <a:endParaRPr lang="en-GB"/>
          </a:p>
        </p:txBody>
      </p:sp>
    </p:spTree>
    <p:extLst>
      <p:ext uri="{BB962C8B-B14F-4D97-AF65-F5344CB8AC3E}">
        <p14:creationId xmlns:p14="http://schemas.microsoft.com/office/powerpoint/2010/main" val="3125277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fontScale="92500" lnSpcReduction="10000"/>
          </a:bodyPr>
          <a:lstStyle/>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First COVID death appeared as early as 21. march whereafter several restrictions were introduced. Residents were no longer able to eat in dining rooms.  Relatives were </a:t>
            </a:r>
            <a:r>
              <a:rPr lang="en-GB" sz="1800" dirty="0" err="1">
                <a:effectLst/>
                <a:latin typeface="Calibri" panose="020F0502020204030204" pitchFamily="34" charset="0"/>
                <a:ea typeface="Calibri" panose="020F0502020204030204" pitchFamily="34" charset="0"/>
                <a:cs typeface="Times New Roman" panose="02020603050405020304" pitchFamily="18" charset="0"/>
              </a:rPr>
              <a:t>stronly</a:t>
            </a:r>
            <a:r>
              <a:rPr lang="en-GB" sz="1800" dirty="0">
                <a:effectLst/>
                <a:latin typeface="Calibri" panose="020F0502020204030204" pitchFamily="34" charset="0"/>
                <a:ea typeface="Calibri" panose="020F0502020204030204" pitchFamily="34" charset="0"/>
                <a:cs typeface="Times New Roman" panose="02020603050405020304" pitchFamily="18" charset="0"/>
              </a:rPr>
              <a:t> recommended to take contact by phones, tablet or sending letters or postcards.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There were concerns about adverse effects of residents’ lockdown.</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7</a:t>
            </a:fld>
            <a:endParaRPr lang="en-GB"/>
          </a:p>
        </p:txBody>
      </p:sp>
    </p:spTree>
    <p:extLst>
      <p:ext uri="{BB962C8B-B14F-4D97-AF65-F5344CB8AC3E}">
        <p14:creationId xmlns:p14="http://schemas.microsoft.com/office/powerpoint/2010/main" val="266094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normAutofit/>
          </a:bodyPr>
          <a:lstStyle/>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7000"/>
              </a:lnSpc>
              <a:spcBef>
                <a:spcPct val="3000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Fortunately the first COVID 19 wave was easing up already at the beginning of May.  And the restrictions could be released before summer. </a:t>
            </a:r>
          </a:p>
          <a:p>
            <a:pPr marL="0" marR="0" lvl="0" indent="0" algn="l" defTabSz="914400" rtl="0" eaLnBrk="0" fontAlgn="base" latinLnBrk="0" hangingPunct="0">
              <a:lnSpc>
                <a:spcPct val="107000"/>
              </a:lnSpc>
              <a:spcBef>
                <a:spcPct val="3000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At first visitors could meet residents outside and e.g. special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meeting</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places</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with</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protective</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shields</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were</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organised</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8</a:t>
            </a:fld>
            <a:endParaRPr lang="en-GB"/>
          </a:p>
        </p:txBody>
      </p:sp>
    </p:spTree>
    <p:extLst>
      <p:ext uri="{BB962C8B-B14F-4D97-AF65-F5344CB8AC3E}">
        <p14:creationId xmlns:p14="http://schemas.microsoft.com/office/powerpoint/2010/main" val="2491100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err="1"/>
              <a:t>The</a:t>
            </a:r>
            <a:r>
              <a:rPr lang="fi-FI" dirty="0"/>
              <a:t> </a:t>
            </a:r>
            <a:r>
              <a:rPr lang="fi-FI" dirty="0" err="1"/>
              <a:t>units</a:t>
            </a:r>
            <a:r>
              <a:rPr lang="fi-FI" dirty="0"/>
              <a:t> </a:t>
            </a:r>
            <a:r>
              <a:rPr lang="fi-FI" dirty="0" err="1"/>
              <a:t>received</a:t>
            </a:r>
            <a:r>
              <a:rPr lang="fi-FI" dirty="0"/>
              <a:t> </a:t>
            </a:r>
            <a:r>
              <a:rPr lang="fi-FI" dirty="0" err="1"/>
              <a:t>enough</a:t>
            </a:r>
            <a:r>
              <a:rPr lang="fi-FI" dirty="0"/>
              <a:t> </a:t>
            </a:r>
            <a:r>
              <a:rPr lang="fi-FI" dirty="0" err="1"/>
              <a:t>PPEs</a:t>
            </a:r>
            <a:r>
              <a:rPr lang="fi-FI" dirty="0"/>
              <a:t> as </a:t>
            </a:r>
            <a:r>
              <a:rPr lang="fi-FI" dirty="0" err="1"/>
              <a:t>late</a:t>
            </a:r>
            <a:r>
              <a:rPr lang="fi-FI" dirty="0"/>
              <a:t> as 9.4. </a:t>
            </a:r>
          </a:p>
          <a:p>
            <a:r>
              <a:rPr lang="fi-FI" dirty="0"/>
              <a:t>A </a:t>
            </a:r>
            <a:r>
              <a:rPr lang="fi-FI" dirty="0" err="1"/>
              <a:t>working</a:t>
            </a:r>
            <a:r>
              <a:rPr lang="fi-FI" dirty="0"/>
              <a:t> </a:t>
            </a:r>
            <a:r>
              <a:rPr lang="fi-FI" dirty="0" err="1"/>
              <a:t>group</a:t>
            </a:r>
            <a:r>
              <a:rPr lang="fi-FI" dirty="0"/>
              <a:t> to </a:t>
            </a:r>
            <a:r>
              <a:rPr lang="fi-FI" dirty="0" err="1"/>
              <a:t>map</a:t>
            </a:r>
            <a:r>
              <a:rPr lang="fi-FI" dirty="0"/>
              <a:t> </a:t>
            </a:r>
            <a:r>
              <a:rPr lang="fi-FI" dirty="0" err="1"/>
              <a:t>the</a:t>
            </a:r>
            <a:r>
              <a:rPr lang="fi-FI" dirty="0"/>
              <a:t> </a:t>
            </a:r>
            <a:r>
              <a:rPr lang="fi-FI" dirty="0" err="1"/>
              <a:t>need</a:t>
            </a:r>
            <a:r>
              <a:rPr lang="fi-FI" dirty="0"/>
              <a:t> for </a:t>
            </a:r>
            <a:r>
              <a:rPr lang="fi-FI" dirty="0" err="1"/>
              <a:t>PPEs</a:t>
            </a:r>
            <a:r>
              <a:rPr lang="fi-FI" dirty="0"/>
              <a:t> </a:t>
            </a:r>
            <a:r>
              <a:rPr lang="fi-FI" dirty="0" err="1"/>
              <a:t>was</a:t>
            </a:r>
            <a:r>
              <a:rPr lang="fi-FI" dirty="0"/>
              <a:t> </a:t>
            </a:r>
            <a:r>
              <a:rPr lang="fi-FI" dirty="0" err="1"/>
              <a:t>founded</a:t>
            </a:r>
            <a:r>
              <a:rPr lang="fi-FI" dirty="0"/>
              <a:t> and </a:t>
            </a:r>
            <a:r>
              <a:rPr lang="fi-FI" dirty="0" err="1"/>
              <a:t>they</a:t>
            </a:r>
            <a:r>
              <a:rPr lang="fi-FI" dirty="0"/>
              <a:t> made a </a:t>
            </a:r>
            <a:r>
              <a:rPr lang="fi-FI" dirty="0" err="1"/>
              <a:t>plan</a:t>
            </a:r>
            <a:r>
              <a:rPr lang="fi-FI" dirty="0"/>
              <a:t> + </a:t>
            </a:r>
            <a:r>
              <a:rPr lang="fi-FI" dirty="0" err="1"/>
              <a:t>priorizations</a:t>
            </a:r>
            <a:endParaRPr lang="fi-FI" dirty="0"/>
          </a:p>
        </p:txBody>
      </p:sp>
      <p:sp>
        <p:nvSpPr>
          <p:cNvPr id="4" name="Dian numeron paikkamerkki 3"/>
          <p:cNvSpPr>
            <a:spLocks noGrp="1"/>
          </p:cNvSpPr>
          <p:nvPr>
            <p:ph type="sldNum" sz="quarter" idx="5"/>
          </p:nvPr>
        </p:nvSpPr>
        <p:spPr/>
        <p:txBody>
          <a:bodyPr/>
          <a:lstStyle/>
          <a:p>
            <a:pPr>
              <a:defRPr/>
            </a:pPr>
            <a:fld id="{3405D274-9957-F14C-8EA2-7129B63473F4}" type="slidenum">
              <a:rPr lang="en-GB" smtClean="0"/>
              <a:pPr>
                <a:defRPr/>
              </a:pPr>
              <a:t>9</a:t>
            </a:fld>
            <a:endParaRPr lang="en-GB"/>
          </a:p>
        </p:txBody>
      </p:sp>
    </p:spTree>
    <p:extLst>
      <p:ext uri="{BB962C8B-B14F-4D97-AF65-F5344CB8AC3E}">
        <p14:creationId xmlns:p14="http://schemas.microsoft.com/office/powerpoint/2010/main" val="3094008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lide 1">
    <p:spTree>
      <p:nvGrpSpPr>
        <p:cNvPr id="1" name=""/>
        <p:cNvGrpSpPr/>
        <p:nvPr/>
      </p:nvGrpSpPr>
      <p:grpSpPr>
        <a:xfrm>
          <a:off x="0" y="0"/>
          <a:ext cx="0" cy="0"/>
          <a:chOff x="0" y="0"/>
          <a:chExt cx="0" cy="0"/>
        </a:xfrm>
      </p:grpSpPr>
      <p:pic>
        <p:nvPicPr>
          <p:cNvPr id="3" name="Kuva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7" y="255224"/>
            <a:ext cx="11514667" cy="5903052"/>
          </a:xfrm>
          <a:prstGeom prst="rect">
            <a:avLst/>
          </a:prstGeom>
        </p:spPr>
      </p:pic>
      <p:sp>
        <p:nvSpPr>
          <p:cNvPr id="11" name="Title Placeholder 1"/>
          <p:cNvSpPr>
            <a:spLocks noGrp="1"/>
          </p:cNvSpPr>
          <p:nvPr>
            <p:ph type="ctrTitle" hasCustomPrompt="1"/>
          </p:nvPr>
        </p:nvSpPr>
        <p:spPr>
          <a:xfrm>
            <a:off x="911424" y="2708920"/>
            <a:ext cx="10363200" cy="1296144"/>
          </a:xfrm>
          <a:effectLst>
            <a:outerShdw blurRad="50800" dist="38100" dir="2700000" algn="tl" rotWithShape="0">
              <a:prstClr val="black">
                <a:alpha val="40000"/>
              </a:prstClr>
            </a:outerShdw>
          </a:effectLst>
        </p:spPr>
        <p:txBody>
          <a:bodyPr anchor="ctr" anchorCtr="0"/>
          <a:lstStyle>
            <a:lvl1pPr algn="ctr">
              <a:lnSpc>
                <a:spcPct val="70000"/>
              </a:lnSpc>
              <a:defRPr sz="4800" u="none" cap="all" baseline="0">
                <a:solidFill>
                  <a:schemeClr val="bg1"/>
                </a:solidFill>
                <a:latin typeface="+mj-lt"/>
                <a:ea typeface="ＭＳ Ｐゴシック" charset="0"/>
                <a:cs typeface="Gotham Narrow Bold"/>
              </a:defRPr>
            </a:lvl1pPr>
          </a:lstStyle>
          <a:p>
            <a:pPr lvl="0"/>
            <a:r>
              <a:rPr lang="fi-FI" noProof="0" dirty="0"/>
              <a:t>CLICK TO ADD TITLE</a:t>
            </a:r>
          </a:p>
        </p:txBody>
      </p:sp>
      <p:sp>
        <p:nvSpPr>
          <p:cNvPr id="13" name="Text Placeholder 2"/>
          <p:cNvSpPr>
            <a:spLocks noGrp="1"/>
          </p:cNvSpPr>
          <p:nvPr>
            <p:ph type="subTitle" idx="1" hasCustomPrompt="1"/>
          </p:nvPr>
        </p:nvSpPr>
        <p:spPr>
          <a:xfrm>
            <a:off x="914400" y="4267200"/>
            <a:ext cx="10363200" cy="1371600"/>
          </a:xfrm>
          <a:effectLst>
            <a:outerShdw blurRad="50800" dist="38100" dir="2700000" algn="tl" rotWithShape="0">
              <a:prstClr val="black">
                <a:alpha val="40000"/>
              </a:prstClr>
            </a:outerShdw>
          </a:effectLst>
        </p:spPr>
        <p:txBody>
          <a:bodyPr/>
          <a:lstStyle>
            <a:lvl1pPr algn="ctr">
              <a:lnSpc>
                <a:spcPct val="90000"/>
              </a:lnSpc>
              <a:spcAft>
                <a:spcPct val="0"/>
              </a:spcAft>
              <a:defRPr b="0">
                <a:solidFill>
                  <a:srgbClr val="FFFFFF"/>
                </a:solidFill>
                <a:latin typeface="+mj-lt"/>
                <a:ea typeface="ＭＳ Ｐゴシック" charset="0"/>
                <a:cs typeface="Gotham Narrow Bold"/>
              </a:defRPr>
            </a:lvl1pPr>
          </a:lstStyle>
          <a:p>
            <a:pPr lvl="0"/>
            <a:r>
              <a:rPr lang="fi-FI" noProof="0" dirty="0" err="1"/>
              <a:t>Click</a:t>
            </a:r>
            <a:r>
              <a:rPr lang="fi-FI" noProof="0" dirty="0"/>
              <a:t> to </a:t>
            </a:r>
            <a:r>
              <a:rPr lang="fi-FI" noProof="0" dirty="0" err="1"/>
              <a:t>add</a:t>
            </a:r>
            <a:r>
              <a:rPr lang="fi-FI" noProof="0" dirty="0"/>
              <a:t> </a:t>
            </a:r>
            <a:r>
              <a:rPr lang="fi-FI" noProof="0" dirty="0" err="1"/>
              <a:t>subtitle</a:t>
            </a:r>
            <a:endParaRPr lang="fi-FI" noProof="0" dirty="0"/>
          </a:p>
        </p:txBody>
      </p:sp>
      <p:sp>
        <p:nvSpPr>
          <p:cNvPr id="6" name="Päivämäärän paikkamerkki 5"/>
          <p:cNvSpPr>
            <a:spLocks noGrp="1"/>
          </p:cNvSpPr>
          <p:nvPr>
            <p:ph type="dt" sz="half" idx="10"/>
          </p:nvPr>
        </p:nvSpPr>
        <p:spPr/>
        <p:txBody>
          <a:bodyPr/>
          <a:lstStyle/>
          <a:p>
            <a:pPr>
              <a:defRPr/>
            </a:pPr>
            <a:fld id="{2D91B69E-BC23-4ABB-AF6F-0203100F617B}" type="datetime1">
              <a:rPr lang="en-GB" smtClean="0"/>
              <a:t>19/10/2020</a:t>
            </a:fld>
            <a:endParaRPr lang="fi-FI" dirty="0"/>
          </a:p>
        </p:txBody>
      </p:sp>
      <p:sp>
        <p:nvSpPr>
          <p:cNvPr id="7" name="Alatunnisteen paikkamerkki 6"/>
          <p:cNvSpPr>
            <a:spLocks noGrp="1"/>
          </p:cNvSpPr>
          <p:nvPr>
            <p:ph type="ftr" sz="quarter" idx="11"/>
          </p:nvPr>
        </p:nvSpPr>
        <p:spPr/>
        <p:txBody>
          <a:bodyPr/>
          <a:lstStyle/>
          <a:p>
            <a:r>
              <a:rPr lang="fi-FI"/>
              <a:t>Kaisu Pitkälä</a:t>
            </a:r>
            <a:endParaRPr lang="fi-FI" dirty="0"/>
          </a:p>
        </p:txBody>
      </p:sp>
      <p:sp>
        <p:nvSpPr>
          <p:cNvPr id="8" name="Dian numeron paikkamerkki 7"/>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grpSp>
        <p:nvGrpSpPr>
          <p:cNvPr id="12" name="Ryhmä 11"/>
          <p:cNvGrpSpPr/>
          <p:nvPr userDrawn="1"/>
        </p:nvGrpSpPr>
        <p:grpSpPr bwMode="white">
          <a:xfrm>
            <a:off x="347250" y="260248"/>
            <a:ext cx="2491200" cy="2334818"/>
            <a:chOff x="1311275" y="373063"/>
            <a:chExt cx="6524625" cy="6115050"/>
          </a:xfrm>
          <a:solidFill>
            <a:schemeClr val="bg1"/>
          </a:solidFill>
        </p:grpSpPr>
        <p:sp>
          <p:nvSpPr>
            <p:cNvPr id="14" name="Rectangle 5"/>
            <p:cNvSpPr>
              <a:spLocks noChangeArrowheads="1"/>
            </p:cNvSpPr>
            <p:nvPr userDrawn="1"/>
          </p:nvSpPr>
          <p:spPr bwMode="white">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Rectangle 6"/>
            <p:cNvSpPr>
              <a:spLocks noChangeArrowheads="1"/>
            </p:cNvSpPr>
            <p:nvPr userDrawn="1"/>
          </p:nvSpPr>
          <p:spPr bwMode="white">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7"/>
            <p:cNvSpPr>
              <a:spLocks noEditPoints="1"/>
            </p:cNvSpPr>
            <p:nvPr userDrawn="1"/>
          </p:nvSpPr>
          <p:spPr bwMode="white">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135057778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pPr>
              <a:defRPr/>
            </a:pPr>
            <a:fld id="{185C7271-DB75-4BF5-90C5-25F616136D8B}" type="datetime1">
              <a:rPr lang="en-GB" smtClean="0"/>
              <a:t>19/10/2020</a:t>
            </a:fld>
            <a:endParaRPr lang="fi-FI" dirty="0"/>
          </a:p>
        </p:txBody>
      </p:sp>
      <p:sp>
        <p:nvSpPr>
          <p:cNvPr id="6" name="Alatunnisteen paikkamerkki 5"/>
          <p:cNvSpPr>
            <a:spLocks noGrp="1"/>
          </p:cNvSpPr>
          <p:nvPr>
            <p:ph type="ftr" sz="quarter" idx="11"/>
          </p:nvPr>
        </p:nvSpPr>
        <p:spPr/>
        <p:txBody>
          <a:bodyPr/>
          <a:lstStyle/>
          <a:p>
            <a:r>
              <a:rPr lang="fi-FI"/>
              <a:t>Kaisu Pitkälä</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sp>
        <p:nvSpPr>
          <p:cNvPr id="4" name="Title 3"/>
          <p:cNvSpPr>
            <a:spLocks noGrp="1"/>
          </p:cNvSpPr>
          <p:nvPr>
            <p:ph type="title"/>
          </p:nvPr>
        </p:nvSpPr>
        <p:spPr/>
        <p:txBody>
          <a:bodyPr/>
          <a:lstStyle/>
          <a:p>
            <a:r>
              <a:rPr lang="fi-FI"/>
              <a:t>Muokkaa perustyyl. napsautt.</a:t>
            </a:r>
            <a:endParaRPr lang="en-GB"/>
          </a:p>
        </p:txBody>
      </p:sp>
    </p:spTree>
    <p:extLst>
      <p:ext uri="{BB962C8B-B14F-4D97-AF65-F5344CB8AC3E}">
        <p14:creationId xmlns:p14="http://schemas.microsoft.com/office/powerpoint/2010/main" val="16904132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2">
    <p:spTree>
      <p:nvGrpSpPr>
        <p:cNvPr id="1" name=""/>
        <p:cNvGrpSpPr/>
        <p:nvPr/>
      </p:nvGrpSpPr>
      <p:grpSpPr>
        <a:xfrm>
          <a:off x="0" y="0"/>
          <a:ext cx="0" cy="0"/>
          <a:chOff x="0" y="0"/>
          <a:chExt cx="0" cy="0"/>
        </a:xfrm>
      </p:grpSpPr>
      <p:sp>
        <p:nvSpPr>
          <p:cNvPr id="16" name="Picture Placeholder 9"/>
          <p:cNvSpPr>
            <a:spLocks noGrp="1"/>
          </p:cNvSpPr>
          <p:nvPr>
            <p:ph type="pic" sz="quarter" idx="13" hasCustomPrompt="1"/>
          </p:nvPr>
        </p:nvSpPr>
        <p:spPr bwMode="gray">
          <a:xfrm>
            <a:off x="338667" y="254000"/>
            <a:ext cx="11514667" cy="5905500"/>
          </a:xfrm>
          <a:solidFill>
            <a:schemeClr val="tx1">
              <a:lumMod val="50000"/>
              <a:lumOff val="50000"/>
            </a:schemeClr>
          </a:solidFill>
        </p:spPr>
        <p:txBody>
          <a:bodyPr anchor="ctr"/>
          <a:lstStyle>
            <a:lvl1pPr algn="ctr">
              <a:defRPr b="0" i="0">
                <a:latin typeface="Gotham-Bold"/>
                <a:cs typeface="Gotham-Bold"/>
              </a:defRPr>
            </a:lvl1pPr>
          </a:lstStyle>
          <a:p>
            <a:r>
              <a:rPr lang="en-US" dirty="0"/>
              <a:t>Click icon to add picture</a:t>
            </a:r>
          </a:p>
        </p:txBody>
      </p:sp>
      <p:sp>
        <p:nvSpPr>
          <p:cNvPr id="20" name="Title Placeholder 1"/>
          <p:cNvSpPr>
            <a:spLocks noGrp="1"/>
          </p:cNvSpPr>
          <p:nvPr>
            <p:ph type="ctrTitle" hasCustomPrompt="1"/>
          </p:nvPr>
        </p:nvSpPr>
        <p:spPr>
          <a:xfrm>
            <a:off x="914400" y="2708920"/>
            <a:ext cx="10363200" cy="1296144"/>
          </a:xfrm>
        </p:spPr>
        <p:txBody>
          <a:bodyPr anchor="ctr" anchorCtr="0"/>
          <a:lstStyle>
            <a:lvl1pPr algn="ctr">
              <a:lnSpc>
                <a:spcPct val="70000"/>
              </a:lnSpc>
              <a:defRPr sz="4800">
                <a:latin typeface="+mj-lt"/>
                <a:ea typeface="ＭＳ Ｐゴシック" charset="0"/>
                <a:cs typeface="Gotham Narrow Bold"/>
              </a:defRPr>
            </a:lvl1pPr>
          </a:lstStyle>
          <a:p>
            <a:pPr lvl="0"/>
            <a:r>
              <a:rPr lang="fi-FI" noProof="0" dirty="0"/>
              <a:t>CLICK TO ADD TITLE</a:t>
            </a:r>
          </a:p>
        </p:txBody>
      </p:sp>
      <p:sp>
        <p:nvSpPr>
          <p:cNvPr id="43011" name="Text Placeholder 2"/>
          <p:cNvSpPr>
            <a:spLocks noGrp="1"/>
          </p:cNvSpPr>
          <p:nvPr>
            <p:ph type="subTitle" idx="1" hasCustomPrompt="1"/>
          </p:nvPr>
        </p:nvSpPr>
        <p:spPr>
          <a:xfrm>
            <a:off x="914400" y="4267200"/>
            <a:ext cx="10363200" cy="1371600"/>
          </a:xfrm>
        </p:spPr>
        <p:txBody>
          <a:bodyPr/>
          <a:lstStyle>
            <a:lvl1pPr algn="ctr">
              <a:lnSpc>
                <a:spcPct val="90000"/>
              </a:lnSpc>
              <a:spcAft>
                <a:spcPct val="0"/>
              </a:spcAft>
              <a:defRPr b="0">
                <a:latin typeface="+mj-lt"/>
                <a:ea typeface="ＭＳ Ｐゴシック" charset="0"/>
                <a:cs typeface="Gotham Narrow Bold"/>
              </a:defRPr>
            </a:lvl1pPr>
          </a:lstStyle>
          <a:p>
            <a:pPr lvl="0"/>
            <a:r>
              <a:rPr lang="fi-FI" noProof="0" dirty="0" err="1"/>
              <a:t>Click</a:t>
            </a:r>
            <a:r>
              <a:rPr lang="fi-FI" noProof="0" dirty="0"/>
              <a:t> to </a:t>
            </a:r>
            <a:r>
              <a:rPr lang="fi-FI" noProof="0" dirty="0" err="1"/>
              <a:t>add</a:t>
            </a:r>
            <a:r>
              <a:rPr lang="fi-FI" noProof="0" dirty="0"/>
              <a:t> </a:t>
            </a:r>
            <a:r>
              <a:rPr lang="fi-FI" noProof="0" dirty="0" err="1"/>
              <a:t>subtitle</a:t>
            </a:r>
            <a:endParaRPr lang="fi-FI" noProof="0" dirty="0"/>
          </a:p>
        </p:txBody>
      </p:sp>
      <p:sp>
        <p:nvSpPr>
          <p:cNvPr id="2" name="Päivämäärän paikkamerkki 1"/>
          <p:cNvSpPr>
            <a:spLocks noGrp="1"/>
          </p:cNvSpPr>
          <p:nvPr>
            <p:ph type="dt" sz="half" idx="14"/>
          </p:nvPr>
        </p:nvSpPr>
        <p:spPr/>
        <p:txBody>
          <a:bodyPr/>
          <a:lstStyle/>
          <a:p>
            <a:pPr>
              <a:defRPr/>
            </a:pPr>
            <a:fld id="{4F9B92FD-E5BF-4D5F-8637-EA98F4CBA767}" type="datetime1">
              <a:rPr lang="en-GB" smtClean="0"/>
              <a:t>19/10/2020</a:t>
            </a:fld>
            <a:endParaRPr lang="fi-FI" dirty="0"/>
          </a:p>
        </p:txBody>
      </p:sp>
      <p:sp>
        <p:nvSpPr>
          <p:cNvPr id="3" name="Alatunnisteen paikkamerkki 2"/>
          <p:cNvSpPr>
            <a:spLocks noGrp="1"/>
          </p:cNvSpPr>
          <p:nvPr>
            <p:ph type="ftr" sz="quarter" idx="15"/>
          </p:nvPr>
        </p:nvSpPr>
        <p:spPr/>
        <p:txBody>
          <a:bodyPr/>
          <a:lstStyle/>
          <a:p>
            <a:r>
              <a:rPr lang="fi-FI"/>
              <a:t>Kaisu Pitkälä</a:t>
            </a:r>
            <a:endParaRPr lang="fi-FI" dirty="0"/>
          </a:p>
        </p:txBody>
      </p:sp>
      <p:sp>
        <p:nvSpPr>
          <p:cNvPr id="4" name="Dian numeron paikkamerkki 3"/>
          <p:cNvSpPr>
            <a:spLocks noGrp="1"/>
          </p:cNvSpPr>
          <p:nvPr>
            <p:ph type="sldNum" sz="quarter" idx="16"/>
          </p:nvPr>
        </p:nvSpPr>
        <p:spPr/>
        <p:txBody>
          <a:bodyPr/>
          <a:lstStyle/>
          <a:p>
            <a:pPr>
              <a:defRPr/>
            </a:pPr>
            <a:fld id="{4669315E-5A66-CF44-AE5D-C333B2F730C4}" type="slidenum">
              <a:rPr lang="en-GB" smtClean="0"/>
              <a:pPr>
                <a:defRPr/>
              </a:pPr>
              <a:t>‹#›</a:t>
            </a:fld>
            <a:endParaRPr lang="en-GB" dirty="0"/>
          </a:p>
        </p:txBody>
      </p:sp>
      <p:grpSp>
        <p:nvGrpSpPr>
          <p:cNvPr id="12" name="Ryhmä 11"/>
          <p:cNvGrpSpPr/>
          <p:nvPr userDrawn="1"/>
        </p:nvGrpSpPr>
        <p:grpSpPr bwMode="white">
          <a:xfrm>
            <a:off x="347250" y="260248"/>
            <a:ext cx="2491200" cy="2334818"/>
            <a:chOff x="1311275" y="373063"/>
            <a:chExt cx="6524625" cy="6115050"/>
          </a:xfrm>
          <a:solidFill>
            <a:schemeClr val="bg1"/>
          </a:solidFill>
        </p:grpSpPr>
        <p:sp>
          <p:nvSpPr>
            <p:cNvPr id="13" name="Rectangle 5"/>
            <p:cNvSpPr>
              <a:spLocks noChangeArrowheads="1"/>
            </p:cNvSpPr>
            <p:nvPr userDrawn="1"/>
          </p:nvSpPr>
          <p:spPr bwMode="white">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Rectangle 6"/>
            <p:cNvSpPr>
              <a:spLocks noChangeArrowheads="1"/>
            </p:cNvSpPr>
            <p:nvPr userDrawn="1"/>
          </p:nvSpPr>
          <p:spPr bwMode="white">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p:cNvSpPr>
              <a:spLocks noEditPoints="1"/>
            </p:cNvSpPr>
            <p:nvPr userDrawn="1"/>
          </p:nvSpPr>
          <p:spPr bwMode="white">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70319580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lide 3">
    <p:spTree>
      <p:nvGrpSpPr>
        <p:cNvPr id="1" name=""/>
        <p:cNvGrpSpPr/>
        <p:nvPr/>
      </p:nvGrpSpPr>
      <p:grpSpPr>
        <a:xfrm>
          <a:off x="0" y="0"/>
          <a:ext cx="0" cy="0"/>
          <a:chOff x="0" y="0"/>
          <a:chExt cx="0" cy="0"/>
        </a:xfrm>
      </p:grpSpPr>
      <p:pic>
        <p:nvPicPr>
          <p:cNvPr id="25" name="Kuva 24"/>
          <p:cNvPicPr>
            <a:picLocks noChangeAspect="1"/>
          </p:cNvPicPr>
          <p:nvPr userDrawn="1"/>
        </p:nvPicPr>
        <p:blipFill rotWithShape="1">
          <a:blip r:embed="rId2">
            <a:extLst>
              <a:ext uri="{28A0092B-C50C-407E-A947-70E740481C1C}">
                <a14:useLocalDpi xmlns:a14="http://schemas.microsoft.com/office/drawing/2010/main" val="0"/>
              </a:ext>
            </a:extLst>
          </a:blip>
          <a:srcRect r="-6"/>
          <a:stretch/>
        </p:blipFill>
        <p:spPr bwMode="ltGray">
          <a:xfrm>
            <a:off x="338667" y="254000"/>
            <a:ext cx="11514667" cy="5905500"/>
          </a:xfrm>
          <a:prstGeom prst="rect">
            <a:avLst/>
          </a:prstGeom>
        </p:spPr>
      </p:pic>
      <p:sp>
        <p:nvSpPr>
          <p:cNvPr id="43011" name="Text Placeholder 2"/>
          <p:cNvSpPr>
            <a:spLocks noGrp="1"/>
          </p:cNvSpPr>
          <p:nvPr>
            <p:ph type="subTitle" idx="1" hasCustomPrompt="1"/>
          </p:nvPr>
        </p:nvSpPr>
        <p:spPr>
          <a:xfrm>
            <a:off x="914400" y="4267200"/>
            <a:ext cx="10363200" cy="1371600"/>
          </a:xfrm>
        </p:spPr>
        <p:txBody>
          <a:bodyPr/>
          <a:lstStyle>
            <a:lvl1pPr algn="ctr">
              <a:lnSpc>
                <a:spcPct val="90000"/>
              </a:lnSpc>
              <a:spcAft>
                <a:spcPct val="0"/>
              </a:spcAft>
              <a:defRPr b="0">
                <a:latin typeface="+mj-lt"/>
                <a:ea typeface="ＭＳ Ｐゴシック" charset="0"/>
                <a:cs typeface="Gotham Narrow Bold"/>
              </a:defRPr>
            </a:lvl1pPr>
          </a:lstStyle>
          <a:p>
            <a:pPr lvl="0"/>
            <a:r>
              <a:rPr lang="fi-FI" noProof="0" dirty="0" err="1"/>
              <a:t>Click</a:t>
            </a:r>
            <a:r>
              <a:rPr lang="fi-FI" noProof="0" dirty="0"/>
              <a:t> to </a:t>
            </a:r>
            <a:r>
              <a:rPr lang="fi-FI" noProof="0" dirty="0" err="1"/>
              <a:t>add</a:t>
            </a:r>
            <a:r>
              <a:rPr lang="fi-FI" noProof="0" dirty="0"/>
              <a:t> </a:t>
            </a:r>
            <a:r>
              <a:rPr lang="fi-FI" noProof="0" dirty="0" err="1"/>
              <a:t>subtitle</a:t>
            </a:r>
            <a:endParaRPr lang="fi-FI" noProof="0" dirty="0"/>
          </a:p>
        </p:txBody>
      </p:sp>
      <p:sp>
        <p:nvSpPr>
          <p:cNvPr id="13" name="Title Placeholder 1"/>
          <p:cNvSpPr>
            <a:spLocks noGrp="1"/>
          </p:cNvSpPr>
          <p:nvPr>
            <p:ph type="ctrTitle" hasCustomPrompt="1"/>
          </p:nvPr>
        </p:nvSpPr>
        <p:spPr>
          <a:xfrm>
            <a:off x="914400" y="2708920"/>
            <a:ext cx="10363200" cy="1296144"/>
          </a:xfrm>
        </p:spPr>
        <p:txBody>
          <a:bodyPr anchor="ctr" anchorCtr="0"/>
          <a:lstStyle>
            <a:lvl1pPr algn="ctr">
              <a:lnSpc>
                <a:spcPct val="70000"/>
              </a:lnSpc>
              <a:defRPr sz="4800">
                <a:latin typeface="+mj-lt"/>
                <a:ea typeface="ＭＳ Ｐゴシック" charset="0"/>
                <a:cs typeface="Gotham Narrow Bold"/>
              </a:defRPr>
            </a:lvl1pPr>
          </a:lstStyle>
          <a:p>
            <a:pPr lvl="0"/>
            <a:r>
              <a:rPr lang="fi-FI" noProof="0" dirty="0"/>
              <a:t>CLICK TO ADD TITLE</a:t>
            </a:r>
          </a:p>
        </p:txBody>
      </p:sp>
      <p:sp>
        <p:nvSpPr>
          <p:cNvPr id="2" name="Päivämäärän paikkamerkki 1"/>
          <p:cNvSpPr>
            <a:spLocks noGrp="1"/>
          </p:cNvSpPr>
          <p:nvPr>
            <p:ph type="dt" sz="half" idx="10"/>
          </p:nvPr>
        </p:nvSpPr>
        <p:spPr/>
        <p:txBody>
          <a:bodyPr/>
          <a:lstStyle/>
          <a:p>
            <a:pPr>
              <a:defRPr/>
            </a:pPr>
            <a:fld id="{61B8D0DD-A37A-401B-BE8B-BDBBE563AA53}" type="datetime1">
              <a:rPr lang="en-GB" smtClean="0"/>
              <a:t>19/10/2020</a:t>
            </a:fld>
            <a:endParaRPr lang="fi-FI" dirty="0"/>
          </a:p>
        </p:txBody>
      </p:sp>
      <p:sp>
        <p:nvSpPr>
          <p:cNvPr id="6" name="Alatunnisteen paikkamerkki 5"/>
          <p:cNvSpPr>
            <a:spLocks noGrp="1"/>
          </p:cNvSpPr>
          <p:nvPr>
            <p:ph type="ftr" sz="quarter" idx="11"/>
          </p:nvPr>
        </p:nvSpPr>
        <p:spPr/>
        <p:txBody>
          <a:bodyPr/>
          <a:lstStyle/>
          <a:p>
            <a:r>
              <a:rPr lang="fi-FI"/>
              <a:t>Kaisu Pitkälä</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grpSp>
        <p:nvGrpSpPr>
          <p:cNvPr id="12" name="Ryhmä 11"/>
          <p:cNvGrpSpPr/>
          <p:nvPr userDrawn="1"/>
        </p:nvGrpSpPr>
        <p:grpSpPr bwMode="black">
          <a:xfrm>
            <a:off x="347250" y="260248"/>
            <a:ext cx="2491200" cy="2334818"/>
            <a:chOff x="1311275" y="373063"/>
            <a:chExt cx="6524625" cy="6115050"/>
          </a:xfrm>
          <a:solidFill>
            <a:srgbClr val="00A39A"/>
          </a:solidFill>
        </p:grpSpPr>
        <p:sp>
          <p:nvSpPr>
            <p:cNvPr id="14" name="Rectangle 5"/>
            <p:cNvSpPr>
              <a:spLocks noChangeArrowheads="1"/>
            </p:cNvSpPr>
            <p:nvPr userDrawn="1"/>
          </p:nvSpPr>
          <p:spPr bwMode="black">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Rectangle 6"/>
            <p:cNvSpPr>
              <a:spLocks noChangeArrowheads="1"/>
            </p:cNvSpPr>
            <p:nvPr userDrawn="1"/>
          </p:nvSpPr>
          <p:spPr bwMode="black">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7"/>
            <p:cNvSpPr>
              <a:spLocks noEditPoints="1"/>
            </p:cNvSpPr>
            <p:nvPr userDrawn="1"/>
          </p:nvSpPr>
          <p:spPr bwMode="black">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40506942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335360" y="716436"/>
            <a:ext cx="11521280" cy="1225803"/>
          </a:xfrm>
          <a:prstGeom prst="rect">
            <a:avLst/>
          </a:prstGeom>
          <a:noFill/>
          <a:ln w="9525">
            <a:noFill/>
            <a:miter lim="800000"/>
            <a:headEnd/>
            <a:tailEnd/>
          </a:ln>
        </p:spPr>
        <p:txBody>
          <a:bodyPr lIns="91440" tIns="45720" rIns="91440" bIns="45720" anchor="t" anchorCtr="0"/>
          <a:lstStyle>
            <a:lvl1pPr algn="ctr">
              <a:defRPr sz="4000"/>
            </a:lvl1pPr>
          </a:lstStyle>
          <a:p>
            <a:pPr lvl="0"/>
            <a:r>
              <a:rPr lang="fi-FI" dirty="0"/>
              <a:t>CLICK TO ADD TITLE</a:t>
            </a:r>
            <a:endParaRPr lang="en-US" dirty="0"/>
          </a:p>
        </p:txBody>
      </p:sp>
      <p:sp>
        <p:nvSpPr>
          <p:cNvPr id="13" name="Text Placeholder 2"/>
          <p:cNvSpPr>
            <a:spLocks noGrp="1"/>
          </p:cNvSpPr>
          <p:nvPr>
            <p:ph idx="1" hasCustomPrompt="1"/>
          </p:nvPr>
        </p:nvSpPr>
        <p:spPr bwMode="auto">
          <a:xfrm>
            <a:off x="335360" y="2204865"/>
            <a:ext cx="11521280" cy="3888432"/>
          </a:xfrm>
          <a:prstGeom prst="rect">
            <a:avLst/>
          </a:prstGeom>
          <a:noFill/>
          <a:ln w="9525">
            <a:noFill/>
            <a:miter lim="800000"/>
            <a:headEnd/>
            <a:tailEnd/>
          </a:ln>
        </p:spPr>
        <p:txBody>
          <a:bodyPr lIns="91440" tIns="45720" rIns="91440" bIns="45720"/>
          <a:lstStyle>
            <a:lvl1pPr marL="92075" indent="0" algn="ctr">
              <a:lnSpc>
                <a:spcPct val="80000"/>
              </a:lnSpc>
              <a:buClr>
                <a:schemeClr val="tx1"/>
              </a:buClr>
              <a:buFont typeface="Arial"/>
              <a:buNone/>
              <a:defRPr>
                <a:latin typeface="+mj-lt"/>
                <a:cs typeface="Gotham narrow bold"/>
              </a:defRPr>
            </a:lvl1pPr>
            <a:lvl2pPr marL="382588" indent="0" algn="ctr">
              <a:lnSpc>
                <a:spcPct val="80000"/>
              </a:lnSpc>
              <a:buFont typeface="Arial"/>
              <a:buNone/>
              <a:defRPr>
                <a:latin typeface="Gotham Narrow Book"/>
                <a:cs typeface="Gotham Narrow Book"/>
              </a:defRPr>
            </a:lvl2pPr>
            <a:lvl3pPr marL="765175" indent="0" algn="ctr">
              <a:lnSpc>
                <a:spcPct val="80000"/>
              </a:lnSpc>
              <a:buNone/>
              <a:defRPr>
                <a:latin typeface="Gotham Narrow Book"/>
                <a:cs typeface="Gotham Narrow Book"/>
              </a:defRPr>
            </a:lvl3pPr>
            <a:lvl4pPr marL="1241425" indent="0" algn="ctr">
              <a:lnSpc>
                <a:spcPct val="80000"/>
              </a:lnSpc>
              <a:buNone/>
              <a:defRPr>
                <a:latin typeface="Gotham Narrow Book"/>
                <a:cs typeface="Gotham Narrow Book"/>
              </a:defRPr>
            </a:lvl4pPr>
            <a:lvl5pPr marL="1717675" indent="0" algn="ctr">
              <a:lnSpc>
                <a:spcPct val="80000"/>
              </a:lnSpc>
              <a:buNone/>
              <a:defRPr>
                <a:latin typeface="Gotham Narrow Book"/>
                <a:cs typeface="Gotham Narrow Book"/>
              </a:defRPr>
            </a:lvl5pPr>
          </a:lstStyle>
          <a:p>
            <a:r>
              <a:rPr lang="en-US" dirty="0"/>
              <a:t>Click to add subtitle</a:t>
            </a:r>
          </a:p>
        </p:txBody>
      </p:sp>
      <p:sp>
        <p:nvSpPr>
          <p:cNvPr id="2" name="Päivämäärän paikkamerkki 1"/>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4" name="Alatunnisteen paikkamerkki 3"/>
          <p:cNvSpPr>
            <a:spLocks noGrp="1"/>
          </p:cNvSpPr>
          <p:nvPr>
            <p:ph type="ftr" sz="quarter" idx="11"/>
          </p:nvPr>
        </p:nvSpPr>
        <p:spPr/>
        <p:txBody>
          <a:bodyPr/>
          <a:lstStyle/>
          <a:p>
            <a:r>
              <a:rPr lang="fi-FI"/>
              <a:t>Kaisu Pitkälä</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spTree>
    <p:extLst>
      <p:ext uri="{BB962C8B-B14F-4D97-AF65-F5344CB8AC3E}">
        <p14:creationId xmlns:p14="http://schemas.microsoft.com/office/powerpoint/2010/main" val="13494457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Basic">
    <p:spTree>
      <p:nvGrpSpPr>
        <p:cNvPr id="1" name=""/>
        <p:cNvGrpSpPr/>
        <p:nvPr/>
      </p:nvGrpSpPr>
      <p:grpSpPr>
        <a:xfrm>
          <a:off x="0" y="0"/>
          <a:ext cx="0" cy="0"/>
          <a:chOff x="0" y="0"/>
          <a:chExt cx="0" cy="0"/>
        </a:xfrm>
      </p:grpSpPr>
      <p:sp>
        <p:nvSpPr>
          <p:cNvPr id="13" name="Text Placeholder 2"/>
          <p:cNvSpPr>
            <a:spLocks noGrp="1"/>
          </p:cNvSpPr>
          <p:nvPr>
            <p:ph idx="1" hasCustomPrompt="1"/>
          </p:nvPr>
        </p:nvSpPr>
        <p:spPr bwMode="auto">
          <a:xfrm>
            <a:off x="772997" y="2204865"/>
            <a:ext cx="11029519" cy="3888432"/>
          </a:xfrm>
          <a:prstGeom prst="rect">
            <a:avLst/>
          </a:prstGeom>
          <a:noFill/>
          <a:ln w="9525">
            <a:noFill/>
            <a:miter lim="800000"/>
            <a:headEnd/>
            <a:tailEnd/>
          </a:ln>
        </p:spPr>
        <p:txBody>
          <a:bodyPr lIns="91440" tIns="45720" rIns="91440" bIns="45720"/>
          <a:lstStyle>
            <a:lvl1pPr marL="342900" indent="-250825">
              <a:lnSpc>
                <a:spcPct val="80000"/>
              </a:lnSpc>
              <a:buClr>
                <a:schemeClr val="tx1"/>
              </a:buClr>
              <a:buFont typeface="Arial"/>
              <a:buChar char="•"/>
              <a:defRPr>
                <a:latin typeface="+mn-lt"/>
                <a:cs typeface="Gotham Narrow Book"/>
              </a:defRPr>
            </a:lvl1pPr>
            <a:lvl2pPr marL="725488" indent="-342900">
              <a:lnSpc>
                <a:spcPct val="80000"/>
              </a:lnSpc>
              <a:buFont typeface="Arial"/>
              <a:buChar char="•"/>
              <a:defRPr>
                <a:latin typeface="+mn-lt"/>
                <a:cs typeface="Gotham Narrow Book"/>
              </a:defRPr>
            </a:lvl2pPr>
            <a:lvl3pPr>
              <a:lnSpc>
                <a:spcPct val="80000"/>
              </a:lnSpc>
              <a:defRPr>
                <a:latin typeface="+mn-lt"/>
                <a:cs typeface="Gotham Narrow Book"/>
              </a:defRPr>
            </a:lvl3pPr>
            <a:lvl4pPr>
              <a:lnSpc>
                <a:spcPct val="80000"/>
              </a:lnSpc>
              <a:defRPr>
                <a:latin typeface="+mn-lt"/>
                <a:cs typeface="Gotham Narrow Book"/>
              </a:defRPr>
            </a:lvl4pPr>
            <a:lvl5pPr>
              <a:lnSpc>
                <a:spcPct val="80000"/>
              </a:lnSpc>
              <a:defRPr>
                <a:latin typeface="+mn-lt"/>
                <a:cs typeface="Gotham Narrow Book"/>
              </a:defRPr>
            </a:lvl5pPr>
          </a:lstStyle>
          <a:p>
            <a:pPr lvl="0"/>
            <a:r>
              <a:rPr lang="fi-FI" noProof="0" dirty="0" err="1"/>
              <a:t>Click</a:t>
            </a:r>
            <a:r>
              <a:rPr lang="fi-FI" noProof="0" dirty="0"/>
              <a:t> to </a:t>
            </a:r>
            <a:r>
              <a:rPr lang="fi-FI" noProof="0" dirty="0" err="1"/>
              <a:t>add</a:t>
            </a:r>
            <a:r>
              <a:rPr lang="fi-FI" noProof="0" dirty="0"/>
              <a:t> </a:t>
            </a:r>
            <a:r>
              <a:rPr lang="fi-FI" noProof="0" dirty="0" err="1"/>
              <a:t>text</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en-US" noProof="0" dirty="0"/>
          </a:p>
        </p:txBody>
      </p:sp>
      <p:sp>
        <p:nvSpPr>
          <p:cNvPr id="2" name="Päivämäärän paikkamerkki 1"/>
          <p:cNvSpPr>
            <a:spLocks noGrp="1"/>
          </p:cNvSpPr>
          <p:nvPr>
            <p:ph type="dt" sz="half" idx="10"/>
          </p:nvPr>
        </p:nvSpPr>
        <p:spPr/>
        <p:txBody>
          <a:bodyPr/>
          <a:lstStyle/>
          <a:p>
            <a:pPr>
              <a:defRPr/>
            </a:pPr>
            <a:fld id="{810E2B79-AF54-4724-9E51-87C457B161F9}" type="datetime1">
              <a:rPr lang="en-GB" smtClean="0"/>
              <a:t>19/10/2020</a:t>
            </a:fld>
            <a:endParaRPr lang="fi-FI" dirty="0"/>
          </a:p>
        </p:txBody>
      </p:sp>
      <p:sp>
        <p:nvSpPr>
          <p:cNvPr id="4" name="Alatunnisteen paikkamerkki 3"/>
          <p:cNvSpPr>
            <a:spLocks noGrp="1"/>
          </p:cNvSpPr>
          <p:nvPr>
            <p:ph type="ftr" sz="quarter" idx="11"/>
          </p:nvPr>
        </p:nvSpPr>
        <p:spPr/>
        <p:txBody>
          <a:bodyPr/>
          <a:lstStyle/>
          <a:p>
            <a:r>
              <a:rPr lang="fi-FI"/>
              <a:t>Kaisu Pitkälä</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sp>
        <p:nvSpPr>
          <p:cNvPr id="5" name="Title 4"/>
          <p:cNvSpPr>
            <a:spLocks noGrp="1"/>
          </p:cNvSpPr>
          <p:nvPr>
            <p:ph type="title"/>
          </p:nvPr>
        </p:nvSpPr>
        <p:spPr/>
        <p:txBody>
          <a:bodyPr/>
          <a:lstStyle/>
          <a:p>
            <a:r>
              <a:rPr lang="fi-FI"/>
              <a:t>Muokkaa perustyyl. napsautt.</a:t>
            </a:r>
            <a:endParaRPr lang="en-GB"/>
          </a:p>
        </p:txBody>
      </p:sp>
    </p:spTree>
    <p:extLst>
      <p:ext uri="{BB962C8B-B14F-4D97-AF65-F5344CB8AC3E}">
        <p14:creationId xmlns:p14="http://schemas.microsoft.com/office/powerpoint/2010/main" val="67544444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Basic 2">
    <p:spTree>
      <p:nvGrpSpPr>
        <p:cNvPr id="1" name=""/>
        <p:cNvGrpSpPr/>
        <p:nvPr/>
      </p:nvGrpSpPr>
      <p:grpSpPr>
        <a:xfrm>
          <a:off x="0" y="0"/>
          <a:ext cx="0" cy="0"/>
          <a:chOff x="0" y="0"/>
          <a:chExt cx="0" cy="0"/>
        </a:xfrm>
      </p:grpSpPr>
      <p:sp>
        <p:nvSpPr>
          <p:cNvPr id="13" name="Text Placeholder 2"/>
          <p:cNvSpPr>
            <a:spLocks noGrp="1"/>
          </p:cNvSpPr>
          <p:nvPr>
            <p:ph idx="1" hasCustomPrompt="1"/>
          </p:nvPr>
        </p:nvSpPr>
        <p:spPr bwMode="auto">
          <a:xfrm>
            <a:off x="774000" y="2204865"/>
            <a:ext cx="5280587" cy="3888432"/>
          </a:xfrm>
          <a:prstGeom prst="rect">
            <a:avLst/>
          </a:prstGeom>
          <a:noFill/>
          <a:ln w="9525">
            <a:noFill/>
            <a:miter lim="800000"/>
            <a:headEnd/>
            <a:tailEnd/>
          </a:ln>
        </p:spPr>
        <p:txBody>
          <a:bodyPr lIns="91440" tIns="45720" rIns="91440" bIns="45720"/>
          <a:lstStyle>
            <a:lvl1pPr marL="342900" indent="-250825">
              <a:lnSpc>
                <a:spcPct val="80000"/>
              </a:lnSpc>
              <a:buClr>
                <a:schemeClr val="tx1"/>
              </a:buClr>
              <a:buFont typeface="Arial"/>
              <a:buChar char="•"/>
              <a:defRPr>
                <a:latin typeface="+mn-lt"/>
                <a:cs typeface="Gotham Narrow Book"/>
              </a:defRPr>
            </a:lvl1pPr>
            <a:lvl2pPr marL="725488" indent="-342900">
              <a:lnSpc>
                <a:spcPct val="80000"/>
              </a:lnSpc>
              <a:buFont typeface="Arial"/>
              <a:buChar char="•"/>
              <a:defRPr>
                <a:latin typeface="+mn-lt"/>
                <a:cs typeface="Gotham Narrow Book"/>
              </a:defRPr>
            </a:lvl2pPr>
            <a:lvl3pPr>
              <a:lnSpc>
                <a:spcPct val="80000"/>
              </a:lnSpc>
              <a:defRPr>
                <a:latin typeface="+mn-lt"/>
                <a:cs typeface="Gotham Narrow Book"/>
              </a:defRPr>
            </a:lvl3pPr>
            <a:lvl4pPr>
              <a:lnSpc>
                <a:spcPct val="80000"/>
              </a:lnSpc>
              <a:defRPr>
                <a:latin typeface="+mn-lt"/>
                <a:cs typeface="Gotham Narrow Book"/>
              </a:defRPr>
            </a:lvl4pPr>
            <a:lvl5pPr>
              <a:lnSpc>
                <a:spcPct val="80000"/>
              </a:lnSpc>
              <a:defRPr>
                <a:latin typeface="+mn-lt"/>
                <a:cs typeface="Gotham Narrow Book"/>
              </a:defRPr>
            </a:lvl5pPr>
          </a:lstStyle>
          <a:p>
            <a:pPr lvl="0"/>
            <a:r>
              <a:rPr lang="fi-FI" noProof="0" dirty="0" err="1"/>
              <a:t>Click</a:t>
            </a:r>
            <a:r>
              <a:rPr lang="fi-FI" noProof="0" dirty="0"/>
              <a:t> to </a:t>
            </a:r>
            <a:r>
              <a:rPr lang="fi-FI" noProof="0" dirty="0" err="1"/>
              <a:t>add</a:t>
            </a:r>
            <a:r>
              <a:rPr lang="fi-FI" noProof="0" dirty="0"/>
              <a:t> </a:t>
            </a:r>
            <a:r>
              <a:rPr lang="fi-FI" noProof="0" dirty="0" err="1"/>
              <a:t>text</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en-US" noProof="0" dirty="0"/>
          </a:p>
        </p:txBody>
      </p:sp>
      <p:sp>
        <p:nvSpPr>
          <p:cNvPr id="11" name="Text Placeholder 2"/>
          <p:cNvSpPr>
            <a:spLocks noGrp="1"/>
          </p:cNvSpPr>
          <p:nvPr>
            <p:ph idx="13" hasCustomPrompt="1"/>
          </p:nvPr>
        </p:nvSpPr>
        <p:spPr bwMode="auto">
          <a:xfrm>
            <a:off x="6480043" y="2204865"/>
            <a:ext cx="5280587" cy="3888432"/>
          </a:xfrm>
          <a:prstGeom prst="rect">
            <a:avLst/>
          </a:prstGeom>
          <a:noFill/>
          <a:ln w="9525">
            <a:noFill/>
            <a:miter lim="800000"/>
            <a:headEnd/>
            <a:tailEnd/>
          </a:ln>
        </p:spPr>
        <p:txBody>
          <a:bodyPr lIns="91440" tIns="45720" rIns="91440" bIns="45720"/>
          <a:lstStyle>
            <a:lvl1pPr marL="342900" indent="-250825">
              <a:lnSpc>
                <a:spcPct val="80000"/>
              </a:lnSpc>
              <a:buClr>
                <a:schemeClr val="tx1"/>
              </a:buClr>
              <a:buFont typeface="Arial"/>
              <a:buChar char="•"/>
              <a:defRPr>
                <a:latin typeface="+mn-lt"/>
                <a:cs typeface="Gotham Narrow Book"/>
              </a:defRPr>
            </a:lvl1pPr>
            <a:lvl2pPr marL="725488" indent="-342900">
              <a:lnSpc>
                <a:spcPct val="80000"/>
              </a:lnSpc>
              <a:buFont typeface="Arial"/>
              <a:buChar char="•"/>
              <a:defRPr>
                <a:latin typeface="+mn-lt"/>
                <a:cs typeface="Gotham Narrow Book"/>
              </a:defRPr>
            </a:lvl2pPr>
            <a:lvl3pPr>
              <a:lnSpc>
                <a:spcPct val="80000"/>
              </a:lnSpc>
              <a:defRPr>
                <a:latin typeface="+mn-lt"/>
                <a:cs typeface="Gotham Narrow Book"/>
              </a:defRPr>
            </a:lvl3pPr>
            <a:lvl4pPr>
              <a:lnSpc>
                <a:spcPct val="80000"/>
              </a:lnSpc>
              <a:defRPr>
                <a:latin typeface="+mn-lt"/>
                <a:cs typeface="Gotham Narrow Book"/>
              </a:defRPr>
            </a:lvl4pPr>
            <a:lvl5pPr>
              <a:lnSpc>
                <a:spcPct val="80000"/>
              </a:lnSpc>
              <a:defRPr>
                <a:latin typeface="+mn-lt"/>
                <a:cs typeface="Gotham Narrow Book"/>
              </a:defRPr>
            </a:lvl5pPr>
          </a:lstStyle>
          <a:p>
            <a:pPr lvl="0"/>
            <a:r>
              <a:rPr lang="fi-FI" noProof="0" dirty="0" err="1"/>
              <a:t>Click</a:t>
            </a:r>
            <a:r>
              <a:rPr lang="fi-FI" noProof="0" dirty="0"/>
              <a:t> to </a:t>
            </a:r>
            <a:r>
              <a:rPr lang="fi-FI" noProof="0" dirty="0" err="1"/>
              <a:t>add</a:t>
            </a:r>
            <a:r>
              <a:rPr lang="fi-FI" noProof="0" dirty="0"/>
              <a:t> </a:t>
            </a:r>
            <a:r>
              <a:rPr lang="fi-FI" noProof="0" dirty="0" err="1"/>
              <a:t>text</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en-US" noProof="0" dirty="0"/>
          </a:p>
        </p:txBody>
      </p:sp>
      <p:sp>
        <p:nvSpPr>
          <p:cNvPr id="2" name="Päivämäärän paikkamerkki 1"/>
          <p:cNvSpPr>
            <a:spLocks noGrp="1"/>
          </p:cNvSpPr>
          <p:nvPr>
            <p:ph type="dt" sz="half" idx="14"/>
          </p:nvPr>
        </p:nvSpPr>
        <p:spPr/>
        <p:txBody>
          <a:bodyPr/>
          <a:lstStyle/>
          <a:p>
            <a:pPr>
              <a:defRPr/>
            </a:pPr>
            <a:fld id="{257F6A76-438D-47EA-848B-543AD9E4D875}" type="datetime1">
              <a:rPr lang="en-GB" smtClean="0"/>
              <a:t>19/10/2020</a:t>
            </a:fld>
            <a:endParaRPr lang="fi-FI" dirty="0"/>
          </a:p>
        </p:txBody>
      </p:sp>
      <p:sp>
        <p:nvSpPr>
          <p:cNvPr id="4" name="Alatunnisteen paikkamerkki 3"/>
          <p:cNvSpPr>
            <a:spLocks noGrp="1"/>
          </p:cNvSpPr>
          <p:nvPr>
            <p:ph type="ftr" sz="quarter" idx="15"/>
          </p:nvPr>
        </p:nvSpPr>
        <p:spPr/>
        <p:txBody>
          <a:bodyPr/>
          <a:lstStyle/>
          <a:p>
            <a:r>
              <a:rPr lang="fi-FI"/>
              <a:t>Kaisu Pitkälä</a:t>
            </a:r>
            <a:endParaRPr lang="fi-FI" dirty="0"/>
          </a:p>
        </p:txBody>
      </p:sp>
      <p:sp>
        <p:nvSpPr>
          <p:cNvPr id="7" name="Dian numeron paikkamerkki 6"/>
          <p:cNvSpPr>
            <a:spLocks noGrp="1"/>
          </p:cNvSpPr>
          <p:nvPr>
            <p:ph type="sldNum" sz="quarter" idx="16"/>
          </p:nvPr>
        </p:nvSpPr>
        <p:spPr/>
        <p:txBody>
          <a:bodyPr/>
          <a:lstStyle/>
          <a:p>
            <a:pPr>
              <a:defRPr/>
            </a:pPr>
            <a:fld id="{4669315E-5A66-CF44-AE5D-C333B2F730C4}" type="slidenum">
              <a:rPr lang="en-GB" smtClean="0"/>
              <a:pPr>
                <a:defRPr/>
              </a:pPr>
              <a:t>‹#›</a:t>
            </a:fld>
            <a:endParaRPr lang="en-GB" dirty="0"/>
          </a:p>
        </p:txBody>
      </p:sp>
      <p:sp>
        <p:nvSpPr>
          <p:cNvPr id="3" name="Title 2"/>
          <p:cNvSpPr>
            <a:spLocks noGrp="1"/>
          </p:cNvSpPr>
          <p:nvPr>
            <p:ph type="title"/>
          </p:nvPr>
        </p:nvSpPr>
        <p:spPr/>
        <p:txBody>
          <a:bodyPr/>
          <a:lstStyle/>
          <a:p>
            <a:r>
              <a:rPr lang="fi-FI"/>
              <a:t>Muokkaa perustyyl. napsautt.</a:t>
            </a:r>
            <a:endParaRPr lang="en-GB"/>
          </a:p>
        </p:txBody>
      </p:sp>
    </p:spTree>
    <p:extLst>
      <p:ext uri="{BB962C8B-B14F-4D97-AF65-F5344CB8AC3E}">
        <p14:creationId xmlns:p14="http://schemas.microsoft.com/office/powerpoint/2010/main" val="375651535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and Text">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338667" y="255600"/>
            <a:ext cx="11514667" cy="5905500"/>
          </a:xfrm>
          <a:solidFill>
            <a:srgbClr val="7F7F7F"/>
          </a:solidFill>
        </p:spPr>
        <p:txBody>
          <a:bodyPr anchor="ctr"/>
          <a:lstStyle>
            <a:lvl1pPr algn="ctr">
              <a:defRPr b="0" i="0">
                <a:latin typeface="+mj-lt"/>
                <a:cs typeface="Gotham-Bold"/>
              </a:defRPr>
            </a:lvl1pPr>
          </a:lstStyle>
          <a:p>
            <a:r>
              <a:rPr lang="en-US" dirty="0"/>
              <a:t>Click icon to add picture</a:t>
            </a:r>
          </a:p>
        </p:txBody>
      </p:sp>
      <p:sp>
        <p:nvSpPr>
          <p:cNvPr id="2" name="Päivämäärän paikkamerkki 1"/>
          <p:cNvSpPr>
            <a:spLocks noGrp="1"/>
          </p:cNvSpPr>
          <p:nvPr>
            <p:ph type="dt" sz="half" idx="14"/>
          </p:nvPr>
        </p:nvSpPr>
        <p:spPr/>
        <p:txBody>
          <a:bodyPr/>
          <a:lstStyle/>
          <a:p>
            <a:pPr>
              <a:defRPr/>
            </a:pPr>
            <a:fld id="{94708DA3-3ED3-4620-B815-26A5D383DB1A}" type="datetime1">
              <a:rPr lang="en-GB" smtClean="0"/>
              <a:t>19/10/2020</a:t>
            </a:fld>
            <a:endParaRPr lang="fi-FI" dirty="0"/>
          </a:p>
        </p:txBody>
      </p:sp>
      <p:sp>
        <p:nvSpPr>
          <p:cNvPr id="6" name="Alatunnisteen paikkamerkki 5"/>
          <p:cNvSpPr>
            <a:spLocks noGrp="1"/>
          </p:cNvSpPr>
          <p:nvPr>
            <p:ph type="ftr" sz="quarter" idx="15"/>
          </p:nvPr>
        </p:nvSpPr>
        <p:spPr/>
        <p:txBody>
          <a:bodyPr/>
          <a:lstStyle/>
          <a:p>
            <a:r>
              <a:rPr lang="fi-FI"/>
              <a:t>Kaisu Pitkälä</a:t>
            </a:r>
            <a:endParaRPr lang="fi-FI" dirty="0"/>
          </a:p>
        </p:txBody>
      </p:sp>
      <p:sp>
        <p:nvSpPr>
          <p:cNvPr id="7" name="Dian numeron paikkamerkki 6"/>
          <p:cNvSpPr>
            <a:spLocks noGrp="1"/>
          </p:cNvSpPr>
          <p:nvPr>
            <p:ph type="sldNum" sz="quarter" idx="16"/>
          </p:nvPr>
        </p:nvSpPr>
        <p:spPr/>
        <p:txBody>
          <a:bodyPr/>
          <a:lstStyle/>
          <a:p>
            <a:pPr>
              <a:defRPr/>
            </a:pPr>
            <a:fld id="{4669315E-5A66-CF44-AE5D-C333B2F730C4}" type="slidenum">
              <a:rPr lang="en-GB" smtClean="0"/>
              <a:pPr>
                <a:defRPr/>
              </a:pPr>
              <a:t>‹#›</a:t>
            </a:fld>
            <a:endParaRPr lang="en-GB" dirty="0"/>
          </a:p>
        </p:txBody>
      </p:sp>
      <p:sp>
        <p:nvSpPr>
          <p:cNvPr id="15" name="Title Placeholder 1"/>
          <p:cNvSpPr>
            <a:spLocks noGrp="1"/>
          </p:cNvSpPr>
          <p:nvPr>
            <p:ph type="ctrTitle" hasCustomPrompt="1"/>
          </p:nvPr>
        </p:nvSpPr>
        <p:spPr>
          <a:xfrm>
            <a:off x="914400" y="2708920"/>
            <a:ext cx="10363200" cy="1296144"/>
          </a:xfrm>
        </p:spPr>
        <p:txBody>
          <a:bodyPr anchor="ctr" anchorCtr="0"/>
          <a:lstStyle>
            <a:lvl1pPr algn="ctr">
              <a:lnSpc>
                <a:spcPct val="70000"/>
              </a:lnSpc>
              <a:defRPr sz="3600">
                <a:latin typeface="+mj-lt"/>
                <a:ea typeface="ＭＳ Ｐゴシック" charset="0"/>
                <a:cs typeface="Gotham Narrow Bold"/>
              </a:defRPr>
            </a:lvl1pPr>
          </a:lstStyle>
          <a:p>
            <a:pPr lvl="0"/>
            <a:r>
              <a:rPr lang="fi-FI" noProof="0" dirty="0"/>
              <a:t>CLICK TO ADD TEXT</a:t>
            </a:r>
          </a:p>
        </p:txBody>
      </p:sp>
      <p:grpSp>
        <p:nvGrpSpPr>
          <p:cNvPr id="16" name="Ryhmä 15"/>
          <p:cNvGrpSpPr/>
          <p:nvPr userDrawn="1"/>
        </p:nvGrpSpPr>
        <p:grpSpPr bwMode="black">
          <a:xfrm>
            <a:off x="334478" y="255600"/>
            <a:ext cx="1397690" cy="1309952"/>
            <a:chOff x="1311275" y="373063"/>
            <a:chExt cx="6524625" cy="6115050"/>
          </a:xfrm>
          <a:solidFill>
            <a:srgbClr val="FFFFFF"/>
          </a:solidFill>
        </p:grpSpPr>
        <p:sp>
          <p:nvSpPr>
            <p:cNvPr id="17" name="Rectangle 5"/>
            <p:cNvSpPr>
              <a:spLocks noChangeArrowheads="1"/>
            </p:cNvSpPr>
            <p:nvPr userDrawn="1"/>
          </p:nvSpPr>
          <p:spPr bwMode="black">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fi-FI"/>
            </a:p>
          </p:txBody>
        </p:sp>
        <p:sp>
          <p:nvSpPr>
            <p:cNvPr id="18" name="Rectangle 6"/>
            <p:cNvSpPr>
              <a:spLocks noChangeArrowheads="1"/>
            </p:cNvSpPr>
            <p:nvPr userDrawn="1"/>
          </p:nvSpPr>
          <p:spPr bwMode="black">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fi-FI"/>
            </a:p>
          </p:txBody>
        </p:sp>
        <p:sp>
          <p:nvSpPr>
            <p:cNvPr id="19" name="Freeform 7"/>
            <p:cNvSpPr>
              <a:spLocks noEditPoints="1"/>
            </p:cNvSpPr>
            <p:nvPr userDrawn="1"/>
          </p:nvSpPr>
          <p:spPr bwMode="black">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endParaRPr lang="fi-FI"/>
            </a:p>
          </p:txBody>
        </p:sp>
      </p:grpSp>
    </p:spTree>
    <p:extLst>
      <p:ext uri="{BB962C8B-B14F-4D97-AF65-F5344CB8AC3E}">
        <p14:creationId xmlns:p14="http://schemas.microsoft.com/office/powerpoint/2010/main" val="2864294632"/>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icture 1">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864000" y="1988840"/>
            <a:ext cx="5813195" cy="864096"/>
          </a:xfrm>
          <a:prstGeom prst="rect">
            <a:avLst/>
          </a:prstGeom>
          <a:noFill/>
          <a:ln w="9525">
            <a:noFill/>
            <a:miter lim="800000"/>
            <a:headEnd/>
            <a:tailEnd/>
          </a:ln>
        </p:spPr>
        <p:txBody>
          <a:bodyPr lIns="91440" tIns="45720" rIns="91440" bIns="45720"/>
          <a:lstStyle>
            <a:lvl1pPr>
              <a:defRPr sz="3000"/>
            </a:lvl1pPr>
          </a:lstStyle>
          <a:p>
            <a:pPr lvl="0"/>
            <a:r>
              <a:rPr lang="fi-FI" dirty="0"/>
              <a:t>CLICK TO ADD TITLE</a:t>
            </a:r>
            <a:endParaRPr lang="en-US" dirty="0"/>
          </a:p>
        </p:txBody>
      </p:sp>
      <p:sp>
        <p:nvSpPr>
          <p:cNvPr id="13" name="Text Placeholder 2"/>
          <p:cNvSpPr>
            <a:spLocks noGrp="1"/>
          </p:cNvSpPr>
          <p:nvPr>
            <p:ph idx="1" hasCustomPrompt="1"/>
          </p:nvPr>
        </p:nvSpPr>
        <p:spPr bwMode="auto">
          <a:xfrm>
            <a:off x="763571" y="2996953"/>
            <a:ext cx="5908493" cy="3162547"/>
          </a:xfrm>
          <a:prstGeom prst="rect">
            <a:avLst/>
          </a:prstGeom>
          <a:noFill/>
          <a:ln w="9525">
            <a:noFill/>
            <a:miter lim="800000"/>
            <a:headEnd/>
            <a:tailEnd/>
          </a:ln>
        </p:spPr>
        <p:txBody>
          <a:bodyPr lIns="91440" tIns="45720" rIns="91440" bIns="45720"/>
          <a:lstStyle>
            <a:lvl1pPr marL="342900" indent="-250825">
              <a:lnSpc>
                <a:spcPct val="80000"/>
              </a:lnSpc>
              <a:buClr>
                <a:schemeClr val="tx1"/>
              </a:buClr>
              <a:buFont typeface="Arial"/>
              <a:buChar char="•"/>
              <a:defRPr>
                <a:latin typeface="+mn-lt"/>
                <a:cs typeface="Gotham Narrow Book"/>
              </a:defRPr>
            </a:lvl1pPr>
            <a:lvl2pPr marL="725488" indent="-342900">
              <a:lnSpc>
                <a:spcPct val="80000"/>
              </a:lnSpc>
              <a:buFont typeface="Arial"/>
              <a:buChar char="•"/>
              <a:defRPr>
                <a:latin typeface="+mn-lt"/>
                <a:cs typeface="Gotham Narrow Book"/>
              </a:defRPr>
            </a:lvl2pPr>
            <a:lvl3pPr>
              <a:lnSpc>
                <a:spcPct val="80000"/>
              </a:lnSpc>
              <a:defRPr>
                <a:latin typeface="+mn-lt"/>
                <a:cs typeface="Gotham Narrow Book"/>
              </a:defRPr>
            </a:lvl3pPr>
            <a:lvl4pPr>
              <a:lnSpc>
                <a:spcPct val="80000"/>
              </a:lnSpc>
              <a:defRPr>
                <a:latin typeface="+mn-lt"/>
                <a:cs typeface="Gotham Narrow Book"/>
              </a:defRPr>
            </a:lvl4pPr>
            <a:lvl5pPr>
              <a:lnSpc>
                <a:spcPct val="80000"/>
              </a:lnSpc>
              <a:defRPr>
                <a:latin typeface="+mn-lt"/>
                <a:cs typeface="Gotham Narrow Book"/>
              </a:defRPr>
            </a:lvl5pPr>
          </a:lstStyle>
          <a:p>
            <a:pPr lvl="0"/>
            <a:r>
              <a:rPr lang="fi-FI" noProof="0" dirty="0" err="1"/>
              <a:t>Click</a:t>
            </a:r>
            <a:r>
              <a:rPr lang="fi-FI" noProof="0" dirty="0"/>
              <a:t> to </a:t>
            </a:r>
            <a:r>
              <a:rPr lang="fi-FI" noProof="0" dirty="0" err="1"/>
              <a:t>add</a:t>
            </a:r>
            <a:r>
              <a:rPr lang="fi-FI" noProof="0" dirty="0"/>
              <a:t> </a:t>
            </a:r>
            <a:r>
              <a:rPr lang="fi-FI" noProof="0" dirty="0" err="1"/>
              <a:t>text</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en-US" noProof="0" dirty="0"/>
          </a:p>
        </p:txBody>
      </p:sp>
      <p:sp>
        <p:nvSpPr>
          <p:cNvPr id="12" name="Picture Placeholder 2"/>
          <p:cNvSpPr>
            <a:spLocks noGrp="1"/>
          </p:cNvSpPr>
          <p:nvPr>
            <p:ph type="pic" sz="quarter" idx="13" hasCustomPrompt="1"/>
          </p:nvPr>
        </p:nvSpPr>
        <p:spPr>
          <a:xfrm>
            <a:off x="6773333" y="254000"/>
            <a:ext cx="5080000" cy="5905500"/>
          </a:xfrm>
          <a:solidFill>
            <a:srgbClr val="7F7F7F"/>
          </a:solidFill>
        </p:spPr>
        <p:txBody>
          <a:bodyPr anchor="ctr"/>
          <a:lstStyle>
            <a:lvl1pPr marL="342900" marR="0" indent="-342900" algn="ctr" defTabSz="914400" rtl="0" eaLnBrk="1" fontAlgn="base" latinLnBrk="0" hangingPunct="1">
              <a:lnSpc>
                <a:spcPct val="100000"/>
              </a:lnSpc>
              <a:spcBef>
                <a:spcPct val="0"/>
              </a:spcBef>
              <a:spcAft>
                <a:spcPct val="50000"/>
              </a:spcAft>
              <a:buClr>
                <a:schemeClr val="accent1"/>
              </a:buClr>
              <a:buSzPct val="100000"/>
              <a:buFontTx/>
              <a:buNone/>
              <a:tabLst/>
              <a:defRPr b="0" i="0">
                <a:latin typeface="Gotham-Bold"/>
                <a:cs typeface="Gotham-Bold"/>
              </a:defRPr>
            </a:lvl1pPr>
          </a:lstStyle>
          <a:p>
            <a:r>
              <a:rPr lang="en-US" dirty="0"/>
              <a:t>Click icon to add picture</a:t>
            </a:r>
          </a:p>
        </p:txBody>
      </p:sp>
      <p:sp>
        <p:nvSpPr>
          <p:cNvPr id="2" name="Päivämäärän paikkamerkki 1"/>
          <p:cNvSpPr>
            <a:spLocks noGrp="1"/>
          </p:cNvSpPr>
          <p:nvPr>
            <p:ph type="dt" sz="half" idx="14"/>
          </p:nvPr>
        </p:nvSpPr>
        <p:spPr/>
        <p:txBody>
          <a:bodyPr/>
          <a:lstStyle/>
          <a:p>
            <a:pPr>
              <a:defRPr/>
            </a:pPr>
            <a:fld id="{95C93E75-8EC7-4337-B8B3-8AD8807B14CD}" type="datetime1">
              <a:rPr lang="en-GB" smtClean="0"/>
              <a:t>19/10/2020</a:t>
            </a:fld>
            <a:endParaRPr lang="fi-FI" dirty="0"/>
          </a:p>
        </p:txBody>
      </p:sp>
      <p:sp>
        <p:nvSpPr>
          <p:cNvPr id="6" name="Alatunnisteen paikkamerkki 5"/>
          <p:cNvSpPr>
            <a:spLocks noGrp="1"/>
          </p:cNvSpPr>
          <p:nvPr>
            <p:ph type="ftr" sz="quarter" idx="15"/>
          </p:nvPr>
        </p:nvSpPr>
        <p:spPr/>
        <p:txBody>
          <a:bodyPr/>
          <a:lstStyle/>
          <a:p>
            <a:r>
              <a:rPr lang="fi-FI"/>
              <a:t>Kaisu Pitkälä</a:t>
            </a:r>
            <a:endParaRPr lang="fi-FI" dirty="0"/>
          </a:p>
        </p:txBody>
      </p:sp>
      <p:sp>
        <p:nvSpPr>
          <p:cNvPr id="7" name="Dian numeron paikkamerkki 6"/>
          <p:cNvSpPr>
            <a:spLocks noGrp="1"/>
          </p:cNvSpPr>
          <p:nvPr>
            <p:ph type="sldNum" sz="quarter" idx="16"/>
          </p:nvPr>
        </p:nvSpPr>
        <p:spPr/>
        <p:txBody>
          <a:bodyPr/>
          <a:lstStyle/>
          <a:p>
            <a:pPr>
              <a:defRPr/>
            </a:pPr>
            <a:fld id="{4669315E-5A66-CF44-AE5D-C333B2F730C4}" type="slidenum">
              <a:rPr lang="en-GB" smtClean="0"/>
              <a:pPr>
                <a:defRPr/>
              </a:pPr>
              <a:t>‹#›</a:t>
            </a:fld>
            <a:endParaRPr lang="en-GB" dirty="0"/>
          </a:p>
        </p:txBody>
      </p:sp>
    </p:spTree>
    <p:extLst>
      <p:ext uri="{BB962C8B-B14F-4D97-AF65-F5344CB8AC3E}">
        <p14:creationId xmlns:p14="http://schemas.microsoft.com/office/powerpoint/2010/main" val="747968994"/>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icture 2">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864000" y="1988840"/>
            <a:ext cx="5814000" cy="864096"/>
          </a:xfrm>
          <a:prstGeom prst="rect">
            <a:avLst/>
          </a:prstGeom>
          <a:noFill/>
          <a:ln w="9525">
            <a:noFill/>
            <a:miter lim="800000"/>
            <a:headEnd/>
            <a:tailEnd/>
          </a:ln>
        </p:spPr>
        <p:txBody>
          <a:bodyPr lIns="91440" tIns="45720" rIns="91440" bIns="45720"/>
          <a:lstStyle>
            <a:lvl1pPr>
              <a:defRPr sz="3000"/>
            </a:lvl1pPr>
          </a:lstStyle>
          <a:p>
            <a:pPr lvl="0"/>
            <a:r>
              <a:rPr lang="fi-FI" dirty="0"/>
              <a:t>CLICK TO ADD TITLE</a:t>
            </a:r>
            <a:endParaRPr lang="en-US" dirty="0"/>
          </a:p>
        </p:txBody>
      </p:sp>
      <p:sp>
        <p:nvSpPr>
          <p:cNvPr id="13" name="Text Placeholder 2"/>
          <p:cNvSpPr>
            <a:spLocks noGrp="1"/>
          </p:cNvSpPr>
          <p:nvPr>
            <p:ph idx="1" hasCustomPrompt="1"/>
          </p:nvPr>
        </p:nvSpPr>
        <p:spPr bwMode="auto">
          <a:xfrm>
            <a:off x="763200" y="2996953"/>
            <a:ext cx="5907600" cy="3169848"/>
          </a:xfrm>
          <a:prstGeom prst="rect">
            <a:avLst/>
          </a:prstGeom>
          <a:noFill/>
          <a:ln w="9525">
            <a:noFill/>
            <a:miter lim="800000"/>
            <a:headEnd/>
            <a:tailEnd/>
          </a:ln>
        </p:spPr>
        <p:txBody>
          <a:bodyPr lIns="91440" tIns="45720" rIns="91440" bIns="45720"/>
          <a:lstStyle>
            <a:lvl1pPr marL="342900" indent="-250825">
              <a:lnSpc>
                <a:spcPct val="80000"/>
              </a:lnSpc>
              <a:buClr>
                <a:schemeClr val="tx1"/>
              </a:buClr>
              <a:buFont typeface="Arial"/>
              <a:buChar char="•"/>
              <a:defRPr>
                <a:latin typeface="Gotham Narrow Book"/>
                <a:cs typeface="Gotham Narrow Book"/>
              </a:defRPr>
            </a:lvl1pPr>
            <a:lvl2pPr marL="725488" indent="-342900">
              <a:lnSpc>
                <a:spcPct val="80000"/>
              </a:lnSpc>
              <a:buFont typeface="Arial"/>
              <a:buChar char="•"/>
              <a:defRPr>
                <a:latin typeface="Gotham Narrow Book"/>
                <a:cs typeface="Gotham Narrow Book"/>
              </a:defRPr>
            </a:lvl2pPr>
            <a:lvl3pPr>
              <a:lnSpc>
                <a:spcPct val="80000"/>
              </a:lnSpc>
              <a:defRPr>
                <a:latin typeface="Gotham Narrow Book"/>
                <a:cs typeface="Gotham Narrow Book"/>
              </a:defRPr>
            </a:lvl3pPr>
            <a:lvl4pPr>
              <a:lnSpc>
                <a:spcPct val="80000"/>
              </a:lnSpc>
              <a:defRPr>
                <a:latin typeface="Gotham Narrow Book"/>
                <a:cs typeface="Gotham Narrow Book"/>
              </a:defRPr>
            </a:lvl4pPr>
            <a:lvl5pPr>
              <a:lnSpc>
                <a:spcPct val="80000"/>
              </a:lnSpc>
              <a:defRPr>
                <a:latin typeface="Gotham Narrow Book"/>
                <a:cs typeface="Gotham Narrow Book"/>
              </a:defRPr>
            </a:lvl5pPr>
          </a:lstStyle>
          <a:p>
            <a:pPr lvl="0"/>
            <a:r>
              <a:rPr lang="fi-FI" noProof="0" dirty="0" err="1"/>
              <a:t>Click</a:t>
            </a:r>
            <a:r>
              <a:rPr lang="fi-FI" noProof="0" dirty="0"/>
              <a:t> to </a:t>
            </a:r>
            <a:r>
              <a:rPr lang="fi-FI" noProof="0" dirty="0" err="1"/>
              <a:t>add</a:t>
            </a:r>
            <a:r>
              <a:rPr lang="fi-FI" noProof="0" dirty="0"/>
              <a:t> </a:t>
            </a:r>
            <a:r>
              <a:rPr lang="fi-FI" noProof="0" dirty="0" err="1"/>
              <a:t>text</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en-US" noProof="0" dirty="0"/>
          </a:p>
        </p:txBody>
      </p:sp>
      <p:sp>
        <p:nvSpPr>
          <p:cNvPr id="14" name="Picture Placeholder 2"/>
          <p:cNvSpPr>
            <a:spLocks noGrp="1"/>
          </p:cNvSpPr>
          <p:nvPr>
            <p:ph type="pic" sz="quarter" idx="13" hasCustomPrompt="1"/>
          </p:nvPr>
        </p:nvSpPr>
        <p:spPr>
          <a:xfrm>
            <a:off x="6768000" y="254000"/>
            <a:ext cx="5080000" cy="2952750"/>
          </a:xfrm>
          <a:solidFill>
            <a:srgbClr val="7F7F7F"/>
          </a:solidFill>
        </p:spPr>
        <p:txBody>
          <a:bodyPr anchor="ctr"/>
          <a:lstStyle>
            <a:lvl1pPr marL="342900" marR="0" indent="-342900" algn="ctr" defTabSz="914400" rtl="0" eaLnBrk="1" fontAlgn="base" latinLnBrk="0" hangingPunct="1">
              <a:lnSpc>
                <a:spcPct val="100000"/>
              </a:lnSpc>
              <a:spcBef>
                <a:spcPct val="0"/>
              </a:spcBef>
              <a:spcAft>
                <a:spcPct val="50000"/>
              </a:spcAft>
              <a:buClr>
                <a:schemeClr val="accent1"/>
              </a:buClr>
              <a:buSzPct val="100000"/>
              <a:buFontTx/>
              <a:buNone/>
              <a:tabLst/>
              <a:defRPr b="0" i="0">
                <a:latin typeface="+mj-lt"/>
                <a:cs typeface="Gotham-Bold"/>
              </a:defRPr>
            </a:lvl1pPr>
          </a:lstStyle>
          <a:p>
            <a:r>
              <a:rPr lang="en-US" dirty="0"/>
              <a:t>Click icon to add picture</a:t>
            </a:r>
          </a:p>
        </p:txBody>
      </p:sp>
      <p:sp>
        <p:nvSpPr>
          <p:cNvPr id="15" name="Picture Placeholder 2"/>
          <p:cNvSpPr>
            <a:spLocks noGrp="1"/>
          </p:cNvSpPr>
          <p:nvPr>
            <p:ph type="pic" sz="quarter" idx="14" hasCustomPrompt="1"/>
          </p:nvPr>
        </p:nvSpPr>
        <p:spPr>
          <a:xfrm>
            <a:off x="6768075" y="3212976"/>
            <a:ext cx="5080000" cy="2952750"/>
          </a:xfrm>
          <a:solidFill>
            <a:schemeClr val="tx1">
              <a:lumMod val="65000"/>
              <a:lumOff val="35000"/>
            </a:schemeClr>
          </a:solidFill>
        </p:spPr>
        <p:txBody>
          <a:bodyPr anchor="ctr"/>
          <a:lstStyle>
            <a:lvl1pPr marL="342900" marR="0" indent="-342900" algn="ctr" defTabSz="914400" rtl="0" eaLnBrk="1" fontAlgn="base" latinLnBrk="0" hangingPunct="1">
              <a:lnSpc>
                <a:spcPct val="100000"/>
              </a:lnSpc>
              <a:spcBef>
                <a:spcPct val="0"/>
              </a:spcBef>
              <a:spcAft>
                <a:spcPct val="50000"/>
              </a:spcAft>
              <a:buClr>
                <a:schemeClr val="accent1"/>
              </a:buClr>
              <a:buSzPct val="100000"/>
              <a:buFontTx/>
              <a:buNone/>
              <a:tabLst/>
              <a:defRPr b="0" i="0">
                <a:latin typeface="+mj-lt"/>
                <a:cs typeface="Gotham-Bold"/>
              </a:defRPr>
            </a:lvl1pPr>
          </a:lstStyle>
          <a:p>
            <a:r>
              <a:rPr lang="en-US" dirty="0"/>
              <a:t>Click icon to add picture</a:t>
            </a:r>
          </a:p>
        </p:txBody>
      </p:sp>
      <p:sp>
        <p:nvSpPr>
          <p:cNvPr id="2" name="Päivämäärän paikkamerkki 1"/>
          <p:cNvSpPr>
            <a:spLocks noGrp="1"/>
          </p:cNvSpPr>
          <p:nvPr>
            <p:ph type="dt" sz="half" idx="15"/>
          </p:nvPr>
        </p:nvSpPr>
        <p:spPr/>
        <p:txBody>
          <a:bodyPr/>
          <a:lstStyle/>
          <a:p>
            <a:pPr>
              <a:defRPr/>
            </a:pPr>
            <a:fld id="{00C1174E-542B-4943-B5A4-7585ECAF13AA}" type="datetime1">
              <a:rPr lang="en-GB" smtClean="0"/>
              <a:t>19/10/2020</a:t>
            </a:fld>
            <a:endParaRPr lang="fi-FI" dirty="0"/>
          </a:p>
        </p:txBody>
      </p:sp>
      <p:sp>
        <p:nvSpPr>
          <p:cNvPr id="6" name="Alatunnisteen paikkamerkki 5"/>
          <p:cNvSpPr>
            <a:spLocks noGrp="1"/>
          </p:cNvSpPr>
          <p:nvPr>
            <p:ph type="ftr" sz="quarter" idx="16"/>
          </p:nvPr>
        </p:nvSpPr>
        <p:spPr/>
        <p:txBody>
          <a:bodyPr/>
          <a:lstStyle/>
          <a:p>
            <a:r>
              <a:rPr lang="fi-FI"/>
              <a:t>Kaisu Pitkälä</a:t>
            </a:r>
            <a:endParaRPr lang="fi-FI" dirty="0"/>
          </a:p>
        </p:txBody>
      </p:sp>
      <p:sp>
        <p:nvSpPr>
          <p:cNvPr id="7" name="Dian numeron paikkamerkki 6"/>
          <p:cNvSpPr>
            <a:spLocks noGrp="1"/>
          </p:cNvSpPr>
          <p:nvPr>
            <p:ph type="sldNum" sz="quarter" idx="17"/>
          </p:nvPr>
        </p:nvSpPr>
        <p:spPr/>
        <p:txBody>
          <a:bodyPr/>
          <a:lstStyle/>
          <a:p>
            <a:pPr>
              <a:defRPr/>
            </a:pPr>
            <a:fld id="{4669315E-5A66-CF44-AE5D-C333B2F730C4}" type="slidenum">
              <a:rPr lang="en-GB" smtClean="0"/>
              <a:pPr>
                <a:defRPr/>
              </a:pPr>
              <a:t>‹#›</a:t>
            </a:fld>
            <a:endParaRPr lang="en-GB" dirty="0"/>
          </a:p>
        </p:txBody>
      </p:sp>
    </p:spTree>
    <p:extLst>
      <p:ext uri="{BB962C8B-B14F-4D97-AF65-F5344CB8AC3E}">
        <p14:creationId xmlns:p14="http://schemas.microsoft.com/office/powerpoint/2010/main" val="408030226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81" name="Kuva 1080"/>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300549" y="6238875"/>
            <a:ext cx="2086443" cy="551025"/>
          </a:xfrm>
          <a:prstGeom prst="rect">
            <a:avLst/>
          </a:prstGeom>
        </p:spPr>
      </p:pic>
      <p:pic>
        <p:nvPicPr>
          <p:cNvPr id="10" name="Kuva 9"/>
          <p:cNvPicPr>
            <a:picLocks noChangeAspect="1"/>
          </p:cNvPicPr>
          <p:nvPr userDrawn="1"/>
        </p:nvPicPr>
        <p:blipFill rotWithShape="1">
          <a:blip r:embed="rId13">
            <a:extLst>
              <a:ext uri="{28A0092B-C50C-407E-A947-70E740481C1C}">
                <a14:useLocalDpi xmlns:a14="http://schemas.microsoft.com/office/drawing/2010/main" val="0"/>
              </a:ext>
            </a:extLst>
          </a:blip>
          <a:srcRect r="-6"/>
          <a:stretch/>
        </p:blipFill>
        <p:spPr bwMode="hidden">
          <a:xfrm>
            <a:off x="338667" y="254000"/>
            <a:ext cx="11514667" cy="5905500"/>
          </a:xfrm>
          <a:prstGeom prst="rect">
            <a:avLst/>
          </a:prstGeom>
        </p:spPr>
      </p:pic>
      <p:sp>
        <p:nvSpPr>
          <p:cNvPr id="1027" name="Title Placeholder 1"/>
          <p:cNvSpPr>
            <a:spLocks noGrp="1"/>
          </p:cNvSpPr>
          <p:nvPr>
            <p:ph type="title"/>
          </p:nvPr>
        </p:nvSpPr>
        <p:spPr bwMode="auto">
          <a:xfrm>
            <a:off x="2063552" y="802411"/>
            <a:ext cx="9722048" cy="9704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fi-FI"/>
              <a:t>Muokkaa perustyyl. napsautt.</a:t>
            </a:r>
            <a:endParaRPr lang="en-GB" dirty="0"/>
          </a:p>
        </p:txBody>
      </p:sp>
      <p:sp>
        <p:nvSpPr>
          <p:cNvPr id="1028" name="Text Placeholder 2"/>
          <p:cNvSpPr>
            <a:spLocks noGrp="1"/>
          </p:cNvSpPr>
          <p:nvPr>
            <p:ph type="body" idx="1"/>
          </p:nvPr>
        </p:nvSpPr>
        <p:spPr bwMode="auto">
          <a:xfrm>
            <a:off x="2063552" y="1981200"/>
            <a:ext cx="9722048"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3"/>
          <p:cNvSpPr>
            <a:spLocks noGrp="1"/>
          </p:cNvSpPr>
          <p:nvPr>
            <p:ph type="dt" sz="half" idx="2"/>
          </p:nvPr>
        </p:nvSpPr>
        <p:spPr bwMode="auto">
          <a:xfrm>
            <a:off x="10261600" y="6189117"/>
            <a:ext cx="914400" cy="57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lvl1pPr algn="r">
              <a:defRPr sz="900" b="0" dirty="0" smtClean="0">
                <a:solidFill>
                  <a:srgbClr val="000000"/>
                </a:solidFill>
                <a:latin typeface="+mn-lt"/>
              </a:defRPr>
            </a:lvl1pPr>
          </a:lstStyle>
          <a:p>
            <a:pPr>
              <a:defRPr/>
            </a:pPr>
            <a:fld id="{24EFB184-25DB-4F37-9BAB-B665327EE911}" type="datetime1">
              <a:rPr lang="en-GB" smtClean="0"/>
              <a:t>19/10/2020</a:t>
            </a:fld>
            <a:endParaRPr lang="fi-FI"/>
          </a:p>
        </p:txBody>
      </p:sp>
      <p:sp>
        <p:nvSpPr>
          <p:cNvPr id="9" name="Slide Number Placeholder 5"/>
          <p:cNvSpPr>
            <a:spLocks noGrp="1"/>
          </p:cNvSpPr>
          <p:nvPr>
            <p:ph type="sldNum" sz="quarter" idx="4"/>
          </p:nvPr>
        </p:nvSpPr>
        <p:spPr bwMode="auto">
          <a:xfrm>
            <a:off x="11176000" y="6189117"/>
            <a:ext cx="680640" cy="57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lvl1pPr algn="r">
              <a:defRPr sz="900" b="0" dirty="0" smtClean="0">
                <a:solidFill>
                  <a:srgbClr val="000000"/>
                </a:solidFill>
                <a:latin typeface="+mn-lt"/>
              </a:defRPr>
            </a:lvl1pPr>
          </a:lstStyle>
          <a:p>
            <a:pPr>
              <a:defRPr/>
            </a:pPr>
            <a:fld id="{4669315E-5A66-CF44-AE5D-C333B2F730C4}" type="slidenum">
              <a:rPr lang="en-GB" smtClean="0"/>
              <a:pPr>
                <a:defRPr/>
              </a:pPr>
              <a:t>‹#›</a:t>
            </a:fld>
            <a:endParaRPr lang="en-GB"/>
          </a:p>
        </p:txBody>
      </p:sp>
      <p:sp>
        <p:nvSpPr>
          <p:cNvPr id="3" name="Alatunnisteen paikkamerkki 2"/>
          <p:cNvSpPr>
            <a:spLocks noGrp="1"/>
          </p:cNvSpPr>
          <p:nvPr>
            <p:ph type="ftr" sz="quarter" idx="3"/>
          </p:nvPr>
        </p:nvSpPr>
        <p:spPr>
          <a:xfrm>
            <a:off x="6768000" y="6189217"/>
            <a:ext cx="3744000" cy="576000"/>
          </a:xfrm>
          <a:prstGeom prst="rect">
            <a:avLst/>
          </a:prstGeom>
        </p:spPr>
        <p:txBody>
          <a:bodyPr vert="horz" lIns="0" tIns="0" rIns="0" bIns="0" rtlCol="0" anchor="b" anchorCtr="0"/>
          <a:lstStyle>
            <a:lvl1pPr algn="l">
              <a:defRPr sz="900">
                <a:solidFill>
                  <a:schemeClr val="tx1"/>
                </a:solidFill>
                <a:latin typeface="+mn-lt"/>
              </a:defRPr>
            </a:lvl1pPr>
          </a:lstStyle>
          <a:p>
            <a:r>
              <a:rPr lang="fi-FI"/>
              <a:t>Kaisu Pitkälä</a:t>
            </a:r>
            <a:endParaRPr lang="fi-FI" dirty="0"/>
          </a:p>
        </p:txBody>
      </p:sp>
      <p:grpSp>
        <p:nvGrpSpPr>
          <p:cNvPr id="12" name="Ryhmä 11"/>
          <p:cNvGrpSpPr/>
          <p:nvPr userDrawn="1"/>
        </p:nvGrpSpPr>
        <p:grpSpPr bwMode="black">
          <a:xfrm>
            <a:off x="334478" y="263539"/>
            <a:ext cx="1397690" cy="1309952"/>
            <a:chOff x="1311275" y="373063"/>
            <a:chExt cx="6524625" cy="6115050"/>
          </a:xfrm>
          <a:solidFill>
            <a:srgbClr val="00A39A"/>
          </a:solidFill>
        </p:grpSpPr>
        <p:sp>
          <p:nvSpPr>
            <p:cNvPr id="13" name="Rectangle 5"/>
            <p:cNvSpPr>
              <a:spLocks noChangeArrowheads="1"/>
            </p:cNvSpPr>
            <p:nvPr userDrawn="1"/>
          </p:nvSpPr>
          <p:spPr bwMode="black">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fi-FI"/>
            </a:p>
          </p:txBody>
        </p:sp>
        <p:sp>
          <p:nvSpPr>
            <p:cNvPr id="14" name="Rectangle 6"/>
            <p:cNvSpPr>
              <a:spLocks noChangeArrowheads="1"/>
            </p:cNvSpPr>
            <p:nvPr userDrawn="1"/>
          </p:nvSpPr>
          <p:spPr bwMode="black">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fi-FI"/>
            </a:p>
          </p:txBody>
        </p:sp>
        <p:sp>
          <p:nvSpPr>
            <p:cNvPr id="15" name="Freeform 7"/>
            <p:cNvSpPr>
              <a:spLocks noEditPoints="1"/>
            </p:cNvSpPr>
            <p:nvPr userDrawn="1"/>
          </p:nvSpPr>
          <p:spPr bwMode="black">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endParaRPr lang="fi-FI"/>
            </a:p>
          </p:txBody>
        </p:sp>
      </p:grpSp>
      <p:sp>
        <p:nvSpPr>
          <p:cNvPr id="16" name="Text Placeholder 2"/>
          <p:cNvSpPr txBox="1">
            <a:spLocks/>
          </p:cNvSpPr>
          <p:nvPr userDrawn="1"/>
        </p:nvSpPr>
        <p:spPr bwMode="auto">
          <a:xfrm>
            <a:off x="2968404" y="6188400"/>
            <a:ext cx="3744000" cy="576064"/>
          </a:xfrm>
          <a:prstGeom prst="rect">
            <a:avLst/>
          </a:prstGeom>
          <a:noFill/>
          <a:ln w="9525">
            <a:noFill/>
            <a:miter lim="800000"/>
            <a:headEnd/>
            <a:tailEnd/>
          </a:ln>
        </p:spPr>
        <p:txBody>
          <a:bodyPr lIns="0" tIns="0" rIns="0" bIns="0" anchor="b" anchorCtr="0"/>
          <a:lstStyle>
            <a:defPPr>
              <a:defRPr lang="fi-FI"/>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lgn="l"/>
            <a:r>
              <a:rPr lang="fi-FI" sz="900" kern="1200" dirty="0">
                <a:solidFill>
                  <a:schemeClr val="tx1"/>
                </a:solidFill>
                <a:latin typeface="Arial" charset="0"/>
                <a:ea typeface="ＭＳ Ｐゴシック" charset="0"/>
                <a:cs typeface="Arial"/>
              </a:rPr>
              <a:t>Lääketieteellinen tiedekunta</a:t>
            </a:r>
          </a:p>
        </p:txBody>
      </p:sp>
    </p:spTree>
  </p:cSld>
  <p:clrMap bg1="lt1" tx1="dk1" bg2="lt2" tx2="dk2" accent1="accent1" accent2="accent2" accent3="accent3" accent4="accent4" accent5="accent5" accent6="accent6" hlink="hlink" folHlink="folHlink"/>
  <p:sldLayoutIdLst>
    <p:sldLayoutId id="2147483679" r:id="rId1"/>
    <p:sldLayoutId id="2147483663" r:id="rId2"/>
    <p:sldLayoutId id="2147483680" r:id="rId3"/>
    <p:sldLayoutId id="2147483681" r:id="rId4"/>
    <p:sldLayoutId id="2147483667" r:id="rId5"/>
    <p:sldLayoutId id="2147483669" r:id="rId6"/>
    <p:sldLayoutId id="2147483684" r:id="rId7"/>
    <p:sldLayoutId id="2147483670" r:id="rId8"/>
    <p:sldLayoutId id="2147483678" r:id="rId9"/>
    <p:sldLayoutId id="2147483683" r:id="rId10"/>
  </p:sldLayoutIdLst>
  <p:hf hdr="0"/>
  <p:txStyles>
    <p:titleStyle>
      <a:lvl1pPr algn="l" rtl="0" eaLnBrk="1" fontAlgn="base" hangingPunct="1">
        <a:lnSpc>
          <a:spcPct val="80000"/>
        </a:lnSpc>
        <a:spcBef>
          <a:spcPct val="0"/>
        </a:spcBef>
        <a:spcAft>
          <a:spcPct val="0"/>
        </a:spcAft>
        <a:defRPr sz="3400" b="1" kern="1200" cap="all" baseline="0">
          <a:solidFill>
            <a:schemeClr val="tx1"/>
          </a:solidFill>
          <a:latin typeface="+mj-lt"/>
          <a:ea typeface="+mj-ea"/>
          <a:cs typeface="Gotham Narrow Bold"/>
        </a:defRPr>
      </a:lvl1pPr>
      <a:lvl2pPr algn="l" rtl="0" eaLnBrk="1" fontAlgn="base" hangingPunct="1">
        <a:lnSpc>
          <a:spcPct val="80000"/>
        </a:lnSpc>
        <a:spcBef>
          <a:spcPct val="0"/>
        </a:spcBef>
        <a:spcAft>
          <a:spcPct val="0"/>
        </a:spcAft>
        <a:defRPr sz="3400" b="1">
          <a:solidFill>
            <a:schemeClr val="tx1"/>
          </a:solidFill>
          <a:latin typeface="Gotham Narrow Bold" charset="0"/>
          <a:ea typeface="ＭＳ Ｐゴシック" pitchFamily="-72" charset="-128"/>
          <a:cs typeface="ＭＳ Ｐゴシック" pitchFamily="-72" charset="-128"/>
        </a:defRPr>
      </a:lvl2pPr>
      <a:lvl3pPr algn="l" rtl="0" eaLnBrk="1" fontAlgn="base" hangingPunct="1">
        <a:lnSpc>
          <a:spcPct val="80000"/>
        </a:lnSpc>
        <a:spcBef>
          <a:spcPct val="0"/>
        </a:spcBef>
        <a:spcAft>
          <a:spcPct val="0"/>
        </a:spcAft>
        <a:defRPr sz="3400" b="1">
          <a:solidFill>
            <a:schemeClr val="tx1"/>
          </a:solidFill>
          <a:latin typeface="Gotham Narrow Bold" charset="0"/>
          <a:ea typeface="ＭＳ Ｐゴシック" pitchFamily="-72" charset="-128"/>
          <a:cs typeface="ＭＳ Ｐゴシック" pitchFamily="-72" charset="-128"/>
        </a:defRPr>
      </a:lvl3pPr>
      <a:lvl4pPr algn="l" rtl="0" eaLnBrk="1" fontAlgn="base" hangingPunct="1">
        <a:lnSpc>
          <a:spcPct val="80000"/>
        </a:lnSpc>
        <a:spcBef>
          <a:spcPct val="0"/>
        </a:spcBef>
        <a:spcAft>
          <a:spcPct val="0"/>
        </a:spcAft>
        <a:defRPr sz="3400" b="1">
          <a:solidFill>
            <a:schemeClr val="tx1"/>
          </a:solidFill>
          <a:latin typeface="Gotham Narrow Bold" charset="0"/>
          <a:ea typeface="ＭＳ Ｐゴシック" pitchFamily="-72" charset="-128"/>
          <a:cs typeface="ＭＳ Ｐゴシック" pitchFamily="-72" charset="-128"/>
        </a:defRPr>
      </a:lvl4pPr>
      <a:lvl5pPr algn="l" rtl="0" eaLnBrk="1" fontAlgn="base" hangingPunct="1">
        <a:lnSpc>
          <a:spcPct val="80000"/>
        </a:lnSpc>
        <a:spcBef>
          <a:spcPct val="0"/>
        </a:spcBef>
        <a:spcAft>
          <a:spcPct val="0"/>
        </a:spcAft>
        <a:defRPr sz="3400" b="1">
          <a:solidFill>
            <a:schemeClr val="tx1"/>
          </a:solidFill>
          <a:latin typeface="Gotham Narrow Bold" charset="0"/>
          <a:ea typeface="ＭＳ Ｐゴシック" pitchFamily="-72" charset="-128"/>
          <a:cs typeface="ＭＳ Ｐゴシック" pitchFamily="-72" charset="-128"/>
        </a:defRPr>
      </a:lvl5pPr>
      <a:lvl6pPr marL="457200" algn="l" rtl="0" eaLnBrk="1" fontAlgn="base" hangingPunct="1">
        <a:spcBef>
          <a:spcPct val="0"/>
        </a:spcBef>
        <a:spcAft>
          <a:spcPct val="0"/>
        </a:spcAft>
        <a:defRPr sz="2600" b="1">
          <a:solidFill>
            <a:schemeClr val="tx1"/>
          </a:solidFill>
          <a:latin typeface="Arial" pitchFamily="-72" charset="0"/>
          <a:ea typeface="ＭＳ Ｐゴシック" pitchFamily="-72" charset="-128"/>
          <a:cs typeface="ＭＳ Ｐゴシック" pitchFamily="-72" charset="-128"/>
        </a:defRPr>
      </a:lvl6pPr>
      <a:lvl7pPr marL="914400" algn="l" rtl="0" eaLnBrk="1" fontAlgn="base" hangingPunct="1">
        <a:spcBef>
          <a:spcPct val="0"/>
        </a:spcBef>
        <a:spcAft>
          <a:spcPct val="0"/>
        </a:spcAft>
        <a:defRPr sz="2600" b="1">
          <a:solidFill>
            <a:schemeClr val="tx1"/>
          </a:solidFill>
          <a:latin typeface="Arial" pitchFamily="-72" charset="0"/>
          <a:ea typeface="ＭＳ Ｐゴシック" pitchFamily="-72" charset="-128"/>
          <a:cs typeface="ＭＳ Ｐゴシック" pitchFamily="-72" charset="-128"/>
        </a:defRPr>
      </a:lvl7pPr>
      <a:lvl8pPr marL="1371600" algn="l" rtl="0" eaLnBrk="1" fontAlgn="base" hangingPunct="1">
        <a:spcBef>
          <a:spcPct val="0"/>
        </a:spcBef>
        <a:spcAft>
          <a:spcPct val="0"/>
        </a:spcAft>
        <a:defRPr sz="2600" b="1">
          <a:solidFill>
            <a:schemeClr val="tx1"/>
          </a:solidFill>
          <a:latin typeface="Arial" pitchFamily="-72" charset="0"/>
          <a:ea typeface="ＭＳ Ｐゴシック" pitchFamily="-72" charset="-128"/>
          <a:cs typeface="ＭＳ Ｐゴシック" pitchFamily="-72" charset="-128"/>
        </a:defRPr>
      </a:lvl8pPr>
      <a:lvl9pPr marL="1828800" algn="l" rtl="0" eaLnBrk="1" fontAlgn="base" hangingPunct="1">
        <a:spcBef>
          <a:spcPct val="0"/>
        </a:spcBef>
        <a:spcAft>
          <a:spcPct val="0"/>
        </a:spcAft>
        <a:defRPr sz="2600" b="1">
          <a:solidFill>
            <a:schemeClr val="tx1"/>
          </a:solidFill>
          <a:latin typeface="Arial" pitchFamily="-72" charset="0"/>
          <a:ea typeface="ＭＳ Ｐゴシック" pitchFamily="-72" charset="-128"/>
          <a:cs typeface="ＭＳ Ｐゴシック" pitchFamily="-72" charset="-128"/>
        </a:defRPr>
      </a:lvl9pPr>
    </p:titleStyle>
    <p:bodyStyle>
      <a:lvl1pPr marL="342900" indent="-342900" algn="l" rtl="0" eaLnBrk="1" fontAlgn="base" hangingPunct="1">
        <a:spcBef>
          <a:spcPct val="0"/>
        </a:spcBef>
        <a:spcAft>
          <a:spcPct val="50000"/>
        </a:spcAft>
        <a:buClr>
          <a:schemeClr val="accent1"/>
        </a:buClr>
        <a:buSzPct val="100000"/>
        <a:defRPr sz="2200" kern="1200">
          <a:solidFill>
            <a:schemeClr val="tx1"/>
          </a:solidFill>
          <a:latin typeface="+mn-lt"/>
          <a:ea typeface="+mn-ea"/>
          <a:cs typeface="+mn-cs"/>
        </a:defRPr>
      </a:lvl1pPr>
      <a:lvl2pPr marL="382588" indent="3175" algn="l" rtl="0" eaLnBrk="1" fontAlgn="base" hangingPunct="1">
        <a:spcBef>
          <a:spcPct val="0"/>
        </a:spcBef>
        <a:spcAft>
          <a:spcPct val="50000"/>
        </a:spcAft>
        <a:buClr>
          <a:schemeClr val="tx1"/>
        </a:buClr>
        <a:buSzPct val="100000"/>
        <a:defRPr sz="2000" kern="1200">
          <a:solidFill>
            <a:schemeClr val="tx1"/>
          </a:solidFill>
          <a:latin typeface="+mn-lt"/>
          <a:ea typeface="+mn-ea"/>
          <a:cs typeface="+mn-cs"/>
        </a:defRPr>
      </a:lvl2pPr>
      <a:lvl3pPr marL="952500" indent="-187325" algn="l" rtl="0" eaLnBrk="1" fontAlgn="base" hangingPunct="1">
        <a:spcBef>
          <a:spcPct val="0"/>
        </a:spcBef>
        <a:spcAft>
          <a:spcPct val="50000"/>
        </a:spcAft>
        <a:buFont typeface="Arial" charset="0"/>
        <a:buChar char="‒"/>
        <a:defRPr kern="1200">
          <a:solidFill>
            <a:schemeClr val="tx1"/>
          </a:solidFill>
          <a:latin typeface="+mn-lt"/>
          <a:ea typeface="+mn-ea"/>
          <a:cs typeface="+mn-cs"/>
        </a:defRPr>
      </a:lvl3pPr>
      <a:lvl4pPr marL="1428750" indent="-187325" algn="l" rtl="0" eaLnBrk="1" fontAlgn="base" hangingPunct="1">
        <a:spcBef>
          <a:spcPct val="0"/>
        </a:spcBef>
        <a:spcAft>
          <a:spcPct val="50000"/>
        </a:spcAft>
        <a:buFont typeface="Arial" charset="0"/>
        <a:buChar char="‒"/>
        <a:defRPr sz="1600" kern="1200">
          <a:solidFill>
            <a:schemeClr val="tx1"/>
          </a:solidFill>
          <a:latin typeface="+mn-lt"/>
          <a:ea typeface="+mn-ea"/>
          <a:cs typeface="+mn-cs"/>
        </a:defRPr>
      </a:lvl4pPr>
      <a:lvl5pPr marL="1905000" indent="-187325" algn="l" rtl="0" eaLnBrk="1" fontAlgn="base" hangingPunct="1">
        <a:spcBef>
          <a:spcPct val="0"/>
        </a:spcBef>
        <a:spcAft>
          <a:spcPct val="5000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laotsikko 10"/>
          <p:cNvSpPr>
            <a:spLocks noGrp="1"/>
          </p:cNvSpPr>
          <p:nvPr>
            <p:ph type="subTitle" idx="1"/>
          </p:nvPr>
        </p:nvSpPr>
        <p:spPr/>
        <p:txBody>
          <a:bodyPr/>
          <a:lstStyle/>
          <a:p>
            <a:r>
              <a:rPr lang="fi-FI" sz="1800" dirty="0"/>
              <a:t>Kaisu Pitkälä</a:t>
            </a:r>
          </a:p>
          <a:p>
            <a:r>
              <a:rPr lang="fi-FI" sz="1800" dirty="0" err="1"/>
              <a:t>Professor</a:t>
            </a:r>
            <a:r>
              <a:rPr lang="fi-FI" sz="1800" dirty="0"/>
              <a:t>, </a:t>
            </a:r>
            <a:r>
              <a:rPr lang="fi-FI" sz="1800" dirty="0" err="1"/>
              <a:t>University</a:t>
            </a:r>
            <a:r>
              <a:rPr lang="fi-FI" sz="1800" dirty="0"/>
              <a:t> of Helsinki</a:t>
            </a:r>
          </a:p>
        </p:txBody>
      </p:sp>
      <p:sp>
        <p:nvSpPr>
          <p:cNvPr id="10" name="Otsikko 9"/>
          <p:cNvSpPr>
            <a:spLocks noGrp="1"/>
          </p:cNvSpPr>
          <p:nvPr>
            <p:ph type="ctrTitle"/>
          </p:nvPr>
        </p:nvSpPr>
        <p:spPr/>
        <p:txBody>
          <a:bodyPr/>
          <a:lstStyle/>
          <a:p>
            <a:pPr>
              <a:lnSpc>
                <a:spcPct val="100000"/>
              </a:lnSpc>
            </a:pPr>
            <a:r>
              <a:rPr lang="fi-FI" sz="3600" dirty="0"/>
              <a:t>COVID-19 in Finland – </a:t>
            </a:r>
            <a:r>
              <a:rPr lang="fi-FI" sz="3600" dirty="0" err="1"/>
              <a:t>focus</a:t>
            </a:r>
            <a:r>
              <a:rPr lang="fi-FI" sz="3600" dirty="0"/>
              <a:t> on </a:t>
            </a:r>
            <a:r>
              <a:rPr lang="fi-FI" sz="3600" dirty="0" err="1"/>
              <a:t>nursing</a:t>
            </a:r>
            <a:r>
              <a:rPr lang="fi-FI" sz="3600" dirty="0"/>
              <a:t> </a:t>
            </a:r>
            <a:r>
              <a:rPr lang="fi-FI" sz="3600" dirty="0" err="1"/>
              <a:t>homes</a:t>
            </a:r>
            <a:endParaRPr lang="fi-FI" sz="3600" dirty="0"/>
          </a:p>
        </p:txBody>
      </p:sp>
      <p:sp>
        <p:nvSpPr>
          <p:cNvPr id="4" name="Päivämäärän paikkamerkki 3"/>
          <p:cNvSpPr>
            <a:spLocks noGrp="1"/>
          </p:cNvSpPr>
          <p:nvPr>
            <p:ph type="dt" sz="half" idx="10"/>
          </p:nvPr>
        </p:nvSpPr>
        <p:spPr/>
        <p:txBody>
          <a:bodyPr/>
          <a:lstStyle/>
          <a:p>
            <a:fld id="{AECA27E4-7BA8-443C-A81E-BF3448F30052}" type="datetime1">
              <a:rPr lang="en-GB" smtClean="0"/>
              <a:t>19/10/2020</a:t>
            </a:fld>
            <a:endParaRPr lang="fi-FI" dirty="0"/>
          </a:p>
        </p:txBody>
      </p:sp>
      <p:sp>
        <p:nvSpPr>
          <p:cNvPr id="7" name="Alatunnisteen paikkamerkki 6"/>
          <p:cNvSpPr>
            <a:spLocks noGrp="1"/>
          </p:cNvSpPr>
          <p:nvPr>
            <p:ph type="ftr" sz="quarter" idx="11"/>
          </p:nvPr>
        </p:nvSpPr>
        <p:spPr/>
        <p:txBody>
          <a:bodyPr/>
          <a:lstStyle/>
          <a:p>
            <a:r>
              <a:rPr lang="fi-FI" dirty="0"/>
              <a:t>Kaisu Pitkälä</a:t>
            </a:r>
          </a:p>
        </p:txBody>
      </p:sp>
      <p:sp>
        <p:nvSpPr>
          <p:cNvPr id="6" name="Dian numeron paikkamerkki 5"/>
          <p:cNvSpPr>
            <a:spLocks noGrp="1"/>
          </p:cNvSpPr>
          <p:nvPr>
            <p:ph type="sldNum" sz="quarter" idx="12"/>
          </p:nvPr>
        </p:nvSpPr>
        <p:spPr/>
        <p:txBody>
          <a:bodyPr/>
          <a:lstStyle/>
          <a:p>
            <a:fld id="{4669315E-5A66-CF44-AE5D-C333B2F730C4}" type="slidenum">
              <a:rPr lang="en-GB" smtClean="0"/>
              <a:pPr/>
              <a:t>1</a:t>
            </a:fld>
            <a:endParaRPr lang="en-GB" dirty="0"/>
          </a:p>
        </p:txBody>
      </p:sp>
      <p:sp>
        <p:nvSpPr>
          <p:cNvPr id="2" name="Tekstiruutu 1">
            <a:extLst>
              <a:ext uri="{FF2B5EF4-FFF2-40B4-BE49-F238E27FC236}">
                <a16:creationId xmlns:a16="http://schemas.microsoft.com/office/drawing/2014/main" id="{B9482F21-17BF-4A46-9703-83EB6E1E9A2F}"/>
              </a:ext>
            </a:extLst>
          </p:cNvPr>
          <p:cNvSpPr txBox="1"/>
          <p:nvPr/>
        </p:nvSpPr>
        <p:spPr bwMode="auto">
          <a:xfrm flipH="1">
            <a:off x="9581360" y="5301208"/>
            <a:ext cx="1861279" cy="738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pPr algn="ctr"/>
            <a:r>
              <a:rPr lang="fi-FI" dirty="0"/>
              <a:t>No </a:t>
            </a:r>
            <a:r>
              <a:rPr lang="fi-FI" dirty="0" err="1"/>
              <a:t>conflict</a:t>
            </a:r>
            <a:r>
              <a:rPr lang="fi-FI" dirty="0"/>
              <a:t> of </a:t>
            </a:r>
            <a:r>
              <a:rPr lang="fi-FI" dirty="0" err="1"/>
              <a:t>interest</a:t>
            </a:r>
            <a:endParaRPr lang="fi-FI" dirty="0"/>
          </a:p>
        </p:txBody>
      </p:sp>
    </p:spTree>
    <p:extLst>
      <p:ext uri="{BB962C8B-B14F-4D97-AF65-F5344CB8AC3E}">
        <p14:creationId xmlns:p14="http://schemas.microsoft.com/office/powerpoint/2010/main" val="3381483693"/>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err="1"/>
              <a:t>What</a:t>
            </a:r>
            <a:r>
              <a:rPr lang="fi-FI" dirty="0"/>
              <a:t> </a:t>
            </a:r>
            <a:r>
              <a:rPr lang="fi-FI" dirty="0" err="1"/>
              <a:t>did</a:t>
            </a:r>
            <a:r>
              <a:rPr lang="fi-FI" dirty="0"/>
              <a:t> </a:t>
            </a:r>
            <a:r>
              <a:rPr lang="fi-FI" dirty="0" err="1"/>
              <a:t>the</a:t>
            </a:r>
            <a:r>
              <a:rPr lang="fi-FI" dirty="0"/>
              <a:t> </a:t>
            </a:r>
            <a:r>
              <a:rPr lang="fi-FI" dirty="0" err="1"/>
              <a:t>Nursing</a:t>
            </a:r>
            <a:r>
              <a:rPr lang="fi-FI" dirty="0"/>
              <a:t> </a:t>
            </a:r>
            <a:r>
              <a:rPr lang="fi-FI" dirty="0" err="1"/>
              <a:t>homes</a:t>
            </a:r>
            <a:r>
              <a:rPr lang="fi-FI" dirty="0"/>
              <a:t> </a:t>
            </a:r>
            <a:r>
              <a:rPr lang="fi-FI" dirty="0" err="1"/>
              <a:t>do</a:t>
            </a:r>
            <a:r>
              <a:rPr lang="fi-FI" dirty="0"/>
              <a:t> in </a:t>
            </a:r>
            <a:r>
              <a:rPr lang="fi-FI" dirty="0" err="1"/>
              <a:t>finLand</a:t>
            </a:r>
            <a:r>
              <a:rPr lang="fi-FI" dirty="0"/>
              <a:t>?</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628800"/>
            <a:ext cx="11737304" cy="4464497"/>
          </a:xfrm>
        </p:spPr>
        <p:txBody>
          <a:bodyPr/>
          <a:lstStyle/>
          <a:p>
            <a:pPr marL="549275" indent="-457200" algn="l">
              <a:lnSpc>
                <a:spcPct val="100000"/>
              </a:lnSpc>
              <a:buFont typeface="Arial" panose="020B0604020202020204" pitchFamily="34" charset="0"/>
              <a:buChar char="•"/>
            </a:pPr>
            <a:r>
              <a:rPr lang="fi-FI" sz="2400" dirty="0" err="1">
                <a:latin typeface="+mn-lt"/>
              </a:rPr>
              <a:t>The</a:t>
            </a:r>
            <a:r>
              <a:rPr lang="fi-FI" sz="2400" dirty="0">
                <a:latin typeface="+mn-lt"/>
              </a:rPr>
              <a:t> </a:t>
            </a:r>
            <a:r>
              <a:rPr lang="fi-FI" sz="2400" dirty="0" err="1">
                <a:latin typeface="+mn-lt"/>
              </a:rPr>
              <a:t>units</a:t>
            </a:r>
            <a:r>
              <a:rPr lang="fi-FI" sz="2400" dirty="0">
                <a:latin typeface="+mn-lt"/>
              </a:rPr>
              <a:t> </a:t>
            </a:r>
            <a:r>
              <a:rPr lang="fi-FI" sz="2400" dirty="0" err="1">
                <a:latin typeface="+mn-lt"/>
              </a:rPr>
              <a:t>sticked</a:t>
            </a:r>
            <a:r>
              <a:rPr lang="fi-FI" sz="2400" dirty="0">
                <a:latin typeface="+mn-lt"/>
              </a:rPr>
              <a:t> to </a:t>
            </a:r>
            <a:r>
              <a:rPr lang="fi-FI" sz="2400" dirty="0" err="1">
                <a:latin typeface="+mn-lt"/>
              </a:rPr>
              <a:t>staff</a:t>
            </a:r>
            <a:r>
              <a:rPr lang="fi-FI" sz="2400" dirty="0">
                <a:latin typeface="+mn-lt"/>
              </a:rPr>
              <a:t> </a:t>
            </a:r>
            <a:r>
              <a:rPr lang="fi-FI" sz="2400" dirty="0" err="1">
                <a:latin typeface="+mn-lt"/>
              </a:rPr>
              <a:t>they</a:t>
            </a:r>
            <a:r>
              <a:rPr lang="fi-FI" sz="2400" dirty="0">
                <a:latin typeface="+mn-lt"/>
              </a:rPr>
              <a:t> </a:t>
            </a:r>
            <a:r>
              <a:rPr lang="fi-FI" sz="2400" dirty="0" err="1">
                <a:latin typeface="+mn-lt"/>
              </a:rPr>
              <a:t>had</a:t>
            </a:r>
            <a:r>
              <a:rPr lang="fi-FI" sz="2400" dirty="0">
                <a:latin typeface="+mn-lt"/>
              </a:rPr>
              <a:t> and mobile </a:t>
            </a:r>
            <a:r>
              <a:rPr lang="fi-FI" sz="2400" dirty="0" err="1">
                <a:latin typeface="+mn-lt"/>
              </a:rPr>
              <a:t>deputies</a:t>
            </a:r>
            <a:r>
              <a:rPr lang="fi-FI" sz="2400" dirty="0">
                <a:latin typeface="+mn-lt"/>
              </a:rPr>
              <a:t> </a:t>
            </a:r>
            <a:r>
              <a:rPr lang="fi-FI" sz="2400" dirty="0" err="1">
                <a:latin typeface="+mn-lt"/>
              </a:rPr>
              <a:t>were</a:t>
            </a:r>
            <a:r>
              <a:rPr lang="fi-FI" sz="2400" dirty="0">
                <a:latin typeface="+mn-lt"/>
              </a:rPr>
              <a:t> </a:t>
            </a:r>
            <a:r>
              <a:rPr lang="fi-FI" sz="2400" dirty="0" err="1">
                <a:latin typeface="+mn-lt"/>
              </a:rPr>
              <a:t>avoided</a:t>
            </a:r>
            <a:endParaRPr lang="fi-FI" sz="2400" dirty="0">
              <a:latin typeface="+mn-lt"/>
            </a:endParaRPr>
          </a:p>
          <a:p>
            <a:pPr marL="549275" indent="-457200" algn="l">
              <a:lnSpc>
                <a:spcPct val="100000"/>
              </a:lnSpc>
              <a:buFont typeface="Arial" panose="020B0604020202020204" pitchFamily="34" charset="0"/>
              <a:buChar char="•"/>
            </a:pPr>
            <a:r>
              <a:rPr lang="fi-FI" sz="2400" dirty="0">
                <a:latin typeface="+mn-lt"/>
              </a:rPr>
              <a:t>Some </a:t>
            </a:r>
            <a:r>
              <a:rPr lang="fi-FI" sz="2400" dirty="0" err="1">
                <a:latin typeface="+mn-lt"/>
              </a:rPr>
              <a:t>staff</a:t>
            </a:r>
            <a:r>
              <a:rPr lang="fi-FI" sz="2400" dirty="0">
                <a:latin typeface="+mn-lt"/>
              </a:rPr>
              <a:t> </a:t>
            </a:r>
            <a:r>
              <a:rPr lang="fi-FI" sz="2400" dirty="0" err="1">
                <a:latin typeface="+mn-lt"/>
              </a:rPr>
              <a:t>was</a:t>
            </a:r>
            <a:r>
              <a:rPr lang="fi-FI" sz="2400" dirty="0">
                <a:latin typeface="+mn-lt"/>
              </a:rPr>
              <a:t> </a:t>
            </a:r>
            <a:r>
              <a:rPr lang="fi-FI" sz="2400" dirty="0" err="1">
                <a:latin typeface="+mn-lt"/>
              </a:rPr>
              <a:t>recruited</a:t>
            </a:r>
            <a:r>
              <a:rPr lang="fi-FI" sz="2400" dirty="0">
                <a:latin typeface="+mn-lt"/>
              </a:rPr>
              <a:t> </a:t>
            </a:r>
            <a:r>
              <a:rPr lang="fi-FI" sz="2400" dirty="0" err="1">
                <a:latin typeface="+mn-lt"/>
              </a:rPr>
              <a:t>from</a:t>
            </a:r>
            <a:r>
              <a:rPr lang="fi-FI" sz="2400" dirty="0">
                <a:latin typeface="+mn-lt"/>
              </a:rPr>
              <a:t> </a:t>
            </a:r>
            <a:r>
              <a:rPr lang="fi-FI" sz="2400" dirty="0" err="1">
                <a:latin typeface="+mn-lt"/>
              </a:rPr>
              <a:t>discontinued</a:t>
            </a:r>
            <a:r>
              <a:rPr lang="fi-FI" sz="2400" dirty="0">
                <a:latin typeface="+mn-lt"/>
              </a:rPr>
              <a:t> </a:t>
            </a:r>
            <a:r>
              <a:rPr lang="fi-FI" sz="2400" dirty="0" err="1">
                <a:latin typeface="+mn-lt"/>
              </a:rPr>
              <a:t>operations</a:t>
            </a: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The</a:t>
            </a:r>
            <a:r>
              <a:rPr lang="fi-FI" sz="2400" dirty="0">
                <a:latin typeface="+mn-lt"/>
              </a:rPr>
              <a:t> </a:t>
            </a:r>
            <a:r>
              <a:rPr lang="fi-FI" sz="2400" dirty="0" err="1">
                <a:latin typeface="+mn-lt"/>
              </a:rPr>
              <a:t>visitors</a:t>
            </a:r>
            <a:r>
              <a:rPr lang="fi-FI" sz="2400" dirty="0">
                <a:latin typeface="+mn-lt"/>
              </a:rPr>
              <a:t> </a:t>
            </a:r>
            <a:r>
              <a:rPr lang="fi-FI" sz="2400" dirty="0" err="1">
                <a:latin typeface="+mn-lt"/>
              </a:rPr>
              <a:t>were</a:t>
            </a:r>
            <a:r>
              <a:rPr lang="fi-FI" sz="2400" dirty="0">
                <a:latin typeface="+mn-lt"/>
              </a:rPr>
              <a:t> </a:t>
            </a:r>
            <a:r>
              <a:rPr lang="fi-FI" sz="2400" dirty="0" err="1">
                <a:latin typeface="+mn-lt"/>
              </a:rPr>
              <a:t>banned</a:t>
            </a:r>
            <a:r>
              <a:rPr lang="fi-FI" sz="2400" dirty="0">
                <a:latin typeface="+mn-lt"/>
              </a:rPr>
              <a:t> </a:t>
            </a:r>
            <a:r>
              <a:rPr lang="fi-FI" sz="2400" dirty="0" err="1">
                <a:latin typeface="+mn-lt"/>
              </a:rPr>
              <a:t>except</a:t>
            </a:r>
            <a:r>
              <a:rPr lang="fi-FI" sz="2400" dirty="0">
                <a:latin typeface="+mn-lt"/>
              </a:rPr>
              <a:t> for </a:t>
            </a:r>
            <a:r>
              <a:rPr lang="fi-FI" sz="2400" dirty="0" err="1">
                <a:latin typeface="+mn-lt"/>
              </a:rPr>
              <a:t>those</a:t>
            </a:r>
            <a:r>
              <a:rPr lang="fi-FI" sz="2400" dirty="0">
                <a:latin typeface="+mn-lt"/>
              </a:rPr>
              <a:t> </a:t>
            </a:r>
            <a:r>
              <a:rPr lang="fi-FI" sz="2400" dirty="0" err="1">
                <a:latin typeface="+mn-lt"/>
              </a:rPr>
              <a:t>residents</a:t>
            </a:r>
            <a:r>
              <a:rPr lang="fi-FI" sz="2400" dirty="0">
                <a:latin typeface="+mn-lt"/>
              </a:rPr>
              <a:t> in </a:t>
            </a:r>
            <a:r>
              <a:rPr lang="fi-FI" sz="2400" dirty="0" err="1">
                <a:latin typeface="+mn-lt"/>
              </a:rPr>
              <a:t>end</a:t>
            </a:r>
            <a:r>
              <a:rPr lang="fi-FI" sz="2400" dirty="0">
                <a:latin typeface="+mn-lt"/>
              </a:rPr>
              <a:t>-of-life </a:t>
            </a:r>
            <a:r>
              <a:rPr lang="fi-FI" sz="2400" dirty="0" err="1">
                <a:latin typeface="+mn-lt"/>
              </a:rPr>
              <a:t>care</a:t>
            </a:r>
            <a:endParaRPr lang="fi-FI" sz="2400" dirty="0">
              <a:latin typeface="+mn-lt"/>
            </a:endParaRPr>
          </a:p>
          <a:p>
            <a:pPr marL="839788" lvl="1" indent="-457200" algn="l">
              <a:lnSpc>
                <a:spcPct val="100000"/>
              </a:lnSpc>
              <a:buFont typeface="Arial" panose="020B0604020202020204" pitchFamily="34" charset="0"/>
              <a:buChar char="•"/>
            </a:pPr>
            <a:r>
              <a:rPr lang="fi-FI" sz="2200" dirty="0" err="1">
                <a:latin typeface="+mn-lt"/>
              </a:rPr>
              <a:t>Tablets</a:t>
            </a:r>
            <a:r>
              <a:rPr lang="fi-FI" sz="2200" dirty="0">
                <a:latin typeface="+mn-lt"/>
              </a:rPr>
              <a:t>, </a:t>
            </a:r>
            <a:r>
              <a:rPr lang="fi-FI" sz="2200" dirty="0" err="1">
                <a:latin typeface="+mn-lt"/>
              </a:rPr>
              <a:t>phones</a:t>
            </a:r>
            <a:r>
              <a:rPr lang="fi-FI" sz="2200" dirty="0">
                <a:latin typeface="+mn-lt"/>
              </a:rPr>
              <a:t>, </a:t>
            </a:r>
            <a:r>
              <a:rPr lang="fi-FI" sz="2200" dirty="0" err="1">
                <a:latin typeface="+mn-lt"/>
              </a:rPr>
              <a:t>letters</a:t>
            </a:r>
            <a:r>
              <a:rPr lang="fi-FI" sz="2200" dirty="0">
                <a:latin typeface="+mn-lt"/>
              </a:rPr>
              <a:t> </a:t>
            </a:r>
            <a:r>
              <a:rPr lang="fi-FI" sz="2200" dirty="0" err="1">
                <a:latin typeface="+mn-lt"/>
              </a:rPr>
              <a:t>etc</a:t>
            </a:r>
            <a:r>
              <a:rPr lang="fi-FI" sz="2200" dirty="0">
                <a:latin typeface="+mn-lt"/>
              </a:rPr>
              <a:t> </a:t>
            </a:r>
            <a:r>
              <a:rPr lang="fi-FI" sz="2200" dirty="0" err="1">
                <a:latin typeface="+mn-lt"/>
              </a:rPr>
              <a:t>were</a:t>
            </a:r>
            <a:r>
              <a:rPr lang="fi-FI" sz="2200" dirty="0">
                <a:latin typeface="+mn-lt"/>
              </a:rPr>
              <a:t> </a:t>
            </a:r>
            <a:r>
              <a:rPr lang="fi-FI" sz="2200" dirty="0" err="1">
                <a:latin typeface="+mn-lt"/>
              </a:rPr>
              <a:t>encouraged</a:t>
            </a:r>
            <a:r>
              <a:rPr lang="fi-FI" sz="2200" dirty="0">
                <a:latin typeface="+mn-lt"/>
              </a:rPr>
              <a:t> </a:t>
            </a:r>
            <a:r>
              <a:rPr lang="fi-FI" sz="2200" dirty="0" err="1">
                <a:latin typeface="+mn-lt"/>
              </a:rPr>
              <a:t>contact</a:t>
            </a:r>
            <a:r>
              <a:rPr lang="fi-FI" sz="2200" dirty="0">
                <a:latin typeface="+mn-lt"/>
              </a:rPr>
              <a:t> </a:t>
            </a:r>
            <a:r>
              <a:rPr lang="fi-FI" sz="2200" dirty="0" err="1">
                <a:latin typeface="+mn-lt"/>
              </a:rPr>
              <a:t>means</a:t>
            </a:r>
            <a:endParaRPr lang="fi-FI" sz="2200" dirty="0">
              <a:latin typeface="+mn-lt"/>
            </a:endParaRPr>
          </a:p>
          <a:p>
            <a:pPr marL="549275" indent="-457200" algn="l">
              <a:lnSpc>
                <a:spcPct val="100000"/>
              </a:lnSpc>
              <a:buFont typeface="Arial" panose="020B0604020202020204" pitchFamily="34" charset="0"/>
              <a:buChar char="•"/>
            </a:pPr>
            <a:r>
              <a:rPr lang="fi-FI" sz="2400" dirty="0">
                <a:latin typeface="+mn-lt"/>
              </a:rPr>
              <a:t>Group </a:t>
            </a:r>
            <a:r>
              <a:rPr lang="fi-FI" sz="2400" dirty="0" err="1">
                <a:latin typeface="+mn-lt"/>
              </a:rPr>
              <a:t>activities</a:t>
            </a:r>
            <a:r>
              <a:rPr lang="fi-FI" sz="2400" dirty="0">
                <a:latin typeface="+mn-lt"/>
              </a:rPr>
              <a:t>, </a:t>
            </a:r>
            <a:r>
              <a:rPr lang="fi-FI" sz="2400" dirty="0" err="1">
                <a:latin typeface="+mn-lt"/>
              </a:rPr>
              <a:t>common</a:t>
            </a:r>
            <a:r>
              <a:rPr lang="fi-FI" sz="2400" dirty="0">
                <a:latin typeface="+mn-lt"/>
              </a:rPr>
              <a:t> </a:t>
            </a:r>
            <a:r>
              <a:rPr lang="fi-FI" sz="2400" dirty="0" err="1">
                <a:latin typeface="+mn-lt"/>
              </a:rPr>
              <a:t>dining</a:t>
            </a:r>
            <a:r>
              <a:rPr lang="fi-FI" sz="2400" dirty="0">
                <a:latin typeface="+mn-lt"/>
              </a:rPr>
              <a:t> </a:t>
            </a:r>
            <a:r>
              <a:rPr lang="fi-FI" sz="2400" dirty="0" err="1">
                <a:latin typeface="+mn-lt"/>
              </a:rPr>
              <a:t>stopped</a:t>
            </a:r>
            <a:r>
              <a:rPr lang="fi-FI" sz="2400" dirty="0">
                <a:latin typeface="+mn-lt"/>
              </a:rPr>
              <a:t>. </a:t>
            </a:r>
            <a:r>
              <a:rPr lang="fi-FI" sz="2400" dirty="0" err="1">
                <a:latin typeface="+mn-lt"/>
              </a:rPr>
              <a:t>Residents</a:t>
            </a:r>
            <a:r>
              <a:rPr lang="fi-FI" sz="2400" dirty="0">
                <a:latin typeface="+mn-lt"/>
              </a:rPr>
              <a:t> </a:t>
            </a:r>
            <a:r>
              <a:rPr lang="fi-FI" sz="2400" dirty="0" err="1">
                <a:latin typeface="+mn-lt"/>
              </a:rPr>
              <a:t>were</a:t>
            </a:r>
            <a:r>
              <a:rPr lang="fi-FI" sz="2400" dirty="0">
                <a:latin typeface="+mn-lt"/>
              </a:rPr>
              <a:t> </a:t>
            </a:r>
            <a:r>
              <a:rPr lang="fi-FI" sz="2400" dirty="0" err="1">
                <a:latin typeface="+mn-lt"/>
              </a:rPr>
              <a:t>recommened</a:t>
            </a:r>
            <a:r>
              <a:rPr lang="fi-FI" sz="2400" dirty="0">
                <a:latin typeface="+mn-lt"/>
              </a:rPr>
              <a:t> to </a:t>
            </a:r>
            <a:r>
              <a:rPr lang="fi-FI" sz="2400" dirty="0" err="1">
                <a:latin typeface="+mn-lt"/>
              </a:rPr>
              <a:t>stay</a:t>
            </a:r>
            <a:r>
              <a:rPr lang="fi-FI" sz="2400" dirty="0">
                <a:latin typeface="+mn-lt"/>
              </a:rPr>
              <a:t> in </a:t>
            </a:r>
            <a:r>
              <a:rPr lang="fi-FI" sz="2400" dirty="0" err="1">
                <a:latin typeface="+mn-lt"/>
              </a:rPr>
              <a:t>their</a:t>
            </a:r>
            <a:r>
              <a:rPr lang="fi-FI" sz="2400" dirty="0">
                <a:latin typeface="+mn-lt"/>
              </a:rPr>
              <a:t> </a:t>
            </a:r>
            <a:r>
              <a:rPr lang="fi-FI" sz="2400" dirty="0" err="1">
                <a:latin typeface="+mn-lt"/>
              </a:rPr>
              <a:t>own</a:t>
            </a:r>
            <a:r>
              <a:rPr lang="fi-FI" sz="2400" dirty="0">
                <a:latin typeface="+mn-lt"/>
              </a:rPr>
              <a:t> </a:t>
            </a:r>
            <a:r>
              <a:rPr lang="fi-FI" sz="2400" dirty="0" err="1">
                <a:latin typeface="+mn-lt"/>
              </a:rPr>
              <a:t>rooms</a:t>
            </a:r>
            <a:r>
              <a:rPr lang="fi-FI" sz="2400" dirty="0">
                <a:latin typeface="+mn-lt"/>
              </a:rPr>
              <a:t> as </a:t>
            </a:r>
            <a:r>
              <a:rPr lang="fi-FI" sz="2400" dirty="0" err="1">
                <a:latin typeface="+mn-lt"/>
              </a:rPr>
              <a:t>much</a:t>
            </a:r>
            <a:r>
              <a:rPr lang="fi-FI" sz="2400" dirty="0">
                <a:latin typeface="+mn-lt"/>
              </a:rPr>
              <a:t> as </a:t>
            </a:r>
            <a:r>
              <a:rPr lang="fi-FI" sz="2400" dirty="0" err="1">
                <a:latin typeface="+mn-lt"/>
              </a:rPr>
              <a:t>possible</a:t>
            </a: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The</a:t>
            </a:r>
            <a:r>
              <a:rPr lang="fi-FI" sz="2400" dirty="0">
                <a:latin typeface="+mn-lt"/>
              </a:rPr>
              <a:t> </a:t>
            </a:r>
            <a:r>
              <a:rPr lang="fi-FI" sz="2400" dirty="0" err="1">
                <a:latin typeface="+mn-lt"/>
              </a:rPr>
              <a:t>units</a:t>
            </a:r>
            <a:r>
              <a:rPr lang="fi-FI" sz="2400" dirty="0">
                <a:latin typeface="+mn-lt"/>
              </a:rPr>
              <a:t> </a:t>
            </a:r>
            <a:r>
              <a:rPr lang="fi-FI" sz="2400" dirty="0" err="1">
                <a:latin typeface="+mn-lt"/>
              </a:rPr>
              <a:t>were</a:t>
            </a:r>
            <a:r>
              <a:rPr lang="fi-FI" sz="2400" dirty="0">
                <a:latin typeface="+mn-lt"/>
              </a:rPr>
              <a:t> </a:t>
            </a:r>
            <a:r>
              <a:rPr lang="fi-FI" sz="2400" dirty="0" err="1">
                <a:latin typeface="+mn-lt"/>
              </a:rPr>
              <a:t>refurnished</a:t>
            </a:r>
            <a:r>
              <a:rPr lang="fi-FI" sz="2400" dirty="0">
                <a:latin typeface="+mn-lt"/>
              </a:rPr>
              <a:t> to </a:t>
            </a:r>
            <a:r>
              <a:rPr lang="fi-FI" sz="2400" dirty="0" err="1">
                <a:latin typeface="+mn-lt"/>
              </a:rPr>
              <a:t>enable</a:t>
            </a:r>
            <a:r>
              <a:rPr lang="fi-FI" sz="2400" dirty="0">
                <a:latin typeface="+mn-lt"/>
              </a:rPr>
              <a:t> </a:t>
            </a:r>
            <a:r>
              <a:rPr lang="fi-FI" sz="2400" dirty="0" err="1">
                <a:latin typeface="+mn-lt"/>
              </a:rPr>
              <a:t>social</a:t>
            </a:r>
            <a:r>
              <a:rPr lang="fi-FI" sz="2400" dirty="0">
                <a:latin typeface="+mn-lt"/>
              </a:rPr>
              <a:t> </a:t>
            </a:r>
            <a:r>
              <a:rPr lang="fi-FI" sz="2400" dirty="0" err="1">
                <a:latin typeface="+mn-lt"/>
              </a:rPr>
              <a:t>distancing</a:t>
            </a: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When</a:t>
            </a:r>
            <a:r>
              <a:rPr lang="fi-FI" sz="2400" dirty="0">
                <a:latin typeface="+mn-lt"/>
              </a:rPr>
              <a:t> </a:t>
            </a:r>
            <a:r>
              <a:rPr lang="fi-FI" sz="2400" dirty="0" err="1">
                <a:latin typeface="+mn-lt"/>
              </a:rPr>
              <a:t>NHs</a:t>
            </a:r>
            <a:r>
              <a:rPr lang="fi-FI" sz="2400" dirty="0">
                <a:latin typeface="+mn-lt"/>
              </a:rPr>
              <a:t> </a:t>
            </a:r>
            <a:r>
              <a:rPr lang="fi-FI" sz="2400" dirty="0" err="1">
                <a:latin typeface="+mn-lt"/>
              </a:rPr>
              <a:t>were</a:t>
            </a:r>
            <a:r>
              <a:rPr lang="fi-FI" sz="2400" dirty="0">
                <a:latin typeface="+mn-lt"/>
              </a:rPr>
              <a:t> </a:t>
            </a:r>
            <a:r>
              <a:rPr lang="fi-FI" sz="2400" dirty="0" err="1">
                <a:latin typeface="+mn-lt"/>
              </a:rPr>
              <a:t>opened</a:t>
            </a:r>
            <a:r>
              <a:rPr lang="fi-FI" sz="2400" dirty="0">
                <a:latin typeface="+mn-lt"/>
              </a:rPr>
              <a:t> </a:t>
            </a:r>
            <a:r>
              <a:rPr lang="fi-FI" sz="2400" dirty="0" err="1">
                <a:latin typeface="+mn-lt"/>
              </a:rPr>
              <a:t>up</a:t>
            </a:r>
            <a:r>
              <a:rPr lang="fi-FI" sz="2400" dirty="0">
                <a:latin typeface="+mn-lt"/>
              </a:rPr>
              <a:t> </a:t>
            </a:r>
            <a:r>
              <a:rPr lang="fi-FI" sz="2400" dirty="0" err="1">
                <a:latin typeface="+mn-lt"/>
              </a:rPr>
              <a:t>again</a:t>
            </a:r>
            <a:r>
              <a:rPr lang="fi-FI" sz="2400" dirty="0">
                <a:latin typeface="+mn-lt"/>
              </a:rPr>
              <a:t>, </a:t>
            </a:r>
            <a:r>
              <a:rPr lang="fi-FI" sz="2400" dirty="0" err="1">
                <a:latin typeface="+mn-lt"/>
              </a:rPr>
              <a:t>visitors</a:t>
            </a:r>
            <a:r>
              <a:rPr lang="fi-FI" sz="2400" dirty="0">
                <a:latin typeface="+mn-lt"/>
              </a:rPr>
              <a:t> </a:t>
            </a:r>
            <a:r>
              <a:rPr lang="fi-FI" sz="2400" dirty="0" err="1">
                <a:latin typeface="+mn-lt"/>
              </a:rPr>
              <a:t>were</a:t>
            </a:r>
            <a:r>
              <a:rPr lang="fi-FI" sz="2400" dirty="0">
                <a:latin typeface="+mn-lt"/>
              </a:rPr>
              <a:t> </a:t>
            </a:r>
            <a:r>
              <a:rPr lang="fi-FI" sz="2400" dirty="0" err="1">
                <a:latin typeface="+mn-lt"/>
              </a:rPr>
              <a:t>coached</a:t>
            </a:r>
            <a:r>
              <a:rPr lang="fi-FI" sz="2400" dirty="0">
                <a:latin typeface="+mn-lt"/>
              </a:rPr>
              <a:t>/</a:t>
            </a:r>
            <a:r>
              <a:rPr lang="fi-FI" sz="2400" dirty="0" err="1">
                <a:latin typeface="+mn-lt"/>
              </a:rPr>
              <a:t>reminded</a:t>
            </a:r>
            <a:r>
              <a:rPr lang="fi-FI" sz="2400" dirty="0">
                <a:latin typeface="+mn-lt"/>
              </a:rPr>
              <a:t>  in </a:t>
            </a:r>
            <a:r>
              <a:rPr lang="fi-FI" sz="2400" dirty="0" err="1">
                <a:latin typeface="+mn-lt"/>
              </a:rPr>
              <a:t>use</a:t>
            </a:r>
            <a:r>
              <a:rPr lang="fi-FI" sz="2400" dirty="0">
                <a:latin typeface="+mn-lt"/>
              </a:rPr>
              <a:t> of </a:t>
            </a:r>
            <a:r>
              <a:rPr lang="fi-FI" sz="2400" dirty="0" err="1">
                <a:latin typeface="+mn-lt"/>
              </a:rPr>
              <a:t>PPEs</a:t>
            </a:r>
            <a:r>
              <a:rPr lang="fi-FI" sz="2400" dirty="0">
                <a:latin typeface="+mn-lt"/>
              </a:rPr>
              <a:t>, </a:t>
            </a:r>
            <a:r>
              <a:rPr lang="fi-FI" sz="2400" dirty="0" err="1">
                <a:latin typeface="+mn-lt"/>
              </a:rPr>
              <a:t>washing</a:t>
            </a:r>
            <a:r>
              <a:rPr lang="fi-FI" sz="2400" dirty="0">
                <a:latin typeface="+mn-lt"/>
              </a:rPr>
              <a:t> </a:t>
            </a:r>
            <a:r>
              <a:rPr lang="fi-FI" sz="2400" dirty="0" err="1">
                <a:latin typeface="+mn-lt"/>
              </a:rPr>
              <a:t>hands</a:t>
            </a:r>
            <a:r>
              <a:rPr lang="fi-FI" sz="2400" dirty="0">
                <a:latin typeface="+mn-lt"/>
              </a:rPr>
              <a:t>, </a:t>
            </a:r>
            <a:r>
              <a:rPr lang="fi-FI" sz="2400" dirty="0" err="1">
                <a:latin typeface="+mn-lt"/>
              </a:rPr>
              <a:t>desinfectants</a:t>
            </a:r>
            <a:r>
              <a:rPr lang="fi-FI" sz="2400" dirty="0">
                <a:latin typeface="+mn-lt"/>
              </a:rPr>
              <a:t> etc.</a:t>
            </a: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10</a:t>
            </a:fld>
            <a:endParaRPr lang="en-GB" dirty="0"/>
          </a:p>
        </p:txBody>
      </p:sp>
    </p:spTree>
    <p:extLst>
      <p:ext uri="{BB962C8B-B14F-4D97-AF65-F5344CB8AC3E}">
        <p14:creationId xmlns:p14="http://schemas.microsoft.com/office/powerpoint/2010/main" val="326433861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err="1"/>
              <a:t>What</a:t>
            </a:r>
            <a:r>
              <a:rPr lang="fi-FI" dirty="0"/>
              <a:t> </a:t>
            </a:r>
            <a:r>
              <a:rPr lang="fi-FI" dirty="0" err="1"/>
              <a:t>did</a:t>
            </a:r>
            <a:r>
              <a:rPr lang="fi-FI" dirty="0"/>
              <a:t> </a:t>
            </a:r>
            <a:r>
              <a:rPr lang="fi-FI" dirty="0" err="1"/>
              <a:t>the</a:t>
            </a:r>
            <a:r>
              <a:rPr lang="fi-FI" dirty="0"/>
              <a:t> </a:t>
            </a:r>
            <a:r>
              <a:rPr lang="fi-FI" dirty="0" err="1"/>
              <a:t>Nursing</a:t>
            </a:r>
            <a:r>
              <a:rPr lang="fi-FI" dirty="0"/>
              <a:t> </a:t>
            </a:r>
            <a:r>
              <a:rPr lang="fi-FI" dirty="0" err="1"/>
              <a:t>homes</a:t>
            </a:r>
            <a:r>
              <a:rPr lang="fi-FI" dirty="0"/>
              <a:t> </a:t>
            </a:r>
            <a:r>
              <a:rPr lang="fi-FI" dirty="0" err="1"/>
              <a:t>do</a:t>
            </a:r>
            <a:r>
              <a:rPr lang="fi-FI" dirty="0"/>
              <a:t> in </a:t>
            </a:r>
            <a:r>
              <a:rPr lang="fi-FI" dirty="0" err="1"/>
              <a:t>finLand</a:t>
            </a:r>
            <a:r>
              <a:rPr lang="fi-FI" dirty="0"/>
              <a:t>?</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628800"/>
            <a:ext cx="11737304" cy="4464497"/>
          </a:xfrm>
        </p:spPr>
        <p:txBody>
          <a:bodyPr/>
          <a:lstStyle/>
          <a:p>
            <a:pPr marL="549275" indent="-457200" algn="l">
              <a:lnSpc>
                <a:spcPct val="100000"/>
              </a:lnSpc>
              <a:buFont typeface="Arial" panose="020B0604020202020204" pitchFamily="34" charset="0"/>
              <a:buChar char="•"/>
            </a:pPr>
            <a:r>
              <a:rPr lang="fi-FI" sz="2800" dirty="0" err="1">
                <a:latin typeface="+mn-lt"/>
              </a:rPr>
              <a:t>All</a:t>
            </a:r>
            <a:r>
              <a:rPr lang="fi-FI" sz="2800" dirty="0">
                <a:latin typeface="+mn-lt"/>
              </a:rPr>
              <a:t> </a:t>
            </a:r>
            <a:r>
              <a:rPr lang="fi-FI" sz="2800" dirty="0" err="1">
                <a:latin typeface="+mn-lt"/>
              </a:rPr>
              <a:t>new</a:t>
            </a:r>
            <a:r>
              <a:rPr lang="fi-FI" sz="2800" dirty="0">
                <a:latin typeface="+mn-lt"/>
              </a:rPr>
              <a:t> </a:t>
            </a:r>
            <a:r>
              <a:rPr lang="fi-FI" sz="2800" dirty="0" err="1">
                <a:latin typeface="+mn-lt"/>
              </a:rPr>
              <a:t>residents</a:t>
            </a:r>
            <a:r>
              <a:rPr lang="fi-FI" sz="2800" dirty="0">
                <a:latin typeface="+mn-lt"/>
              </a:rPr>
              <a:t> and </a:t>
            </a:r>
            <a:r>
              <a:rPr lang="fi-FI" sz="2800" dirty="0" err="1">
                <a:latin typeface="+mn-lt"/>
              </a:rPr>
              <a:t>those</a:t>
            </a:r>
            <a:r>
              <a:rPr lang="fi-FI" sz="2800" dirty="0">
                <a:latin typeface="+mn-lt"/>
              </a:rPr>
              <a:t> </a:t>
            </a:r>
            <a:r>
              <a:rPr lang="fi-FI" sz="2800" dirty="0" err="1">
                <a:latin typeface="+mn-lt"/>
              </a:rPr>
              <a:t>returning</a:t>
            </a:r>
            <a:r>
              <a:rPr lang="fi-FI" sz="2800" dirty="0">
                <a:latin typeface="+mn-lt"/>
              </a:rPr>
              <a:t> </a:t>
            </a:r>
            <a:r>
              <a:rPr lang="fi-FI" sz="2800" dirty="0" err="1">
                <a:latin typeface="+mn-lt"/>
              </a:rPr>
              <a:t>from</a:t>
            </a:r>
            <a:r>
              <a:rPr lang="fi-FI" sz="2800" dirty="0">
                <a:latin typeface="+mn-lt"/>
              </a:rPr>
              <a:t> </a:t>
            </a:r>
            <a:r>
              <a:rPr lang="fi-FI" sz="2800" dirty="0" err="1">
                <a:latin typeface="+mn-lt"/>
              </a:rPr>
              <a:t>hospitals</a:t>
            </a:r>
            <a:r>
              <a:rPr lang="fi-FI" sz="2800" dirty="0">
                <a:latin typeface="+mn-lt"/>
              </a:rPr>
              <a:t> </a:t>
            </a:r>
            <a:r>
              <a:rPr lang="fi-FI" sz="2800" dirty="0" err="1">
                <a:latin typeface="+mn-lt"/>
              </a:rPr>
              <a:t>were</a:t>
            </a:r>
            <a:r>
              <a:rPr lang="fi-FI" sz="2800" dirty="0">
                <a:latin typeface="+mn-lt"/>
              </a:rPr>
              <a:t> </a:t>
            </a:r>
            <a:r>
              <a:rPr lang="fi-FI" sz="2800" dirty="0" err="1">
                <a:latin typeface="+mn-lt"/>
              </a:rPr>
              <a:t>screened</a:t>
            </a:r>
            <a:r>
              <a:rPr lang="fi-FI" sz="2800" dirty="0">
                <a:latin typeface="+mn-lt"/>
              </a:rPr>
              <a:t> and </a:t>
            </a:r>
            <a:r>
              <a:rPr lang="fi-FI" sz="2800" dirty="0" err="1">
                <a:latin typeface="+mn-lt"/>
              </a:rPr>
              <a:t>had</a:t>
            </a:r>
            <a:r>
              <a:rPr lang="fi-FI" sz="2800" dirty="0">
                <a:latin typeface="+mn-lt"/>
              </a:rPr>
              <a:t> to </a:t>
            </a:r>
            <a:r>
              <a:rPr lang="fi-FI" sz="2800" dirty="0" err="1">
                <a:latin typeface="+mn-lt"/>
              </a:rPr>
              <a:t>stay</a:t>
            </a:r>
            <a:r>
              <a:rPr lang="fi-FI" sz="2800" dirty="0">
                <a:latin typeface="+mn-lt"/>
              </a:rPr>
              <a:t> 14 </a:t>
            </a:r>
            <a:r>
              <a:rPr lang="fi-FI" sz="2800" dirty="0" err="1">
                <a:latin typeface="+mn-lt"/>
              </a:rPr>
              <a:t>days</a:t>
            </a:r>
            <a:r>
              <a:rPr lang="fi-FI" sz="2800" dirty="0">
                <a:latin typeface="+mn-lt"/>
              </a:rPr>
              <a:t> in </a:t>
            </a:r>
            <a:r>
              <a:rPr lang="fi-FI" sz="2800" dirty="0" err="1">
                <a:latin typeface="+mn-lt"/>
              </a:rPr>
              <a:t>quarante</a:t>
            </a: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When</a:t>
            </a:r>
            <a:r>
              <a:rPr lang="fi-FI" sz="2800" dirty="0">
                <a:latin typeface="+mn-lt"/>
              </a:rPr>
              <a:t> an </a:t>
            </a:r>
            <a:r>
              <a:rPr lang="fi-FI" sz="2800" dirty="0" err="1">
                <a:latin typeface="+mn-lt"/>
              </a:rPr>
              <a:t>infection</a:t>
            </a:r>
            <a:r>
              <a:rPr lang="fi-FI" sz="2800" dirty="0">
                <a:latin typeface="+mn-lt"/>
              </a:rPr>
              <a:t> </a:t>
            </a:r>
            <a:r>
              <a:rPr lang="fi-FI" sz="2800" dirty="0" err="1">
                <a:latin typeface="+mn-lt"/>
              </a:rPr>
              <a:t>was</a:t>
            </a:r>
            <a:r>
              <a:rPr lang="fi-FI" sz="2800" dirty="0">
                <a:latin typeface="+mn-lt"/>
              </a:rPr>
              <a:t> </a:t>
            </a:r>
            <a:r>
              <a:rPr lang="fi-FI" sz="2800" dirty="0" err="1">
                <a:latin typeface="+mn-lt"/>
              </a:rPr>
              <a:t>detected</a:t>
            </a:r>
            <a:r>
              <a:rPr lang="fi-FI" sz="2800" dirty="0">
                <a:latin typeface="+mn-lt"/>
              </a:rPr>
              <a:t>, </a:t>
            </a:r>
            <a:r>
              <a:rPr lang="fi-FI" sz="2800" dirty="0" err="1">
                <a:latin typeface="+mn-lt"/>
              </a:rPr>
              <a:t>all</a:t>
            </a:r>
            <a:r>
              <a:rPr lang="fi-FI" sz="2800" dirty="0">
                <a:latin typeface="+mn-lt"/>
              </a:rPr>
              <a:t> </a:t>
            </a:r>
            <a:r>
              <a:rPr lang="fi-FI" sz="2800" dirty="0" err="1">
                <a:latin typeface="+mn-lt"/>
              </a:rPr>
              <a:t>other</a:t>
            </a:r>
            <a:r>
              <a:rPr lang="fi-FI" sz="2800" dirty="0">
                <a:latin typeface="+mn-lt"/>
              </a:rPr>
              <a:t> </a:t>
            </a:r>
            <a:r>
              <a:rPr lang="fi-FI" sz="2800" dirty="0" err="1">
                <a:latin typeface="+mn-lt"/>
              </a:rPr>
              <a:t>residents</a:t>
            </a:r>
            <a:r>
              <a:rPr lang="fi-FI" sz="2800" dirty="0">
                <a:latin typeface="+mn-lt"/>
              </a:rPr>
              <a:t> and </a:t>
            </a:r>
            <a:r>
              <a:rPr lang="fi-FI" sz="2800" dirty="0" err="1">
                <a:latin typeface="+mn-lt"/>
              </a:rPr>
              <a:t>whole</a:t>
            </a:r>
            <a:r>
              <a:rPr lang="fi-FI" sz="2800" dirty="0">
                <a:latin typeface="+mn-lt"/>
              </a:rPr>
              <a:t> </a:t>
            </a:r>
            <a:r>
              <a:rPr lang="fi-FI" sz="2800" dirty="0" err="1">
                <a:latin typeface="+mn-lt"/>
              </a:rPr>
              <a:t>staff</a:t>
            </a:r>
            <a:r>
              <a:rPr lang="fi-FI" sz="2800" dirty="0">
                <a:latin typeface="+mn-lt"/>
              </a:rPr>
              <a:t> </a:t>
            </a:r>
            <a:r>
              <a:rPr lang="fi-FI" sz="2800" dirty="0" err="1">
                <a:latin typeface="+mn-lt"/>
              </a:rPr>
              <a:t>was</a:t>
            </a:r>
            <a:r>
              <a:rPr lang="fi-FI" sz="2800" dirty="0">
                <a:latin typeface="+mn-lt"/>
              </a:rPr>
              <a:t> </a:t>
            </a:r>
            <a:r>
              <a:rPr lang="fi-FI" sz="2800" dirty="0" err="1">
                <a:latin typeface="+mn-lt"/>
              </a:rPr>
              <a:t>tested</a:t>
            </a: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The</a:t>
            </a:r>
            <a:r>
              <a:rPr lang="fi-FI" sz="2800" dirty="0">
                <a:latin typeface="+mn-lt"/>
              </a:rPr>
              <a:t> COVID19 </a:t>
            </a:r>
            <a:r>
              <a:rPr lang="fi-FI" sz="2800" dirty="0" err="1">
                <a:latin typeface="+mn-lt"/>
              </a:rPr>
              <a:t>cases</a:t>
            </a:r>
            <a:r>
              <a:rPr lang="fi-FI" sz="2800" dirty="0">
                <a:latin typeface="+mn-lt"/>
              </a:rPr>
              <a:t> </a:t>
            </a:r>
            <a:r>
              <a:rPr lang="fi-FI" sz="2800" dirty="0" err="1">
                <a:latin typeface="+mn-lt"/>
              </a:rPr>
              <a:t>were</a:t>
            </a:r>
            <a:r>
              <a:rPr lang="fi-FI" sz="2800" dirty="0">
                <a:latin typeface="+mn-lt"/>
              </a:rPr>
              <a:t> </a:t>
            </a:r>
            <a:r>
              <a:rPr lang="fi-FI" sz="2800" dirty="0" err="1">
                <a:latin typeface="+mn-lt"/>
              </a:rPr>
              <a:t>taken</a:t>
            </a:r>
            <a:r>
              <a:rPr lang="fi-FI" sz="2800" dirty="0">
                <a:latin typeface="+mn-lt"/>
              </a:rPr>
              <a:t> </a:t>
            </a:r>
            <a:r>
              <a:rPr lang="fi-FI" sz="2800" dirty="0" err="1">
                <a:latin typeface="+mn-lt"/>
              </a:rPr>
              <a:t>care</a:t>
            </a:r>
            <a:r>
              <a:rPr lang="fi-FI" sz="2800" dirty="0">
                <a:latin typeface="+mn-lt"/>
              </a:rPr>
              <a:t> in </a:t>
            </a:r>
            <a:r>
              <a:rPr lang="fi-FI" sz="2800" dirty="0" err="1">
                <a:latin typeface="+mn-lt"/>
              </a:rPr>
              <a:t>isolation</a:t>
            </a:r>
            <a:r>
              <a:rPr lang="fi-FI" sz="2800" dirty="0">
                <a:latin typeface="+mn-lt"/>
              </a:rPr>
              <a:t> </a:t>
            </a:r>
            <a:r>
              <a:rPr lang="fi-FI" sz="2800" dirty="0" err="1">
                <a:latin typeface="+mn-lt"/>
              </a:rPr>
              <a:t>from</a:t>
            </a:r>
            <a:r>
              <a:rPr lang="fi-FI" sz="2800" dirty="0">
                <a:latin typeface="+mn-lt"/>
              </a:rPr>
              <a:t> </a:t>
            </a:r>
            <a:r>
              <a:rPr lang="fi-FI" sz="2800" dirty="0" err="1">
                <a:latin typeface="+mn-lt"/>
              </a:rPr>
              <a:t>others</a:t>
            </a: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Hospital</a:t>
            </a:r>
            <a:r>
              <a:rPr lang="fi-FI" sz="2800" dirty="0">
                <a:latin typeface="+mn-lt"/>
              </a:rPr>
              <a:t>-at-home </a:t>
            </a:r>
            <a:r>
              <a:rPr lang="fi-FI" sz="2800" dirty="0" err="1">
                <a:latin typeface="+mn-lt"/>
              </a:rPr>
              <a:t>supported</a:t>
            </a:r>
            <a:r>
              <a:rPr lang="fi-FI" sz="2800" dirty="0">
                <a:latin typeface="+mn-lt"/>
              </a:rPr>
              <a:t> </a:t>
            </a:r>
            <a:r>
              <a:rPr lang="fi-FI" sz="2800" dirty="0" err="1">
                <a:latin typeface="+mn-lt"/>
              </a:rPr>
              <a:t>these</a:t>
            </a:r>
            <a:r>
              <a:rPr lang="fi-FI" sz="2800" dirty="0">
                <a:latin typeface="+mn-lt"/>
              </a:rPr>
              <a:t> </a:t>
            </a:r>
            <a:r>
              <a:rPr lang="fi-FI" sz="2800" dirty="0" err="1">
                <a:latin typeface="+mn-lt"/>
              </a:rPr>
              <a:t>units</a:t>
            </a:r>
            <a:r>
              <a:rPr lang="fi-FI" sz="2800" dirty="0">
                <a:latin typeface="+mn-lt"/>
              </a:rPr>
              <a:t> and </a:t>
            </a:r>
            <a:r>
              <a:rPr lang="fi-FI" sz="2800" dirty="0" err="1">
                <a:latin typeface="+mn-lt"/>
              </a:rPr>
              <a:t>took</a:t>
            </a:r>
            <a:r>
              <a:rPr lang="fi-FI" sz="2800" dirty="0">
                <a:latin typeface="+mn-lt"/>
              </a:rPr>
              <a:t> </a:t>
            </a:r>
            <a:r>
              <a:rPr lang="fi-FI" sz="2800" dirty="0" err="1">
                <a:latin typeface="+mn-lt"/>
              </a:rPr>
              <a:t>care</a:t>
            </a:r>
            <a:r>
              <a:rPr lang="fi-FI" sz="2800" dirty="0">
                <a:latin typeface="+mn-lt"/>
              </a:rPr>
              <a:t> of </a:t>
            </a:r>
            <a:r>
              <a:rPr lang="fi-FI" sz="2800" dirty="0" err="1">
                <a:latin typeface="+mn-lt"/>
              </a:rPr>
              <a:t>these</a:t>
            </a:r>
            <a:r>
              <a:rPr lang="fi-FI" sz="2800" dirty="0">
                <a:latin typeface="+mn-lt"/>
              </a:rPr>
              <a:t> </a:t>
            </a:r>
            <a:r>
              <a:rPr lang="fi-FI" sz="2800" dirty="0" err="1">
                <a:latin typeface="+mn-lt"/>
              </a:rPr>
              <a:t>patients</a:t>
            </a: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Cohort</a:t>
            </a:r>
            <a:r>
              <a:rPr lang="fi-FI" sz="2800" dirty="0">
                <a:latin typeface="+mn-lt"/>
              </a:rPr>
              <a:t> </a:t>
            </a:r>
            <a:r>
              <a:rPr lang="fi-FI" sz="2800" dirty="0" err="1">
                <a:latin typeface="+mn-lt"/>
              </a:rPr>
              <a:t>units</a:t>
            </a:r>
            <a:r>
              <a:rPr lang="fi-FI" sz="2800" dirty="0">
                <a:latin typeface="+mn-lt"/>
              </a:rPr>
              <a:t> </a:t>
            </a:r>
            <a:r>
              <a:rPr lang="fi-FI" sz="2800" dirty="0" err="1">
                <a:latin typeface="+mn-lt"/>
              </a:rPr>
              <a:t>were</a:t>
            </a:r>
            <a:r>
              <a:rPr lang="fi-FI" sz="2800" dirty="0">
                <a:latin typeface="+mn-lt"/>
              </a:rPr>
              <a:t> </a:t>
            </a:r>
            <a:r>
              <a:rPr lang="fi-FI" sz="2800" dirty="0" err="1">
                <a:latin typeface="+mn-lt"/>
              </a:rPr>
              <a:t>founded</a:t>
            </a:r>
            <a:r>
              <a:rPr lang="fi-FI" sz="2800" dirty="0">
                <a:latin typeface="+mn-lt"/>
              </a:rPr>
              <a:t> </a:t>
            </a:r>
            <a:r>
              <a:rPr lang="fi-FI" sz="2800" dirty="0" err="1">
                <a:latin typeface="+mn-lt"/>
              </a:rPr>
              <a:t>but</a:t>
            </a:r>
            <a:r>
              <a:rPr lang="fi-FI" sz="2800" dirty="0">
                <a:latin typeface="+mn-lt"/>
              </a:rPr>
              <a:t> </a:t>
            </a:r>
            <a:r>
              <a:rPr lang="fi-FI" sz="2800" dirty="0" err="1">
                <a:latin typeface="+mn-lt"/>
              </a:rPr>
              <a:t>they</a:t>
            </a:r>
            <a:r>
              <a:rPr lang="fi-FI" sz="2800" dirty="0">
                <a:latin typeface="+mn-lt"/>
              </a:rPr>
              <a:t> </a:t>
            </a:r>
            <a:r>
              <a:rPr lang="fi-FI" sz="2800" dirty="0" err="1">
                <a:latin typeface="+mn-lt"/>
              </a:rPr>
              <a:t>were</a:t>
            </a:r>
            <a:r>
              <a:rPr lang="fi-FI" sz="2800" dirty="0">
                <a:latin typeface="+mn-lt"/>
              </a:rPr>
              <a:t> </a:t>
            </a:r>
            <a:r>
              <a:rPr lang="fi-FI" sz="2800" dirty="0" err="1">
                <a:latin typeface="+mn-lt"/>
              </a:rPr>
              <a:t>not</a:t>
            </a:r>
            <a:r>
              <a:rPr lang="fi-FI" sz="2800" dirty="0">
                <a:latin typeface="+mn-lt"/>
              </a:rPr>
              <a:t> </a:t>
            </a:r>
            <a:r>
              <a:rPr lang="fi-FI" sz="2800" dirty="0" err="1">
                <a:latin typeface="+mn-lt"/>
              </a:rPr>
              <a:t>needed</a:t>
            </a:r>
            <a:endParaRPr lang="fi-FI" sz="2800" dirty="0">
              <a:latin typeface="+mn-lt"/>
            </a:endParaRP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11</a:t>
            </a:fld>
            <a:endParaRPr lang="en-GB" dirty="0"/>
          </a:p>
        </p:txBody>
      </p:sp>
    </p:spTree>
    <p:extLst>
      <p:ext uri="{BB962C8B-B14F-4D97-AF65-F5344CB8AC3E}">
        <p14:creationId xmlns:p14="http://schemas.microsoft.com/office/powerpoint/2010/main" val="183343288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767408" y="452537"/>
            <a:ext cx="11521280" cy="624332"/>
          </a:xfrm>
        </p:spPr>
        <p:txBody>
          <a:bodyPr/>
          <a:lstStyle/>
          <a:p>
            <a:r>
              <a:rPr lang="fi-FI" dirty="0" err="1"/>
              <a:t>What</a:t>
            </a:r>
            <a:r>
              <a:rPr lang="fi-FI" dirty="0"/>
              <a:t> </a:t>
            </a:r>
            <a:r>
              <a:rPr lang="fi-FI" dirty="0" err="1"/>
              <a:t>next</a:t>
            </a:r>
            <a:r>
              <a:rPr lang="fi-FI" dirty="0"/>
              <a:t>? 2nd </a:t>
            </a:r>
            <a:r>
              <a:rPr lang="fi-FI" dirty="0" err="1"/>
              <a:t>wave</a:t>
            </a:r>
            <a:r>
              <a:rPr lang="fi-FI" dirty="0"/>
              <a:t> is at </a:t>
            </a:r>
            <a:r>
              <a:rPr lang="fi-FI" dirty="0" err="1"/>
              <a:t>the</a:t>
            </a:r>
            <a:r>
              <a:rPr lang="fi-FI" dirty="0"/>
              <a:t> </a:t>
            </a:r>
            <a:r>
              <a:rPr lang="fi-FI" dirty="0" err="1"/>
              <a:t>door</a:t>
            </a:r>
            <a:r>
              <a:rPr lang="fi-FI" dirty="0"/>
              <a:t>…</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628800"/>
            <a:ext cx="11737304" cy="4464497"/>
          </a:xfrm>
        </p:spPr>
        <p:txBody>
          <a:bodyPr/>
          <a:lstStyle/>
          <a:p>
            <a:pPr marL="549275" indent="-457200" algn="l">
              <a:lnSpc>
                <a:spcPct val="100000"/>
              </a:lnSpc>
              <a:buFont typeface="Arial" panose="020B0604020202020204" pitchFamily="34" charset="0"/>
              <a:buChar char="•"/>
            </a:pPr>
            <a:r>
              <a:rPr lang="fi-FI" sz="2800" dirty="0" err="1">
                <a:latin typeface="+mn-lt"/>
              </a:rPr>
              <a:t>Infections</a:t>
            </a:r>
            <a:r>
              <a:rPr lang="fi-FI" sz="2800" dirty="0">
                <a:latin typeface="+mn-lt"/>
              </a:rPr>
              <a:t> is </a:t>
            </a:r>
            <a:r>
              <a:rPr lang="fi-FI" sz="2800" dirty="0" err="1">
                <a:latin typeface="+mn-lt"/>
              </a:rPr>
              <a:t>not</a:t>
            </a:r>
            <a:r>
              <a:rPr lang="fi-FI" sz="2800" dirty="0">
                <a:latin typeface="+mn-lt"/>
              </a:rPr>
              <a:t> </a:t>
            </a:r>
            <a:r>
              <a:rPr lang="fi-FI" sz="2800" dirty="0" err="1">
                <a:latin typeface="+mn-lt"/>
              </a:rPr>
              <a:t>the</a:t>
            </a:r>
            <a:r>
              <a:rPr lang="fi-FI" sz="2800" dirty="0">
                <a:latin typeface="+mn-lt"/>
              </a:rPr>
              <a:t> </a:t>
            </a:r>
            <a:r>
              <a:rPr lang="fi-FI" sz="2800" dirty="0" err="1">
                <a:latin typeface="+mn-lt"/>
              </a:rPr>
              <a:t>only</a:t>
            </a:r>
            <a:r>
              <a:rPr lang="fi-FI" sz="2800" dirty="0">
                <a:latin typeface="+mn-lt"/>
              </a:rPr>
              <a:t> </a:t>
            </a:r>
            <a:r>
              <a:rPr lang="fi-FI" sz="2800" dirty="0" err="1">
                <a:latin typeface="+mn-lt"/>
              </a:rPr>
              <a:t>problem</a:t>
            </a: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After</a:t>
            </a:r>
            <a:r>
              <a:rPr lang="fi-FI" sz="2800" dirty="0">
                <a:latin typeface="+mn-lt"/>
              </a:rPr>
              <a:t> </a:t>
            </a:r>
            <a:r>
              <a:rPr lang="fi-FI" sz="2800" dirty="0" err="1">
                <a:latin typeface="+mn-lt"/>
              </a:rPr>
              <a:t>quarantene</a:t>
            </a:r>
            <a:r>
              <a:rPr lang="fi-FI" sz="2800" dirty="0">
                <a:latin typeface="+mn-lt"/>
              </a:rPr>
              <a:t> </a:t>
            </a:r>
            <a:r>
              <a:rPr lang="fi-FI" sz="2800" dirty="0" err="1">
                <a:latin typeface="+mn-lt"/>
              </a:rPr>
              <a:t>older</a:t>
            </a:r>
            <a:r>
              <a:rPr lang="fi-FI" sz="2800" dirty="0">
                <a:latin typeface="+mn-lt"/>
              </a:rPr>
              <a:t> </a:t>
            </a:r>
            <a:r>
              <a:rPr lang="fi-FI" sz="2800" dirty="0" err="1">
                <a:latin typeface="+mn-lt"/>
              </a:rPr>
              <a:t>people</a:t>
            </a:r>
            <a:r>
              <a:rPr lang="fi-FI" sz="2800" dirty="0">
                <a:latin typeface="+mn-lt"/>
              </a:rPr>
              <a:t> </a:t>
            </a:r>
            <a:r>
              <a:rPr lang="fi-FI" sz="2800" dirty="0" err="1">
                <a:latin typeface="+mn-lt"/>
              </a:rPr>
              <a:t>suffer</a:t>
            </a:r>
            <a:r>
              <a:rPr lang="fi-FI" sz="2800" dirty="0">
                <a:latin typeface="+mn-lt"/>
              </a:rPr>
              <a:t> </a:t>
            </a:r>
            <a:r>
              <a:rPr lang="fi-FI" sz="2800" dirty="0" err="1">
                <a:latin typeface="+mn-lt"/>
              </a:rPr>
              <a:t>from</a:t>
            </a:r>
            <a:endParaRPr lang="fi-FI" sz="2800" dirty="0">
              <a:latin typeface="+mn-lt"/>
            </a:endParaRPr>
          </a:p>
          <a:p>
            <a:pPr marL="839788" lvl="1" indent="-457200" algn="l">
              <a:lnSpc>
                <a:spcPct val="100000"/>
              </a:lnSpc>
              <a:buFont typeface="Arial" panose="020B0604020202020204" pitchFamily="34" charset="0"/>
              <a:buChar char="•"/>
            </a:pPr>
            <a:r>
              <a:rPr lang="fi-FI" sz="2600" dirty="0" err="1">
                <a:latin typeface="+mn-lt"/>
              </a:rPr>
              <a:t>Loneliness</a:t>
            </a:r>
            <a:r>
              <a:rPr lang="fi-FI" sz="2600" dirty="0">
                <a:latin typeface="+mn-lt"/>
              </a:rPr>
              <a:t> </a:t>
            </a:r>
            <a:r>
              <a:rPr lang="fi-FI" sz="2600" dirty="0">
                <a:latin typeface="+mn-lt"/>
                <a:sym typeface="Wingdings" panose="05000000000000000000" pitchFamily="2" charset="2"/>
              </a:rPr>
              <a:t></a:t>
            </a:r>
            <a:r>
              <a:rPr lang="fi-FI" sz="2600" dirty="0">
                <a:latin typeface="+mn-lt"/>
              </a:rPr>
              <a:t> </a:t>
            </a:r>
            <a:r>
              <a:rPr lang="fi-FI" sz="2600" dirty="0" err="1">
                <a:latin typeface="+mn-lt"/>
              </a:rPr>
              <a:t>cognitive</a:t>
            </a:r>
            <a:r>
              <a:rPr lang="fi-FI" sz="2600" dirty="0">
                <a:latin typeface="+mn-lt"/>
              </a:rPr>
              <a:t> </a:t>
            </a:r>
            <a:r>
              <a:rPr lang="fi-FI" sz="2600" dirty="0" err="1">
                <a:latin typeface="+mn-lt"/>
              </a:rPr>
              <a:t>decline</a:t>
            </a:r>
            <a:r>
              <a:rPr lang="fi-FI" sz="2600" dirty="0">
                <a:latin typeface="+mn-lt"/>
              </a:rPr>
              <a:t> </a:t>
            </a:r>
          </a:p>
          <a:p>
            <a:pPr marL="839788" lvl="1" indent="-457200" algn="l">
              <a:lnSpc>
                <a:spcPct val="100000"/>
              </a:lnSpc>
              <a:buFont typeface="Arial" panose="020B0604020202020204" pitchFamily="34" charset="0"/>
              <a:buChar char="•"/>
            </a:pPr>
            <a:r>
              <a:rPr lang="fi-FI" sz="2600" dirty="0" err="1">
                <a:latin typeface="+mn-lt"/>
              </a:rPr>
              <a:t>Immobility</a:t>
            </a:r>
            <a:r>
              <a:rPr lang="fi-FI" sz="2600" dirty="0">
                <a:latin typeface="+mn-lt"/>
                <a:sym typeface="Wingdings" panose="05000000000000000000" pitchFamily="2" charset="2"/>
              </a:rPr>
              <a:t> </a:t>
            </a:r>
            <a:r>
              <a:rPr lang="fi-FI" sz="2600" dirty="0" err="1">
                <a:latin typeface="+mn-lt"/>
                <a:sym typeface="Wingdings" panose="05000000000000000000" pitchFamily="2" charset="2"/>
              </a:rPr>
              <a:t>frailty</a:t>
            </a:r>
            <a:r>
              <a:rPr lang="fi-FI" sz="2600" dirty="0">
                <a:latin typeface="+mn-lt"/>
                <a:sym typeface="Wingdings" panose="05000000000000000000" pitchFamily="2" charset="2"/>
              </a:rPr>
              <a:t>, </a:t>
            </a:r>
            <a:r>
              <a:rPr lang="fi-FI" sz="2600" dirty="0" err="1">
                <a:latin typeface="+mn-lt"/>
                <a:sym typeface="Wingdings" panose="05000000000000000000" pitchFamily="2" charset="2"/>
              </a:rPr>
              <a:t>disabilities</a:t>
            </a:r>
            <a:endParaRPr lang="fi-FI" sz="2600" dirty="0">
              <a:latin typeface="+mn-lt"/>
              <a:sym typeface="Wingdings" panose="05000000000000000000" pitchFamily="2" charset="2"/>
            </a:endParaRPr>
          </a:p>
          <a:p>
            <a:pPr marL="839788" lvl="1" indent="-457200" algn="l">
              <a:lnSpc>
                <a:spcPct val="100000"/>
              </a:lnSpc>
              <a:buFont typeface="Arial" panose="020B0604020202020204" pitchFamily="34" charset="0"/>
              <a:buChar char="•"/>
            </a:pPr>
            <a:r>
              <a:rPr lang="fi-FI" sz="2600" dirty="0" err="1">
                <a:latin typeface="+mn-lt"/>
                <a:sym typeface="Wingdings" panose="05000000000000000000" pitchFamily="2" charset="2"/>
              </a:rPr>
              <a:t>Other</a:t>
            </a:r>
            <a:r>
              <a:rPr lang="fi-FI" sz="2600" dirty="0">
                <a:latin typeface="+mn-lt"/>
                <a:sym typeface="Wingdings" panose="05000000000000000000" pitchFamily="2" charset="2"/>
              </a:rPr>
              <a:t> </a:t>
            </a:r>
            <a:r>
              <a:rPr lang="fi-FI" sz="2600" dirty="0" err="1">
                <a:latin typeface="+mn-lt"/>
                <a:sym typeface="Wingdings" panose="05000000000000000000" pitchFamily="2" charset="2"/>
              </a:rPr>
              <a:t>chronic</a:t>
            </a:r>
            <a:r>
              <a:rPr lang="fi-FI" sz="2600" dirty="0">
                <a:latin typeface="+mn-lt"/>
                <a:sym typeface="Wingdings" panose="05000000000000000000" pitchFamily="2" charset="2"/>
              </a:rPr>
              <a:t> </a:t>
            </a:r>
            <a:r>
              <a:rPr lang="fi-FI" sz="2600" dirty="0" err="1">
                <a:latin typeface="+mn-lt"/>
                <a:sym typeface="Wingdings" panose="05000000000000000000" pitchFamily="2" charset="2"/>
              </a:rPr>
              <a:t>diseases</a:t>
            </a:r>
            <a:r>
              <a:rPr lang="fi-FI" sz="2600" dirty="0">
                <a:latin typeface="+mn-lt"/>
                <a:sym typeface="Wingdings" panose="05000000000000000000" pitchFamily="2" charset="2"/>
              </a:rPr>
              <a:t> </a:t>
            </a:r>
            <a:r>
              <a:rPr lang="fi-FI" sz="2600" dirty="0" err="1">
                <a:latin typeface="+mn-lt"/>
                <a:sym typeface="Wingdings" panose="05000000000000000000" pitchFamily="2" charset="2"/>
              </a:rPr>
              <a:t>do</a:t>
            </a:r>
            <a:r>
              <a:rPr lang="fi-FI" sz="2600" dirty="0">
                <a:latin typeface="+mn-lt"/>
                <a:sym typeface="Wingdings" panose="05000000000000000000" pitchFamily="2" charset="2"/>
              </a:rPr>
              <a:t> </a:t>
            </a:r>
            <a:r>
              <a:rPr lang="fi-FI" sz="2600" dirty="0" err="1">
                <a:latin typeface="+mn-lt"/>
                <a:sym typeface="Wingdings" panose="05000000000000000000" pitchFamily="2" charset="2"/>
              </a:rPr>
              <a:t>not</a:t>
            </a:r>
            <a:r>
              <a:rPr lang="fi-FI" sz="2600" dirty="0">
                <a:latin typeface="+mn-lt"/>
                <a:sym typeface="Wingdings" panose="05000000000000000000" pitchFamily="2" charset="2"/>
              </a:rPr>
              <a:t> </a:t>
            </a:r>
            <a:r>
              <a:rPr lang="fi-FI" sz="2600" dirty="0" err="1">
                <a:latin typeface="+mn-lt"/>
                <a:sym typeface="Wingdings" panose="05000000000000000000" pitchFamily="2" charset="2"/>
              </a:rPr>
              <a:t>receive</a:t>
            </a:r>
            <a:r>
              <a:rPr lang="fi-FI" sz="2600" dirty="0">
                <a:latin typeface="+mn-lt"/>
                <a:sym typeface="Wingdings" panose="05000000000000000000" pitchFamily="2" charset="2"/>
              </a:rPr>
              <a:t> </a:t>
            </a:r>
            <a:r>
              <a:rPr lang="fi-FI" sz="2600" dirty="0" err="1">
                <a:latin typeface="+mn-lt"/>
                <a:sym typeface="Wingdings" panose="05000000000000000000" pitchFamily="2" charset="2"/>
              </a:rPr>
              <a:t>attention</a:t>
            </a:r>
            <a:r>
              <a:rPr lang="fi-FI" sz="2600" dirty="0">
                <a:latin typeface="+mn-lt"/>
                <a:sym typeface="Wingdings" panose="05000000000000000000" pitchFamily="2" charset="2"/>
              </a:rPr>
              <a:t> and </a:t>
            </a:r>
            <a:r>
              <a:rPr lang="fi-FI" sz="2600" dirty="0" err="1">
                <a:latin typeface="+mn-lt"/>
                <a:sym typeface="Wingdings" panose="05000000000000000000" pitchFamily="2" charset="2"/>
              </a:rPr>
              <a:t>their</a:t>
            </a:r>
            <a:r>
              <a:rPr lang="fi-FI" sz="2600" dirty="0">
                <a:latin typeface="+mn-lt"/>
                <a:sym typeface="Wingdings" panose="05000000000000000000" pitchFamily="2" charset="2"/>
              </a:rPr>
              <a:t> </a:t>
            </a:r>
            <a:r>
              <a:rPr lang="fi-FI" sz="2600" dirty="0" err="1">
                <a:latin typeface="+mn-lt"/>
                <a:sym typeface="Wingdings" panose="05000000000000000000" pitchFamily="2" charset="2"/>
              </a:rPr>
              <a:t>treatment</a:t>
            </a:r>
            <a:r>
              <a:rPr lang="fi-FI" sz="2600" dirty="0">
                <a:latin typeface="+mn-lt"/>
                <a:sym typeface="Wingdings" panose="05000000000000000000" pitchFamily="2" charset="2"/>
              </a:rPr>
              <a:t> </a:t>
            </a:r>
            <a:r>
              <a:rPr lang="fi-FI" sz="2600" dirty="0" err="1">
                <a:latin typeface="+mn-lt"/>
                <a:sym typeface="Wingdings" panose="05000000000000000000" pitchFamily="2" charset="2"/>
              </a:rPr>
              <a:t>has</a:t>
            </a:r>
            <a:r>
              <a:rPr lang="fi-FI" sz="2600" dirty="0">
                <a:latin typeface="+mn-lt"/>
                <a:sym typeface="Wingdings" panose="05000000000000000000" pitchFamily="2" charset="2"/>
              </a:rPr>
              <a:t> </a:t>
            </a:r>
            <a:r>
              <a:rPr lang="fi-FI" sz="2600" dirty="0" err="1">
                <a:latin typeface="+mn-lt"/>
                <a:sym typeface="Wingdings" panose="05000000000000000000" pitchFamily="2" charset="2"/>
              </a:rPr>
              <a:t>been</a:t>
            </a:r>
            <a:r>
              <a:rPr lang="fi-FI" sz="2600" dirty="0">
                <a:latin typeface="+mn-lt"/>
                <a:sym typeface="Wingdings" panose="05000000000000000000" pitchFamily="2" charset="2"/>
              </a:rPr>
              <a:t> </a:t>
            </a:r>
            <a:r>
              <a:rPr lang="fi-FI" sz="2600" dirty="0" err="1">
                <a:latin typeface="+mn-lt"/>
                <a:sym typeface="Wingdings" panose="05000000000000000000" pitchFamily="2" charset="2"/>
              </a:rPr>
              <a:t>postponed</a:t>
            </a:r>
            <a:endParaRPr lang="fi-FI" sz="2600" dirty="0">
              <a:latin typeface="+mn-lt"/>
            </a:endParaRPr>
          </a:p>
          <a:p>
            <a:pPr marL="549275" indent="-457200" algn="l">
              <a:lnSpc>
                <a:spcPct val="100000"/>
              </a:lnSpc>
              <a:buFont typeface="Arial" panose="020B0604020202020204" pitchFamily="34" charset="0"/>
              <a:buChar char="•"/>
            </a:pPr>
            <a:r>
              <a:rPr lang="fi-FI" sz="2800" dirty="0" err="1">
                <a:latin typeface="+mn-lt"/>
              </a:rPr>
              <a:t>Staff</a:t>
            </a:r>
            <a:r>
              <a:rPr lang="fi-FI" sz="2800" dirty="0">
                <a:latin typeface="+mn-lt"/>
              </a:rPr>
              <a:t> </a:t>
            </a:r>
            <a:r>
              <a:rPr lang="fi-FI" sz="2800" dirty="0" err="1">
                <a:latin typeface="+mn-lt"/>
              </a:rPr>
              <a:t>suffers</a:t>
            </a:r>
            <a:r>
              <a:rPr lang="fi-FI" sz="2800" dirty="0">
                <a:latin typeface="+mn-lt"/>
              </a:rPr>
              <a:t> </a:t>
            </a:r>
            <a:r>
              <a:rPr lang="fi-FI" sz="2800" dirty="0" err="1">
                <a:latin typeface="+mn-lt"/>
              </a:rPr>
              <a:t>from</a:t>
            </a:r>
            <a:r>
              <a:rPr lang="fi-FI" sz="2800" dirty="0">
                <a:latin typeface="+mn-lt"/>
              </a:rPr>
              <a:t> </a:t>
            </a:r>
            <a:r>
              <a:rPr lang="fi-FI" sz="2800" dirty="0" err="1">
                <a:latin typeface="+mn-lt"/>
              </a:rPr>
              <a:t>stress</a:t>
            </a:r>
            <a:r>
              <a:rPr lang="fi-FI" sz="2800" dirty="0">
                <a:latin typeface="+mn-lt"/>
              </a:rPr>
              <a:t>, </a:t>
            </a:r>
            <a:r>
              <a:rPr lang="fi-FI" sz="2800" dirty="0" err="1">
                <a:latin typeface="+mn-lt"/>
              </a:rPr>
              <a:t>fear</a:t>
            </a:r>
            <a:r>
              <a:rPr lang="fi-FI" sz="2800" dirty="0">
                <a:latin typeface="+mn-lt"/>
              </a:rPr>
              <a:t>, </a:t>
            </a:r>
            <a:r>
              <a:rPr lang="fi-FI" sz="2800" dirty="0" err="1">
                <a:latin typeface="+mn-lt"/>
              </a:rPr>
              <a:t>anxiety</a:t>
            </a:r>
            <a:r>
              <a:rPr lang="fi-FI" sz="2800" dirty="0">
                <a:latin typeface="+mn-lt"/>
              </a:rPr>
              <a:t> and </a:t>
            </a:r>
            <a:r>
              <a:rPr lang="fi-FI" sz="2800" dirty="0" err="1">
                <a:latin typeface="+mn-lt"/>
              </a:rPr>
              <a:t>mourning</a:t>
            </a:r>
            <a:r>
              <a:rPr lang="fi-FI" sz="2800" dirty="0">
                <a:latin typeface="+mn-lt"/>
              </a:rPr>
              <a:t> </a:t>
            </a:r>
            <a:r>
              <a:rPr lang="fi-FI" sz="2800" dirty="0">
                <a:latin typeface="+mn-lt"/>
                <a:sym typeface="Wingdings" panose="05000000000000000000" pitchFamily="2" charset="2"/>
              </a:rPr>
              <a:t> </a:t>
            </a:r>
            <a:r>
              <a:rPr lang="fi-FI" sz="2800" dirty="0" err="1">
                <a:latin typeface="+mn-lt"/>
                <a:sym typeface="Wingdings" panose="05000000000000000000" pitchFamily="2" charset="2"/>
              </a:rPr>
              <a:t>need</a:t>
            </a:r>
            <a:r>
              <a:rPr lang="fi-FI" sz="2800" dirty="0">
                <a:latin typeface="+mn-lt"/>
                <a:sym typeface="Wingdings" panose="05000000000000000000" pitchFamily="2" charset="2"/>
              </a:rPr>
              <a:t> for </a:t>
            </a:r>
            <a:r>
              <a:rPr lang="fi-FI" sz="2800" dirty="0" err="1">
                <a:latin typeface="+mn-lt"/>
                <a:sym typeface="Wingdings" panose="05000000000000000000" pitchFamily="2" charset="2"/>
              </a:rPr>
              <a:t>support</a:t>
            </a:r>
            <a:r>
              <a:rPr lang="fi-FI" sz="2800">
                <a:latin typeface="+mn-lt"/>
                <a:sym typeface="Wingdings" panose="05000000000000000000" pitchFamily="2" charset="2"/>
              </a:rPr>
              <a:t>, education</a:t>
            </a:r>
            <a:r>
              <a:rPr lang="fi-FI" sz="2800" dirty="0">
                <a:latin typeface="+mn-lt"/>
                <a:sym typeface="Wingdings" panose="05000000000000000000" pitchFamily="2" charset="2"/>
              </a:rPr>
              <a:t> and </a:t>
            </a:r>
            <a:r>
              <a:rPr lang="fi-FI" sz="2800" dirty="0" err="1">
                <a:latin typeface="+mn-lt"/>
                <a:sym typeface="Wingdings" panose="05000000000000000000" pitchFamily="2" charset="2"/>
              </a:rPr>
              <a:t>good</a:t>
            </a:r>
            <a:r>
              <a:rPr lang="fi-FI" sz="2800" dirty="0">
                <a:latin typeface="+mn-lt"/>
                <a:sym typeface="Wingdings" panose="05000000000000000000" pitchFamily="2" charset="2"/>
              </a:rPr>
              <a:t> </a:t>
            </a:r>
            <a:r>
              <a:rPr lang="fi-FI" sz="2800" dirty="0" err="1">
                <a:latin typeface="+mn-lt"/>
                <a:sym typeface="Wingdings" panose="05000000000000000000" pitchFamily="2" charset="2"/>
              </a:rPr>
              <a:t>resources</a:t>
            </a:r>
            <a:endParaRPr lang="fi-FI" sz="2800" dirty="0">
              <a:latin typeface="+mn-lt"/>
            </a:endParaRP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12</a:t>
            </a:fld>
            <a:endParaRPr lang="en-GB" dirty="0"/>
          </a:p>
        </p:txBody>
      </p:sp>
    </p:spTree>
    <p:extLst>
      <p:ext uri="{BB962C8B-B14F-4D97-AF65-F5344CB8AC3E}">
        <p14:creationId xmlns:p14="http://schemas.microsoft.com/office/powerpoint/2010/main" val="2378563213"/>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err="1"/>
              <a:t>What</a:t>
            </a:r>
            <a:r>
              <a:rPr lang="fi-FI" dirty="0"/>
              <a:t> </a:t>
            </a:r>
            <a:r>
              <a:rPr lang="fi-FI" dirty="0" err="1"/>
              <a:t>can</a:t>
            </a:r>
            <a:r>
              <a:rPr lang="fi-FI" dirty="0"/>
              <a:t> </a:t>
            </a:r>
            <a:r>
              <a:rPr lang="fi-FI" dirty="0" err="1"/>
              <a:t>we</a:t>
            </a:r>
            <a:r>
              <a:rPr lang="fi-FI" dirty="0"/>
              <a:t> </a:t>
            </a:r>
            <a:r>
              <a:rPr lang="fi-FI" dirty="0" err="1"/>
              <a:t>do</a:t>
            </a:r>
            <a:r>
              <a:rPr lang="fi-FI" dirty="0"/>
              <a:t>? </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340768"/>
            <a:ext cx="11737304" cy="4752529"/>
          </a:xfrm>
        </p:spPr>
        <p:txBody>
          <a:bodyPr/>
          <a:lstStyle/>
          <a:p>
            <a:pPr marL="549275" indent="-457200" algn="l">
              <a:lnSpc>
                <a:spcPct val="100000"/>
              </a:lnSpc>
              <a:buFont typeface="Arial" panose="020B0604020202020204" pitchFamily="34" charset="0"/>
              <a:buChar char="•"/>
            </a:pPr>
            <a:r>
              <a:rPr lang="fi-FI" sz="2800" dirty="0">
                <a:latin typeface="+mn-lt"/>
              </a:rPr>
              <a:t>”</a:t>
            </a:r>
            <a:r>
              <a:rPr lang="fi-FI" sz="2800" dirty="0" err="1">
                <a:latin typeface="+mn-lt"/>
              </a:rPr>
              <a:t>Test</a:t>
            </a:r>
            <a:r>
              <a:rPr lang="fi-FI" sz="2800" dirty="0">
                <a:latin typeface="+mn-lt"/>
              </a:rPr>
              <a:t>–</a:t>
            </a:r>
            <a:r>
              <a:rPr lang="fi-FI" sz="2800" dirty="0" err="1">
                <a:latin typeface="+mn-lt"/>
              </a:rPr>
              <a:t>trace</a:t>
            </a:r>
            <a:r>
              <a:rPr lang="fi-FI" sz="2800" dirty="0">
                <a:latin typeface="+mn-lt"/>
              </a:rPr>
              <a:t>–</a:t>
            </a:r>
            <a:r>
              <a:rPr lang="fi-FI" sz="2800" dirty="0" err="1">
                <a:latin typeface="+mn-lt"/>
              </a:rPr>
              <a:t>isolate</a:t>
            </a:r>
            <a:r>
              <a:rPr lang="fi-FI" sz="2800" dirty="0">
                <a:latin typeface="+mn-lt"/>
              </a:rPr>
              <a:t>–</a:t>
            </a:r>
            <a:r>
              <a:rPr lang="fi-FI" sz="2800" dirty="0" err="1">
                <a:latin typeface="+mn-lt"/>
              </a:rPr>
              <a:t>treat</a:t>
            </a:r>
            <a:r>
              <a:rPr lang="fi-FI" sz="2800" dirty="0">
                <a:latin typeface="+mn-lt"/>
              </a:rPr>
              <a:t>” </a:t>
            </a:r>
            <a:r>
              <a:rPr lang="fi-FI" sz="2800" dirty="0" err="1">
                <a:latin typeface="+mn-lt"/>
              </a:rPr>
              <a:t>are</a:t>
            </a:r>
            <a:r>
              <a:rPr lang="fi-FI" sz="2800" dirty="0">
                <a:latin typeface="+mn-lt"/>
              </a:rPr>
              <a:t> </a:t>
            </a:r>
            <a:r>
              <a:rPr lang="fi-FI" sz="2800" dirty="0" err="1">
                <a:latin typeface="+mn-lt"/>
              </a:rPr>
              <a:t>the</a:t>
            </a:r>
            <a:r>
              <a:rPr lang="fi-FI" sz="2800" dirty="0">
                <a:latin typeface="+mn-lt"/>
              </a:rPr>
              <a:t> </a:t>
            </a:r>
            <a:r>
              <a:rPr lang="fi-FI" sz="2800" dirty="0" err="1">
                <a:latin typeface="+mn-lt"/>
              </a:rPr>
              <a:t>cornerstones</a:t>
            </a:r>
            <a:r>
              <a:rPr lang="fi-FI" sz="2800" dirty="0">
                <a:latin typeface="+mn-lt"/>
              </a:rPr>
              <a:t> of </a:t>
            </a:r>
            <a:r>
              <a:rPr lang="fi-FI" sz="2800" dirty="0" err="1">
                <a:latin typeface="+mn-lt"/>
              </a:rPr>
              <a:t>strategy</a:t>
            </a: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There</a:t>
            </a:r>
            <a:r>
              <a:rPr lang="fi-FI" sz="2800" dirty="0">
                <a:latin typeface="+mn-lt"/>
              </a:rPr>
              <a:t> </a:t>
            </a:r>
            <a:r>
              <a:rPr lang="fi-FI" sz="2800" dirty="0" err="1">
                <a:latin typeface="+mn-lt"/>
              </a:rPr>
              <a:t>are</a:t>
            </a:r>
            <a:r>
              <a:rPr lang="fi-FI" sz="2800" dirty="0">
                <a:latin typeface="+mn-lt"/>
              </a:rPr>
              <a:t> </a:t>
            </a:r>
            <a:r>
              <a:rPr lang="fi-FI" sz="2800" dirty="0" err="1">
                <a:latin typeface="+mn-lt"/>
              </a:rPr>
              <a:t>asymptomatic</a:t>
            </a:r>
            <a:r>
              <a:rPr lang="fi-FI" sz="2800" dirty="0">
                <a:latin typeface="+mn-lt"/>
              </a:rPr>
              <a:t> and </a:t>
            </a:r>
            <a:r>
              <a:rPr lang="fi-FI" sz="2800" dirty="0" err="1">
                <a:latin typeface="+mn-lt"/>
              </a:rPr>
              <a:t>atypical</a:t>
            </a:r>
            <a:r>
              <a:rPr lang="fi-FI" sz="2800" dirty="0">
                <a:latin typeface="+mn-lt"/>
              </a:rPr>
              <a:t> </a:t>
            </a:r>
            <a:r>
              <a:rPr lang="fi-FI" sz="2800" dirty="0" err="1">
                <a:latin typeface="+mn-lt"/>
              </a:rPr>
              <a:t>cases</a:t>
            </a:r>
            <a:r>
              <a:rPr lang="fi-FI" sz="2800" dirty="0">
                <a:latin typeface="+mn-lt"/>
              </a:rPr>
              <a:t> </a:t>
            </a:r>
            <a:r>
              <a:rPr lang="fi-FI" sz="2800" dirty="0">
                <a:latin typeface="+mn-lt"/>
                <a:sym typeface="Wingdings" panose="05000000000000000000" pitchFamily="2" charset="2"/>
              </a:rPr>
              <a:t></a:t>
            </a:r>
          </a:p>
          <a:p>
            <a:pPr marL="839788" lvl="1" indent="-457200" algn="l">
              <a:lnSpc>
                <a:spcPct val="100000"/>
              </a:lnSpc>
              <a:buFont typeface="Arial" panose="020B0604020202020204" pitchFamily="34" charset="0"/>
              <a:buChar char="•"/>
            </a:pPr>
            <a:r>
              <a:rPr lang="fi-FI" sz="2400" dirty="0" err="1">
                <a:latin typeface="+mn-lt"/>
                <a:sym typeface="Wingdings" panose="05000000000000000000" pitchFamily="2" charset="2"/>
              </a:rPr>
              <a:t>Low</a:t>
            </a:r>
            <a:r>
              <a:rPr lang="fi-FI" sz="2400" dirty="0">
                <a:latin typeface="+mn-lt"/>
                <a:sym typeface="Wingdings" panose="05000000000000000000" pitchFamily="2" charset="2"/>
              </a:rPr>
              <a:t> </a:t>
            </a:r>
            <a:r>
              <a:rPr lang="fi-FI" sz="2400" dirty="0" err="1">
                <a:latin typeface="+mn-lt"/>
                <a:sym typeface="Wingdings" panose="05000000000000000000" pitchFamily="2" charset="2"/>
              </a:rPr>
              <a:t>threshold</a:t>
            </a:r>
            <a:r>
              <a:rPr lang="fi-FI" sz="2400" dirty="0">
                <a:latin typeface="+mn-lt"/>
                <a:sym typeface="Wingdings" panose="05000000000000000000" pitchFamily="2" charset="2"/>
              </a:rPr>
              <a:t> for </a:t>
            </a:r>
            <a:r>
              <a:rPr lang="fi-FI" sz="2400" dirty="0" err="1">
                <a:latin typeface="+mn-lt"/>
                <a:sym typeface="Wingdings" panose="05000000000000000000" pitchFamily="2" charset="2"/>
              </a:rPr>
              <a:t>mass</a:t>
            </a:r>
            <a:r>
              <a:rPr lang="fi-FI" sz="2400" dirty="0">
                <a:latin typeface="+mn-lt"/>
                <a:sym typeface="Wingdings" panose="05000000000000000000" pitchFamily="2" charset="2"/>
              </a:rPr>
              <a:t> </a:t>
            </a:r>
            <a:r>
              <a:rPr lang="fi-FI" sz="2400" dirty="0" err="1">
                <a:latin typeface="+mn-lt"/>
                <a:sym typeface="Wingdings" panose="05000000000000000000" pitchFamily="2" charset="2"/>
              </a:rPr>
              <a:t>testing</a:t>
            </a:r>
            <a:r>
              <a:rPr lang="fi-FI" sz="2400" dirty="0">
                <a:latin typeface="+mn-lt"/>
                <a:sym typeface="Wingdings" panose="05000000000000000000" pitchFamily="2" charset="2"/>
              </a:rPr>
              <a:t> to </a:t>
            </a:r>
            <a:r>
              <a:rPr lang="fi-FI" sz="2400" dirty="0" err="1">
                <a:latin typeface="+mn-lt"/>
                <a:sym typeface="Wingdings" panose="05000000000000000000" pitchFamily="2" charset="2"/>
              </a:rPr>
              <a:t>limit</a:t>
            </a:r>
            <a:r>
              <a:rPr lang="fi-FI" sz="2400" dirty="0">
                <a:latin typeface="+mn-lt"/>
                <a:sym typeface="Wingdings" panose="05000000000000000000" pitchFamily="2" charset="2"/>
              </a:rPr>
              <a:t> </a:t>
            </a:r>
            <a:r>
              <a:rPr lang="fi-FI" sz="2400" dirty="0" err="1">
                <a:latin typeface="+mn-lt"/>
                <a:sym typeface="Wingdings" panose="05000000000000000000" pitchFamily="2" charset="2"/>
              </a:rPr>
              <a:t>outbreaks</a:t>
            </a:r>
            <a:endParaRPr lang="fi-FI" sz="2400" dirty="0">
              <a:latin typeface="+mn-lt"/>
              <a:sym typeface="Wingdings" panose="05000000000000000000" pitchFamily="2" charset="2"/>
            </a:endParaRPr>
          </a:p>
          <a:p>
            <a:pPr marL="839788" lvl="1" indent="-457200" algn="l">
              <a:lnSpc>
                <a:spcPct val="100000"/>
              </a:lnSpc>
              <a:buFont typeface="Arial" panose="020B0604020202020204" pitchFamily="34" charset="0"/>
              <a:buChar char="•"/>
            </a:pPr>
            <a:r>
              <a:rPr lang="fi-FI" sz="2400" dirty="0" err="1">
                <a:latin typeface="+mn-lt"/>
                <a:sym typeface="Wingdings" panose="05000000000000000000" pitchFamily="2" charset="2"/>
              </a:rPr>
              <a:t>Hygiene</a:t>
            </a:r>
            <a:r>
              <a:rPr lang="fi-FI" sz="2400" dirty="0">
                <a:latin typeface="+mn-lt"/>
                <a:sym typeface="Wingdings" panose="05000000000000000000" pitchFamily="2" charset="2"/>
              </a:rPr>
              <a:t>, </a:t>
            </a:r>
            <a:r>
              <a:rPr lang="fi-FI" sz="2400" dirty="0" err="1">
                <a:latin typeface="+mn-lt"/>
                <a:sym typeface="Wingdings" panose="05000000000000000000" pitchFamily="2" charset="2"/>
              </a:rPr>
              <a:t>PPEs</a:t>
            </a:r>
            <a:r>
              <a:rPr lang="fi-FI" sz="2400" dirty="0">
                <a:latin typeface="+mn-lt"/>
                <a:sym typeface="Wingdings" panose="05000000000000000000" pitchFamily="2" charset="2"/>
              </a:rPr>
              <a:t> and </a:t>
            </a:r>
            <a:r>
              <a:rPr lang="fi-FI" sz="2400" dirty="0" err="1">
                <a:latin typeface="+mn-lt"/>
                <a:sym typeface="Wingdings" panose="05000000000000000000" pitchFamily="2" charset="2"/>
              </a:rPr>
              <a:t>safety</a:t>
            </a:r>
            <a:r>
              <a:rPr lang="fi-FI" sz="2400" dirty="0">
                <a:latin typeface="+mn-lt"/>
                <a:sym typeface="Wingdings" panose="05000000000000000000" pitchFamily="2" charset="2"/>
              </a:rPr>
              <a:t> </a:t>
            </a:r>
            <a:r>
              <a:rPr lang="fi-FI" sz="2400" dirty="0" err="1">
                <a:latin typeface="+mn-lt"/>
                <a:sym typeface="Wingdings" panose="05000000000000000000" pitchFamily="2" charset="2"/>
              </a:rPr>
              <a:t>measures</a:t>
            </a:r>
            <a:r>
              <a:rPr lang="fi-FI" sz="2400" dirty="0">
                <a:latin typeface="+mn-lt"/>
                <a:sym typeface="Wingdings" panose="05000000000000000000" pitchFamily="2" charset="2"/>
              </a:rPr>
              <a:t> </a:t>
            </a:r>
            <a:r>
              <a:rPr lang="fi-FI" sz="2400" dirty="0" err="1">
                <a:latin typeface="+mn-lt"/>
                <a:sym typeface="Wingdings" panose="05000000000000000000" pitchFamily="2" charset="2"/>
              </a:rPr>
              <a:t>must</a:t>
            </a:r>
            <a:r>
              <a:rPr lang="fi-FI" sz="2400" dirty="0">
                <a:latin typeface="+mn-lt"/>
                <a:sym typeface="Wingdings" panose="05000000000000000000" pitchFamily="2" charset="2"/>
              </a:rPr>
              <a:t> </a:t>
            </a:r>
            <a:r>
              <a:rPr lang="fi-FI" sz="2400" dirty="0" err="1">
                <a:latin typeface="+mn-lt"/>
                <a:sym typeface="Wingdings" panose="05000000000000000000" pitchFamily="2" charset="2"/>
              </a:rPr>
              <a:t>be</a:t>
            </a:r>
            <a:r>
              <a:rPr lang="fi-FI" sz="2400" dirty="0">
                <a:latin typeface="+mn-lt"/>
                <a:sym typeface="Wingdings" panose="05000000000000000000" pitchFamily="2" charset="2"/>
              </a:rPr>
              <a:t> </a:t>
            </a:r>
            <a:r>
              <a:rPr lang="fi-FI" sz="2400" dirty="0" err="1">
                <a:latin typeface="+mn-lt"/>
                <a:sym typeface="Wingdings" panose="05000000000000000000" pitchFamily="2" charset="2"/>
              </a:rPr>
              <a:t>implemented</a:t>
            </a:r>
            <a:endParaRPr lang="fi-FI" sz="2400" dirty="0">
              <a:latin typeface="+mn-lt"/>
              <a:sym typeface="Wingdings" panose="05000000000000000000" pitchFamily="2" charset="2"/>
            </a:endParaRPr>
          </a:p>
          <a:p>
            <a:pPr marL="839788" lvl="1" indent="-457200" algn="l">
              <a:lnSpc>
                <a:spcPct val="100000"/>
              </a:lnSpc>
              <a:buFont typeface="Arial" panose="020B0604020202020204" pitchFamily="34" charset="0"/>
              <a:buChar char="•"/>
            </a:pPr>
            <a:r>
              <a:rPr lang="fi-FI" sz="2400" dirty="0" err="1">
                <a:latin typeface="+mn-lt"/>
                <a:sym typeface="Wingdings" panose="05000000000000000000" pitchFamily="2" charset="2"/>
              </a:rPr>
              <a:t>Monitors</a:t>
            </a:r>
            <a:r>
              <a:rPr lang="fi-FI" sz="2400" dirty="0">
                <a:latin typeface="+mn-lt"/>
                <a:sym typeface="Wingdings" panose="05000000000000000000" pitchFamily="2" charset="2"/>
              </a:rPr>
              <a:t> </a:t>
            </a:r>
            <a:r>
              <a:rPr lang="fi-FI" sz="2400" dirty="0" err="1">
                <a:latin typeface="+mn-lt"/>
                <a:sym typeface="Wingdings" panose="05000000000000000000" pitchFamily="2" charset="2"/>
              </a:rPr>
              <a:t>visitors</a:t>
            </a:r>
            <a:r>
              <a:rPr lang="fi-FI" sz="2400" dirty="0">
                <a:latin typeface="+mn-lt"/>
                <a:sym typeface="Wingdings" panose="05000000000000000000" pitchFamily="2" charset="2"/>
              </a:rPr>
              <a:t>, </a:t>
            </a:r>
            <a:r>
              <a:rPr lang="fi-FI" sz="2400" dirty="0" err="1">
                <a:latin typeface="+mn-lt"/>
                <a:sym typeface="Wingdings" panose="05000000000000000000" pitchFamily="2" charset="2"/>
              </a:rPr>
              <a:t>register</a:t>
            </a:r>
            <a:r>
              <a:rPr lang="fi-FI" sz="2400" dirty="0">
                <a:latin typeface="+mn-lt"/>
                <a:sym typeface="Wingdings" panose="05000000000000000000" pitchFamily="2" charset="2"/>
              </a:rPr>
              <a:t> </a:t>
            </a:r>
            <a:r>
              <a:rPr lang="fi-FI" sz="2400" dirty="0" err="1">
                <a:latin typeface="+mn-lt"/>
                <a:sym typeface="Wingdings" panose="05000000000000000000" pitchFamily="2" charset="2"/>
              </a:rPr>
              <a:t>cases</a:t>
            </a:r>
            <a:r>
              <a:rPr lang="fi-FI" sz="2400" dirty="0">
                <a:latin typeface="+mn-lt"/>
                <a:sym typeface="Wingdings" panose="05000000000000000000" pitchFamily="2" charset="2"/>
              </a:rPr>
              <a:t> and </a:t>
            </a:r>
            <a:r>
              <a:rPr lang="fi-FI" sz="2400" dirty="0" err="1">
                <a:latin typeface="+mn-lt"/>
                <a:sym typeface="Wingdings" panose="05000000000000000000" pitchFamily="2" charset="2"/>
              </a:rPr>
              <a:t>places</a:t>
            </a:r>
            <a:endParaRPr lang="fi-FI" sz="2400" dirty="0">
              <a:latin typeface="+mn-lt"/>
              <a:sym typeface="Wingdings" panose="05000000000000000000" pitchFamily="2" charset="2"/>
            </a:endParaRPr>
          </a:p>
          <a:p>
            <a:pPr marL="839788" lvl="1" indent="-457200" algn="l">
              <a:lnSpc>
                <a:spcPct val="100000"/>
              </a:lnSpc>
              <a:buFont typeface="Arial" panose="020B0604020202020204" pitchFamily="34" charset="0"/>
              <a:buChar char="•"/>
            </a:pPr>
            <a:endParaRPr lang="fi-FI" sz="2800" dirty="0">
              <a:latin typeface="+mn-lt"/>
            </a:endParaRPr>
          </a:p>
          <a:p>
            <a:pPr marL="549275" indent="-457200" algn="l">
              <a:lnSpc>
                <a:spcPct val="100000"/>
              </a:lnSpc>
              <a:buFont typeface="Arial" panose="020B0604020202020204" pitchFamily="34" charset="0"/>
              <a:buChar char="•"/>
            </a:pPr>
            <a:r>
              <a:rPr lang="fi-FI" sz="2800" dirty="0" err="1">
                <a:latin typeface="+mn-lt"/>
              </a:rPr>
              <a:t>The</a:t>
            </a:r>
            <a:r>
              <a:rPr lang="fi-FI" sz="2800" dirty="0">
                <a:latin typeface="+mn-lt"/>
              </a:rPr>
              <a:t> </a:t>
            </a:r>
            <a:r>
              <a:rPr lang="fi-FI" sz="2800" dirty="0" err="1">
                <a:latin typeface="+mn-lt"/>
              </a:rPr>
              <a:t>staff</a:t>
            </a:r>
            <a:r>
              <a:rPr lang="fi-FI" sz="2800" dirty="0">
                <a:latin typeface="+mn-lt"/>
              </a:rPr>
              <a:t> </a:t>
            </a:r>
            <a:r>
              <a:rPr lang="fi-FI" sz="2800" dirty="0" err="1">
                <a:latin typeface="+mn-lt"/>
              </a:rPr>
              <a:t>needs</a:t>
            </a:r>
            <a:r>
              <a:rPr lang="fi-FI" sz="2800" dirty="0">
                <a:latin typeface="+mn-lt"/>
              </a:rPr>
              <a:t> </a:t>
            </a:r>
            <a:r>
              <a:rPr lang="fi-FI" sz="2800" dirty="0" err="1">
                <a:latin typeface="+mn-lt"/>
              </a:rPr>
              <a:t>support</a:t>
            </a:r>
            <a:r>
              <a:rPr lang="fi-FI" sz="2800" dirty="0">
                <a:latin typeface="+mn-lt"/>
              </a:rPr>
              <a:t> – 24/7 </a:t>
            </a:r>
            <a:r>
              <a:rPr lang="fi-FI" sz="2800" dirty="0" err="1">
                <a:latin typeface="+mn-lt"/>
              </a:rPr>
              <a:t>online</a:t>
            </a:r>
            <a:r>
              <a:rPr lang="fi-FI" sz="2800" dirty="0">
                <a:latin typeface="+mn-lt"/>
              </a:rPr>
              <a:t> </a:t>
            </a:r>
            <a:r>
              <a:rPr lang="fi-FI" sz="2800" dirty="0" err="1">
                <a:latin typeface="+mn-lt"/>
              </a:rPr>
              <a:t>platforms</a:t>
            </a:r>
            <a:r>
              <a:rPr lang="fi-FI" sz="2800" dirty="0">
                <a:latin typeface="+mn-lt"/>
              </a:rPr>
              <a:t> </a:t>
            </a:r>
            <a:r>
              <a:rPr lang="fi-FI" sz="2800" dirty="0" err="1">
                <a:latin typeface="+mn-lt"/>
              </a:rPr>
              <a:t>seems</a:t>
            </a:r>
            <a:r>
              <a:rPr lang="fi-FI" sz="2800" dirty="0">
                <a:latin typeface="+mn-lt"/>
              </a:rPr>
              <a:t> to </a:t>
            </a:r>
            <a:r>
              <a:rPr lang="fi-FI" sz="2800" dirty="0" err="1">
                <a:latin typeface="+mn-lt"/>
              </a:rPr>
              <a:t>be</a:t>
            </a:r>
            <a:r>
              <a:rPr lang="fi-FI" sz="2800" dirty="0">
                <a:latin typeface="+mn-lt"/>
              </a:rPr>
              <a:t> </a:t>
            </a:r>
            <a:r>
              <a:rPr lang="fi-FI" sz="2800" dirty="0" err="1">
                <a:latin typeface="+mn-lt"/>
              </a:rPr>
              <a:t>feasible</a:t>
            </a:r>
            <a:r>
              <a:rPr lang="fi-FI" sz="2800" dirty="0">
                <a:latin typeface="+mn-lt"/>
              </a:rPr>
              <a:t>.</a:t>
            </a:r>
          </a:p>
          <a:p>
            <a:pPr marL="549275" indent="-457200" algn="l">
              <a:lnSpc>
                <a:spcPct val="100000"/>
              </a:lnSpc>
              <a:buFont typeface="Arial" panose="020B0604020202020204" pitchFamily="34" charset="0"/>
              <a:buChar char="•"/>
            </a:pPr>
            <a:r>
              <a:rPr lang="fi-FI" sz="2800" dirty="0" err="1">
                <a:latin typeface="+mn-lt"/>
              </a:rPr>
              <a:t>Consequence</a:t>
            </a:r>
            <a:r>
              <a:rPr lang="fi-FI" sz="2800" dirty="0">
                <a:latin typeface="+mn-lt"/>
              </a:rPr>
              <a:t> of prevention </a:t>
            </a:r>
            <a:r>
              <a:rPr lang="fi-FI" sz="2800" dirty="0" err="1">
                <a:latin typeface="+mn-lt"/>
              </a:rPr>
              <a:t>should</a:t>
            </a:r>
            <a:r>
              <a:rPr lang="fi-FI" sz="2800" dirty="0">
                <a:latin typeface="+mn-lt"/>
              </a:rPr>
              <a:t> </a:t>
            </a:r>
            <a:r>
              <a:rPr lang="fi-FI" sz="2800" dirty="0" err="1">
                <a:latin typeface="+mn-lt"/>
              </a:rPr>
              <a:t>be</a:t>
            </a:r>
            <a:r>
              <a:rPr lang="fi-FI" sz="2800" dirty="0">
                <a:latin typeface="+mn-lt"/>
              </a:rPr>
              <a:t> no </a:t>
            </a:r>
            <a:r>
              <a:rPr lang="fi-FI" sz="2800" dirty="0" err="1">
                <a:latin typeface="+mn-lt"/>
              </a:rPr>
              <a:t>worse</a:t>
            </a:r>
            <a:r>
              <a:rPr lang="fi-FI" sz="2800" dirty="0">
                <a:latin typeface="+mn-lt"/>
              </a:rPr>
              <a:t> </a:t>
            </a:r>
            <a:r>
              <a:rPr lang="fi-FI" sz="2800" dirty="0" err="1">
                <a:latin typeface="+mn-lt"/>
              </a:rPr>
              <a:t>that</a:t>
            </a:r>
            <a:r>
              <a:rPr lang="fi-FI" sz="2800" dirty="0">
                <a:latin typeface="+mn-lt"/>
              </a:rPr>
              <a:t> </a:t>
            </a:r>
            <a:r>
              <a:rPr lang="fi-FI" sz="2800" dirty="0" err="1">
                <a:latin typeface="+mn-lt"/>
              </a:rPr>
              <a:t>infection</a:t>
            </a:r>
            <a:r>
              <a:rPr lang="fi-FI" sz="2800" dirty="0">
                <a:latin typeface="+mn-lt"/>
              </a:rPr>
              <a:t> </a:t>
            </a:r>
            <a:r>
              <a:rPr lang="fi-FI" sz="2800" dirty="0" err="1">
                <a:latin typeface="+mn-lt"/>
              </a:rPr>
              <a:t>itself</a:t>
            </a:r>
            <a:r>
              <a:rPr lang="fi-FI" sz="2800" dirty="0">
                <a:latin typeface="+mn-lt"/>
              </a:rPr>
              <a:t>!</a:t>
            </a: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13</a:t>
            </a:fld>
            <a:endParaRPr lang="en-GB" dirty="0"/>
          </a:p>
        </p:txBody>
      </p:sp>
    </p:spTree>
    <p:extLst>
      <p:ext uri="{BB962C8B-B14F-4D97-AF65-F5344CB8AC3E}">
        <p14:creationId xmlns:p14="http://schemas.microsoft.com/office/powerpoint/2010/main" val="148137123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a:t>How to </a:t>
            </a:r>
            <a:r>
              <a:rPr lang="fi-FI" dirty="0" err="1"/>
              <a:t>prevent</a:t>
            </a:r>
            <a:r>
              <a:rPr lang="fi-FI" dirty="0"/>
              <a:t> </a:t>
            </a:r>
            <a:r>
              <a:rPr lang="fi-FI" dirty="0" err="1"/>
              <a:t>cognitive</a:t>
            </a:r>
            <a:r>
              <a:rPr lang="fi-FI" dirty="0"/>
              <a:t> and </a:t>
            </a:r>
            <a:r>
              <a:rPr lang="fi-FI" dirty="0" err="1"/>
              <a:t>functional</a:t>
            </a:r>
            <a:r>
              <a:rPr lang="fi-FI" dirty="0"/>
              <a:t> </a:t>
            </a:r>
            <a:r>
              <a:rPr lang="fi-FI" dirty="0" err="1"/>
              <a:t>decline</a:t>
            </a:r>
            <a:r>
              <a:rPr lang="fi-FI" dirty="0"/>
              <a:t>? </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700808"/>
            <a:ext cx="11737304" cy="4392489"/>
          </a:xfrm>
        </p:spPr>
        <p:txBody>
          <a:bodyPr/>
          <a:lstStyle/>
          <a:p>
            <a:pPr marL="549275" indent="-457200" algn="l">
              <a:lnSpc>
                <a:spcPct val="100000"/>
              </a:lnSpc>
              <a:buFont typeface="Arial" panose="020B0604020202020204" pitchFamily="34" charset="0"/>
              <a:buChar char="•"/>
            </a:pP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We</a:t>
            </a:r>
            <a:r>
              <a:rPr lang="fi-FI" sz="2400" dirty="0">
                <a:latin typeface="+mn-lt"/>
              </a:rPr>
              <a:t> </a:t>
            </a:r>
            <a:r>
              <a:rPr lang="fi-FI" sz="2400" dirty="0" err="1">
                <a:latin typeface="+mn-lt"/>
              </a:rPr>
              <a:t>must</a:t>
            </a:r>
            <a:r>
              <a:rPr lang="fi-FI" sz="2400" dirty="0">
                <a:latin typeface="+mn-lt"/>
              </a:rPr>
              <a:t> </a:t>
            </a:r>
            <a:r>
              <a:rPr lang="fi-FI" sz="2400" dirty="0" err="1">
                <a:latin typeface="+mn-lt"/>
              </a:rPr>
              <a:t>balance</a:t>
            </a:r>
            <a:r>
              <a:rPr lang="fi-FI" sz="2400" dirty="0">
                <a:latin typeface="+mn-lt"/>
              </a:rPr>
              <a:t> </a:t>
            </a:r>
            <a:r>
              <a:rPr lang="fi-FI" sz="2400" dirty="0" err="1">
                <a:latin typeface="+mn-lt"/>
              </a:rPr>
              <a:t>between</a:t>
            </a:r>
            <a:r>
              <a:rPr lang="fi-FI" sz="2400" dirty="0">
                <a:latin typeface="+mn-lt"/>
              </a:rPr>
              <a:t> </a:t>
            </a:r>
            <a:r>
              <a:rPr lang="fi-FI" sz="2400" dirty="0" err="1">
                <a:latin typeface="+mn-lt"/>
              </a:rPr>
              <a:t>the</a:t>
            </a:r>
            <a:r>
              <a:rPr lang="fi-FI" sz="2400" dirty="0">
                <a:latin typeface="+mn-lt"/>
              </a:rPr>
              <a:t> COVID-19 and </a:t>
            </a:r>
            <a:r>
              <a:rPr lang="fi-FI" sz="2400" dirty="0" err="1">
                <a:latin typeface="+mn-lt"/>
              </a:rPr>
              <a:t>adverse</a:t>
            </a:r>
            <a:r>
              <a:rPr lang="fi-FI" sz="2400" dirty="0">
                <a:latin typeface="+mn-lt"/>
              </a:rPr>
              <a:t> </a:t>
            </a:r>
            <a:r>
              <a:rPr lang="fi-FI" sz="2400" dirty="0" err="1">
                <a:latin typeface="+mn-lt"/>
              </a:rPr>
              <a:t>effects</a:t>
            </a:r>
            <a:r>
              <a:rPr lang="fi-FI" sz="2400" dirty="0">
                <a:latin typeface="+mn-lt"/>
              </a:rPr>
              <a:t> of prevention</a:t>
            </a:r>
          </a:p>
          <a:p>
            <a:pPr marL="839788" lvl="1" indent="-457200" algn="l">
              <a:lnSpc>
                <a:spcPct val="100000"/>
              </a:lnSpc>
              <a:buFont typeface="Arial" panose="020B0604020202020204" pitchFamily="34" charset="0"/>
              <a:buChar char="•"/>
            </a:pPr>
            <a:r>
              <a:rPr lang="fi-FI" sz="2400" dirty="0" err="1">
                <a:latin typeface="+mn-lt"/>
              </a:rPr>
              <a:t>Allow</a:t>
            </a:r>
            <a:r>
              <a:rPr lang="fi-FI" sz="2400" dirty="0">
                <a:latin typeface="+mn-lt"/>
              </a:rPr>
              <a:t> </a:t>
            </a:r>
            <a:r>
              <a:rPr lang="fi-FI" sz="2400" dirty="0" err="1">
                <a:latin typeface="+mn-lt"/>
              </a:rPr>
              <a:t>visits</a:t>
            </a:r>
            <a:r>
              <a:rPr lang="fi-FI" sz="2400" dirty="0">
                <a:latin typeface="+mn-lt"/>
              </a:rPr>
              <a:t> and </a:t>
            </a:r>
            <a:r>
              <a:rPr lang="fi-FI" sz="2400" dirty="0" err="1">
                <a:latin typeface="+mn-lt"/>
              </a:rPr>
              <a:t>educate</a:t>
            </a:r>
            <a:r>
              <a:rPr lang="fi-FI" sz="2400" dirty="0">
                <a:latin typeface="+mn-lt"/>
              </a:rPr>
              <a:t> </a:t>
            </a:r>
            <a:r>
              <a:rPr lang="fi-FI" sz="2400" dirty="0" err="1">
                <a:latin typeface="+mn-lt"/>
              </a:rPr>
              <a:t>relatives</a:t>
            </a:r>
            <a:r>
              <a:rPr lang="fi-FI" sz="2400" dirty="0">
                <a:latin typeface="+mn-lt"/>
              </a:rPr>
              <a:t> in </a:t>
            </a:r>
            <a:r>
              <a:rPr lang="fi-FI" sz="2400" dirty="0" err="1">
                <a:latin typeface="+mn-lt"/>
              </a:rPr>
              <a:t>safe</a:t>
            </a:r>
            <a:r>
              <a:rPr lang="fi-FI" sz="2400" dirty="0">
                <a:latin typeface="+mn-lt"/>
              </a:rPr>
              <a:t> </a:t>
            </a:r>
            <a:r>
              <a:rPr lang="fi-FI" sz="2400" dirty="0" err="1">
                <a:latin typeface="+mn-lt"/>
              </a:rPr>
              <a:t>meetings</a:t>
            </a:r>
            <a:r>
              <a:rPr lang="fi-FI" sz="2400" dirty="0">
                <a:latin typeface="+mn-lt"/>
              </a:rPr>
              <a:t> as </a:t>
            </a:r>
            <a:r>
              <a:rPr lang="fi-FI" sz="2400" dirty="0" err="1">
                <a:latin typeface="+mn-lt"/>
              </a:rPr>
              <a:t>far</a:t>
            </a:r>
            <a:r>
              <a:rPr lang="fi-FI" sz="2400" dirty="0">
                <a:latin typeface="+mn-lt"/>
              </a:rPr>
              <a:t> as </a:t>
            </a:r>
            <a:r>
              <a:rPr lang="fi-FI" sz="2400" dirty="0" err="1">
                <a:latin typeface="+mn-lt"/>
              </a:rPr>
              <a:t>possible</a:t>
            </a:r>
            <a:endParaRPr lang="fi-FI" sz="2400" dirty="0">
              <a:latin typeface="+mn-lt"/>
            </a:endParaRPr>
          </a:p>
          <a:p>
            <a:pPr marL="839788" lvl="1" indent="-457200" algn="l">
              <a:lnSpc>
                <a:spcPct val="100000"/>
              </a:lnSpc>
              <a:buFont typeface="Arial" panose="020B0604020202020204" pitchFamily="34" charset="0"/>
              <a:buChar char="•"/>
            </a:pPr>
            <a:r>
              <a:rPr lang="fi-FI" sz="2400" dirty="0" err="1">
                <a:latin typeface="+mn-lt"/>
              </a:rPr>
              <a:t>Individualised</a:t>
            </a:r>
            <a:r>
              <a:rPr lang="fi-FI" sz="2400" dirty="0">
                <a:latin typeface="+mn-lt"/>
              </a:rPr>
              <a:t> </a:t>
            </a:r>
            <a:r>
              <a:rPr lang="fi-FI" sz="2400" dirty="0" err="1">
                <a:latin typeface="+mn-lt"/>
              </a:rPr>
              <a:t>physical</a:t>
            </a:r>
            <a:r>
              <a:rPr lang="fi-FI" sz="2400" dirty="0">
                <a:latin typeface="+mn-lt"/>
              </a:rPr>
              <a:t> </a:t>
            </a:r>
            <a:r>
              <a:rPr lang="fi-FI" sz="2400" dirty="0" err="1">
                <a:latin typeface="+mn-lt"/>
              </a:rPr>
              <a:t>exercise</a:t>
            </a:r>
            <a:r>
              <a:rPr lang="fi-FI" sz="2400" dirty="0">
                <a:latin typeface="+mn-lt"/>
              </a:rPr>
              <a:t> to </a:t>
            </a:r>
            <a:r>
              <a:rPr lang="fi-FI" sz="2400" dirty="0" err="1">
                <a:latin typeface="+mn-lt"/>
              </a:rPr>
              <a:t>combat</a:t>
            </a:r>
            <a:r>
              <a:rPr lang="fi-FI" sz="2400" dirty="0">
                <a:latin typeface="+mn-lt"/>
              </a:rPr>
              <a:t> </a:t>
            </a:r>
            <a:r>
              <a:rPr lang="fi-FI" sz="2400" dirty="0" err="1">
                <a:latin typeface="+mn-lt"/>
              </a:rPr>
              <a:t>functional</a:t>
            </a:r>
            <a:r>
              <a:rPr lang="fi-FI" sz="2400" dirty="0">
                <a:latin typeface="+mn-lt"/>
              </a:rPr>
              <a:t> </a:t>
            </a:r>
            <a:r>
              <a:rPr lang="fi-FI" sz="2400" dirty="0" err="1">
                <a:latin typeface="+mn-lt"/>
              </a:rPr>
              <a:t>decline</a:t>
            </a:r>
            <a:endParaRPr lang="fi-FI" sz="2400" dirty="0">
              <a:latin typeface="+mn-lt"/>
            </a:endParaRPr>
          </a:p>
          <a:p>
            <a:pPr marL="839788" lvl="1" indent="-457200" algn="l">
              <a:lnSpc>
                <a:spcPct val="100000"/>
              </a:lnSpc>
              <a:buFont typeface="Arial" panose="020B0604020202020204" pitchFamily="34" charset="0"/>
              <a:buChar char="•"/>
            </a:pPr>
            <a:r>
              <a:rPr lang="fi-FI" sz="2400" dirty="0" err="1">
                <a:latin typeface="+mn-lt"/>
              </a:rPr>
              <a:t>Social</a:t>
            </a:r>
            <a:r>
              <a:rPr lang="fi-FI" sz="2400" dirty="0">
                <a:latin typeface="+mn-lt"/>
              </a:rPr>
              <a:t> </a:t>
            </a:r>
            <a:r>
              <a:rPr lang="fi-FI" sz="2400" dirty="0" err="1">
                <a:latin typeface="+mn-lt"/>
              </a:rPr>
              <a:t>rehabilitation</a:t>
            </a:r>
            <a:r>
              <a:rPr lang="fi-FI" sz="2400" dirty="0">
                <a:latin typeface="+mn-lt"/>
              </a:rPr>
              <a:t> </a:t>
            </a:r>
            <a:r>
              <a:rPr lang="fi-FI" sz="2400" dirty="0" err="1">
                <a:latin typeface="+mn-lt"/>
              </a:rPr>
              <a:t>e.g</a:t>
            </a:r>
            <a:r>
              <a:rPr lang="fi-FI" sz="2400" dirty="0">
                <a:latin typeface="+mn-lt"/>
              </a:rPr>
              <a:t>. </a:t>
            </a:r>
            <a:r>
              <a:rPr lang="fi-FI" sz="2400" dirty="0" err="1">
                <a:latin typeface="+mn-lt"/>
              </a:rPr>
              <a:t>we</a:t>
            </a:r>
            <a:r>
              <a:rPr lang="fi-FI" sz="2400" dirty="0">
                <a:latin typeface="+mn-lt"/>
              </a:rPr>
              <a:t> </a:t>
            </a:r>
            <a:r>
              <a:rPr lang="fi-FI" sz="2400" dirty="0" err="1">
                <a:latin typeface="+mn-lt"/>
              </a:rPr>
              <a:t>use</a:t>
            </a:r>
            <a:r>
              <a:rPr lang="fi-FI" sz="2400" dirty="0">
                <a:latin typeface="+mn-lt"/>
              </a:rPr>
              <a:t> E-</a:t>
            </a:r>
            <a:r>
              <a:rPr lang="fi-FI" sz="2400" dirty="0" err="1">
                <a:latin typeface="+mn-lt"/>
              </a:rPr>
              <a:t>platforms</a:t>
            </a:r>
            <a:r>
              <a:rPr lang="fi-FI" sz="2400" dirty="0">
                <a:latin typeface="+mn-lt"/>
              </a:rPr>
              <a:t> (</a:t>
            </a:r>
            <a:r>
              <a:rPr lang="fi-FI" sz="2400" dirty="0" err="1">
                <a:latin typeface="+mn-lt"/>
              </a:rPr>
              <a:t>Circle</a:t>
            </a:r>
            <a:r>
              <a:rPr lang="fi-FI" sz="2400" dirty="0">
                <a:latin typeface="+mn-lt"/>
              </a:rPr>
              <a:t>-of-</a:t>
            </a:r>
            <a:r>
              <a:rPr lang="fi-FI" sz="2400" dirty="0" err="1">
                <a:latin typeface="+mn-lt"/>
              </a:rPr>
              <a:t>Friends</a:t>
            </a:r>
            <a:r>
              <a:rPr lang="fi-FI" sz="2400" dirty="0">
                <a:latin typeface="+mn-lt"/>
              </a:rPr>
              <a:t>®) for </a:t>
            </a:r>
            <a:r>
              <a:rPr lang="fi-FI" sz="2400" dirty="0" err="1">
                <a:latin typeface="+mn-lt"/>
              </a:rPr>
              <a:t>group</a:t>
            </a:r>
            <a:r>
              <a:rPr lang="fi-FI" sz="2400" dirty="0">
                <a:latin typeface="+mn-lt"/>
              </a:rPr>
              <a:t> </a:t>
            </a:r>
            <a:r>
              <a:rPr lang="fi-FI" sz="2400" dirty="0" err="1">
                <a:latin typeface="+mn-lt"/>
              </a:rPr>
              <a:t>activities</a:t>
            </a:r>
            <a:endParaRPr lang="fi-FI" sz="2400" dirty="0">
              <a:latin typeface="+mn-lt"/>
            </a:endParaRP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14</a:t>
            </a:fld>
            <a:endParaRPr lang="en-GB" dirty="0"/>
          </a:p>
        </p:txBody>
      </p:sp>
      <p:sp>
        <p:nvSpPr>
          <p:cNvPr id="7" name="Tekstiruutu 6">
            <a:extLst>
              <a:ext uri="{FF2B5EF4-FFF2-40B4-BE49-F238E27FC236}">
                <a16:creationId xmlns:a16="http://schemas.microsoft.com/office/drawing/2014/main" id="{5587D92B-C1ED-4896-AB50-0A9514153F2C}"/>
              </a:ext>
            </a:extLst>
          </p:cNvPr>
          <p:cNvSpPr txBox="1"/>
          <p:nvPr/>
        </p:nvSpPr>
        <p:spPr bwMode="auto">
          <a:xfrm flipH="1">
            <a:off x="1559496" y="5744512"/>
            <a:ext cx="9361039"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sz="1600" dirty="0"/>
              <a:t>On </a:t>
            </a:r>
            <a:r>
              <a:rPr lang="fi-FI" sz="1600" dirty="0" err="1"/>
              <a:t>guidance</a:t>
            </a:r>
            <a:r>
              <a:rPr lang="fi-FI" sz="1600" dirty="0"/>
              <a:t>, </a:t>
            </a:r>
            <a:r>
              <a:rPr lang="fi-FI" sz="1600" dirty="0" err="1"/>
              <a:t>please</a:t>
            </a:r>
            <a:r>
              <a:rPr lang="fi-FI" sz="1600" dirty="0"/>
              <a:t> </a:t>
            </a:r>
            <a:r>
              <a:rPr lang="fi-FI" sz="1600" dirty="0" err="1"/>
              <a:t>see</a:t>
            </a:r>
            <a:r>
              <a:rPr lang="fi-FI" sz="1600" dirty="0"/>
              <a:t>: </a:t>
            </a:r>
            <a:r>
              <a:rPr lang="fi-FI" sz="1600" dirty="0" err="1"/>
              <a:t>Blain</a:t>
            </a:r>
            <a:r>
              <a:rPr lang="fi-FI" sz="1600" dirty="0"/>
              <a:t> et al. Eur </a:t>
            </a:r>
            <a:r>
              <a:rPr lang="fi-FI" sz="1600" dirty="0" err="1"/>
              <a:t>Geriatr</a:t>
            </a:r>
            <a:r>
              <a:rPr lang="fi-FI" sz="1600" dirty="0"/>
              <a:t> </a:t>
            </a:r>
            <a:r>
              <a:rPr lang="fi-FI" sz="1600" dirty="0" err="1"/>
              <a:t>Med</a:t>
            </a:r>
            <a:r>
              <a:rPr lang="fi-FI" sz="1600" dirty="0"/>
              <a:t> 2020; AGS </a:t>
            </a:r>
            <a:r>
              <a:rPr lang="fi-FI" sz="1600" dirty="0" err="1"/>
              <a:t>Policy</a:t>
            </a:r>
            <a:r>
              <a:rPr lang="fi-FI" sz="1600" dirty="0"/>
              <a:t> </a:t>
            </a:r>
            <a:r>
              <a:rPr lang="fi-FI" sz="1600" dirty="0" err="1"/>
              <a:t>Brief</a:t>
            </a:r>
            <a:r>
              <a:rPr lang="fi-FI" sz="1600" dirty="0"/>
              <a:t>; JAGS 2020;68:908-11.</a:t>
            </a:r>
          </a:p>
        </p:txBody>
      </p:sp>
    </p:spTree>
    <p:extLst>
      <p:ext uri="{BB962C8B-B14F-4D97-AF65-F5344CB8AC3E}">
        <p14:creationId xmlns:p14="http://schemas.microsoft.com/office/powerpoint/2010/main" val="174552993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2EF50B61-1A54-4935-9159-CFE48F7DF545}"/>
              </a:ext>
            </a:extLst>
          </p:cNvPr>
          <p:cNvSpPr>
            <a:spLocks noGrp="1"/>
          </p:cNvSpPr>
          <p:nvPr>
            <p:ph idx="1"/>
          </p:nvPr>
        </p:nvSpPr>
        <p:spPr/>
        <p:txBody>
          <a:bodyPr/>
          <a:lstStyle/>
          <a:p>
            <a:r>
              <a:rPr lang="fi-FI" dirty="0" err="1"/>
              <a:t>Thank</a:t>
            </a:r>
            <a:r>
              <a:rPr lang="fi-FI" dirty="0"/>
              <a:t> </a:t>
            </a:r>
            <a:r>
              <a:rPr lang="fi-FI" dirty="0" err="1"/>
              <a:t>you</a:t>
            </a:r>
            <a:r>
              <a:rPr lang="fi-FI" dirty="0"/>
              <a:t> for </a:t>
            </a:r>
            <a:r>
              <a:rPr lang="fi-FI" dirty="0" err="1"/>
              <a:t>your</a:t>
            </a:r>
            <a:r>
              <a:rPr lang="fi-FI" dirty="0"/>
              <a:t> </a:t>
            </a:r>
            <a:r>
              <a:rPr lang="fi-FI" dirty="0" err="1"/>
              <a:t>attention</a:t>
            </a:r>
            <a:r>
              <a:rPr lang="fi-FI" dirty="0"/>
              <a:t>!</a:t>
            </a:r>
          </a:p>
        </p:txBody>
      </p:sp>
      <p:sp>
        <p:nvSpPr>
          <p:cNvPr id="4" name="Päivämäärän paikkamerkki 3">
            <a:extLst>
              <a:ext uri="{FF2B5EF4-FFF2-40B4-BE49-F238E27FC236}">
                <a16:creationId xmlns:a16="http://schemas.microsoft.com/office/drawing/2014/main" id="{A37BBBBC-587E-4343-9390-44A9818DEAA1}"/>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A28901B1-A6C4-4379-BE89-893B36544CF3}"/>
              </a:ext>
            </a:extLst>
          </p:cNvPr>
          <p:cNvSpPr>
            <a:spLocks noGrp="1"/>
          </p:cNvSpPr>
          <p:nvPr>
            <p:ph type="ftr" sz="quarter" idx="11"/>
          </p:nvPr>
        </p:nvSpPr>
        <p:spPr/>
        <p:txBody>
          <a:bodyPr/>
          <a:lstStyle/>
          <a:p>
            <a:r>
              <a:rPr lang="fi-FI"/>
              <a:t>Kaisu Pitkälä</a:t>
            </a:r>
            <a:endParaRPr lang="fi-FI" dirty="0"/>
          </a:p>
        </p:txBody>
      </p:sp>
      <p:sp>
        <p:nvSpPr>
          <p:cNvPr id="6" name="Dian numeron paikkamerkki 5">
            <a:extLst>
              <a:ext uri="{FF2B5EF4-FFF2-40B4-BE49-F238E27FC236}">
                <a16:creationId xmlns:a16="http://schemas.microsoft.com/office/drawing/2014/main" id="{B498A621-CE22-4BC6-AD81-03A13F051062}"/>
              </a:ext>
            </a:extLst>
          </p:cNvPr>
          <p:cNvSpPr>
            <a:spLocks noGrp="1"/>
          </p:cNvSpPr>
          <p:nvPr>
            <p:ph type="sldNum" sz="quarter" idx="12"/>
          </p:nvPr>
        </p:nvSpPr>
        <p:spPr/>
        <p:txBody>
          <a:bodyPr/>
          <a:lstStyle/>
          <a:p>
            <a:pPr>
              <a:defRPr/>
            </a:pPr>
            <a:fld id="{4669315E-5A66-CF44-AE5D-C333B2F730C4}" type="slidenum">
              <a:rPr lang="en-GB" smtClean="0"/>
              <a:pPr>
                <a:defRPr/>
              </a:pPr>
              <a:t>15</a:t>
            </a:fld>
            <a:endParaRPr lang="en-GB" dirty="0"/>
          </a:p>
        </p:txBody>
      </p:sp>
    </p:spTree>
    <p:extLst>
      <p:ext uri="{BB962C8B-B14F-4D97-AF65-F5344CB8AC3E}">
        <p14:creationId xmlns:p14="http://schemas.microsoft.com/office/powerpoint/2010/main" val="42468297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155C2A11-9CB9-491A-A582-D253A4AE9F82}"/>
              </a:ext>
            </a:extLst>
          </p:cNvPr>
          <p:cNvSpPr>
            <a:spLocks noGrp="1"/>
          </p:cNvSpPr>
          <p:nvPr>
            <p:ph type="title"/>
          </p:nvPr>
        </p:nvSpPr>
        <p:spPr>
          <a:xfrm>
            <a:off x="983432" y="225971"/>
            <a:ext cx="11089232" cy="1225803"/>
          </a:xfrm>
        </p:spPr>
        <p:txBody>
          <a:bodyPr/>
          <a:lstStyle/>
          <a:p>
            <a:r>
              <a:rPr lang="fi-FI" dirty="0"/>
              <a:t>COVID-19 </a:t>
            </a:r>
            <a:r>
              <a:rPr lang="fi-FI" dirty="0" err="1"/>
              <a:t>incidence</a:t>
            </a:r>
            <a:r>
              <a:rPr lang="fi-FI" dirty="0"/>
              <a:t>, </a:t>
            </a:r>
            <a:r>
              <a:rPr lang="fi-FI" dirty="0" err="1"/>
              <a:t>DEATHs</a:t>
            </a:r>
            <a:r>
              <a:rPr lang="fi-FI" dirty="0"/>
              <a:t> in FINLAND </a:t>
            </a:r>
            <a:r>
              <a:rPr lang="fi-FI" dirty="0" err="1"/>
              <a:t>compared</a:t>
            </a:r>
            <a:r>
              <a:rPr lang="fi-FI" dirty="0"/>
              <a:t> to </a:t>
            </a:r>
            <a:r>
              <a:rPr lang="fi-FI" dirty="0" err="1"/>
              <a:t>other</a:t>
            </a:r>
            <a:r>
              <a:rPr lang="fi-FI" dirty="0"/>
              <a:t> </a:t>
            </a:r>
            <a:r>
              <a:rPr lang="fi-FI" dirty="0" err="1"/>
              <a:t>countries</a:t>
            </a:r>
            <a:endParaRPr lang="fi-FI" dirty="0"/>
          </a:p>
        </p:txBody>
      </p:sp>
      <p:sp>
        <p:nvSpPr>
          <p:cNvPr id="4" name="Päivämäärän paikkamerkki 3">
            <a:extLst>
              <a:ext uri="{FF2B5EF4-FFF2-40B4-BE49-F238E27FC236}">
                <a16:creationId xmlns:a16="http://schemas.microsoft.com/office/drawing/2014/main" id="{F93B16CC-DEC0-46B7-95F6-248517B36F37}"/>
              </a:ext>
            </a:extLst>
          </p:cNvPr>
          <p:cNvSpPr>
            <a:spLocks noGrp="1"/>
          </p:cNvSpPr>
          <p:nvPr>
            <p:ph type="dt" sz="half" idx="10"/>
          </p:nvPr>
        </p:nvSpPr>
        <p:spPr/>
        <p:txBody>
          <a:bodyPr/>
          <a:lstStyle/>
          <a:p>
            <a:pPr>
              <a:defRPr/>
            </a:pPr>
            <a:fld id="{61B8D0DD-A37A-401B-BE8B-BDBBE563AA53}" type="datetime1">
              <a:rPr lang="en-GB" smtClean="0"/>
              <a:t>19/10/2020</a:t>
            </a:fld>
            <a:endParaRPr lang="fi-FI" dirty="0"/>
          </a:p>
        </p:txBody>
      </p:sp>
      <p:sp>
        <p:nvSpPr>
          <p:cNvPr id="5" name="Alatunnisteen paikkamerkki 4">
            <a:extLst>
              <a:ext uri="{FF2B5EF4-FFF2-40B4-BE49-F238E27FC236}">
                <a16:creationId xmlns:a16="http://schemas.microsoft.com/office/drawing/2014/main" id="{9B09B287-DF36-4F4F-8B8C-A912DDCC4E78}"/>
              </a:ext>
            </a:extLst>
          </p:cNvPr>
          <p:cNvSpPr>
            <a:spLocks noGrp="1"/>
          </p:cNvSpPr>
          <p:nvPr>
            <p:ph type="ftr" sz="quarter" idx="11"/>
          </p:nvPr>
        </p:nvSpPr>
        <p:spPr/>
        <p:txBody>
          <a:bodyPr/>
          <a:lstStyle/>
          <a:p>
            <a:r>
              <a:rPr lang="fi-FI"/>
              <a:t>Kaisu Pitkälä</a:t>
            </a:r>
            <a:endParaRPr lang="fi-FI" dirty="0"/>
          </a:p>
        </p:txBody>
      </p:sp>
      <p:sp>
        <p:nvSpPr>
          <p:cNvPr id="6" name="Dian numeron paikkamerkki 5">
            <a:extLst>
              <a:ext uri="{FF2B5EF4-FFF2-40B4-BE49-F238E27FC236}">
                <a16:creationId xmlns:a16="http://schemas.microsoft.com/office/drawing/2014/main" id="{33C74F52-9459-4A51-A112-D361960CB59D}"/>
              </a:ext>
            </a:extLst>
          </p:cNvPr>
          <p:cNvSpPr>
            <a:spLocks noGrp="1"/>
          </p:cNvSpPr>
          <p:nvPr>
            <p:ph type="sldNum" sz="quarter" idx="12"/>
          </p:nvPr>
        </p:nvSpPr>
        <p:spPr/>
        <p:txBody>
          <a:bodyPr/>
          <a:lstStyle/>
          <a:p>
            <a:pPr>
              <a:defRPr/>
            </a:pPr>
            <a:fld id="{4669315E-5A66-CF44-AE5D-C333B2F730C4}" type="slidenum">
              <a:rPr lang="en-GB" smtClean="0"/>
              <a:pPr>
                <a:defRPr/>
              </a:pPr>
              <a:t>2</a:t>
            </a:fld>
            <a:endParaRPr lang="en-GB" dirty="0"/>
          </a:p>
        </p:txBody>
      </p:sp>
      <p:sp>
        <p:nvSpPr>
          <p:cNvPr id="12" name="Tekstiruutu 11">
            <a:extLst>
              <a:ext uri="{FF2B5EF4-FFF2-40B4-BE49-F238E27FC236}">
                <a16:creationId xmlns:a16="http://schemas.microsoft.com/office/drawing/2014/main" id="{D06BCEB2-1AB5-4313-8B78-F7864EC2AAEF}"/>
              </a:ext>
            </a:extLst>
          </p:cNvPr>
          <p:cNvSpPr txBox="1"/>
          <p:nvPr/>
        </p:nvSpPr>
        <p:spPr bwMode="auto">
          <a:xfrm>
            <a:off x="386449" y="1519717"/>
            <a:ext cx="3024336" cy="369332"/>
          </a:xfrm>
          <a:prstGeom prst="rect">
            <a:avLst/>
          </a:prstGeom>
          <a:solidFill>
            <a:schemeClr val="bg1"/>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dirty="0"/>
              <a:t>New </a:t>
            </a:r>
            <a:r>
              <a:rPr lang="fi-FI" dirty="0" err="1"/>
              <a:t>cases</a:t>
            </a:r>
            <a:r>
              <a:rPr lang="fi-FI" dirty="0"/>
              <a:t> /</a:t>
            </a:r>
            <a:r>
              <a:rPr lang="fi-FI" dirty="0" err="1"/>
              <a:t>day</a:t>
            </a:r>
            <a:endParaRPr lang="fi-FI" dirty="0"/>
          </a:p>
        </p:txBody>
      </p:sp>
      <p:pic>
        <p:nvPicPr>
          <p:cNvPr id="17" name="Kuva 16">
            <a:extLst>
              <a:ext uri="{FF2B5EF4-FFF2-40B4-BE49-F238E27FC236}">
                <a16:creationId xmlns:a16="http://schemas.microsoft.com/office/drawing/2014/main" id="{35012315-85CC-4027-8605-4AAB989E9F8C}"/>
              </a:ext>
            </a:extLst>
          </p:cNvPr>
          <p:cNvPicPr>
            <a:picLocks noChangeAspect="1"/>
          </p:cNvPicPr>
          <p:nvPr/>
        </p:nvPicPr>
        <p:blipFill>
          <a:blip r:embed="rId3"/>
          <a:stretch>
            <a:fillRect/>
          </a:stretch>
        </p:blipFill>
        <p:spPr>
          <a:xfrm>
            <a:off x="207719" y="1861927"/>
            <a:ext cx="5610225" cy="2352675"/>
          </a:xfrm>
          <a:prstGeom prst="rect">
            <a:avLst/>
          </a:prstGeom>
        </p:spPr>
      </p:pic>
      <p:pic>
        <p:nvPicPr>
          <p:cNvPr id="18" name="Kuva 17">
            <a:extLst>
              <a:ext uri="{FF2B5EF4-FFF2-40B4-BE49-F238E27FC236}">
                <a16:creationId xmlns:a16="http://schemas.microsoft.com/office/drawing/2014/main" id="{0B1F9928-EB58-4C47-B883-CAB46A0DDCA3}"/>
              </a:ext>
            </a:extLst>
          </p:cNvPr>
          <p:cNvPicPr>
            <a:picLocks noChangeAspect="1"/>
          </p:cNvPicPr>
          <p:nvPr/>
        </p:nvPicPr>
        <p:blipFill>
          <a:blip r:embed="rId4"/>
          <a:stretch>
            <a:fillRect/>
          </a:stretch>
        </p:blipFill>
        <p:spPr>
          <a:xfrm>
            <a:off x="298206" y="4506909"/>
            <a:ext cx="5519738" cy="2324100"/>
          </a:xfrm>
          <a:prstGeom prst="rect">
            <a:avLst/>
          </a:prstGeom>
        </p:spPr>
      </p:pic>
      <p:sp>
        <p:nvSpPr>
          <p:cNvPr id="20" name="Tekstiruutu 19">
            <a:extLst>
              <a:ext uri="{FF2B5EF4-FFF2-40B4-BE49-F238E27FC236}">
                <a16:creationId xmlns:a16="http://schemas.microsoft.com/office/drawing/2014/main" id="{938C782D-9724-4978-A8F6-7D8459C7FD71}"/>
              </a:ext>
            </a:extLst>
          </p:cNvPr>
          <p:cNvSpPr txBox="1"/>
          <p:nvPr/>
        </p:nvSpPr>
        <p:spPr bwMode="auto">
          <a:xfrm>
            <a:off x="398511" y="4208332"/>
            <a:ext cx="3024336" cy="36933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rtlCol="0" anchor="ctr" anchorCtr="0" compatLnSpc="1">
            <a:prstTxWarp prst="textNoShape">
              <a:avLst/>
            </a:prstTxWarp>
            <a:spAutoFit/>
          </a:bodyPr>
          <a:lstStyle/>
          <a:p>
            <a:r>
              <a:rPr lang="fi-FI" dirty="0" err="1"/>
              <a:t>Tests</a:t>
            </a:r>
            <a:r>
              <a:rPr lang="fi-FI" dirty="0"/>
              <a:t> / </a:t>
            </a:r>
            <a:r>
              <a:rPr lang="fi-FI" dirty="0" err="1"/>
              <a:t>day</a:t>
            </a:r>
            <a:endParaRPr lang="fi-FI" dirty="0"/>
          </a:p>
        </p:txBody>
      </p:sp>
      <p:sp>
        <p:nvSpPr>
          <p:cNvPr id="23" name="Tekstiruutu 22">
            <a:extLst>
              <a:ext uri="{FF2B5EF4-FFF2-40B4-BE49-F238E27FC236}">
                <a16:creationId xmlns:a16="http://schemas.microsoft.com/office/drawing/2014/main" id="{535EED40-53D7-42AB-A08A-058342E402C0}"/>
              </a:ext>
            </a:extLst>
          </p:cNvPr>
          <p:cNvSpPr txBox="1"/>
          <p:nvPr/>
        </p:nvSpPr>
        <p:spPr bwMode="auto">
          <a:xfrm flipH="1">
            <a:off x="6528048" y="1810744"/>
            <a:ext cx="5184575" cy="18466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dirty="0"/>
              <a:t>Total nro </a:t>
            </a:r>
            <a:r>
              <a:rPr lang="fi-FI" dirty="0" err="1"/>
              <a:t>by</a:t>
            </a:r>
            <a:r>
              <a:rPr lang="fi-FI" dirty="0"/>
              <a:t> </a:t>
            </a:r>
            <a:r>
              <a:rPr lang="fi-FI" dirty="0" err="1"/>
              <a:t>Oct</a:t>
            </a:r>
            <a:r>
              <a:rPr lang="fi-FI" dirty="0"/>
              <a:t> 8th, 2020</a:t>
            </a:r>
          </a:p>
          <a:p>
            <a:r>
              <a:rPr lang="fi-FI" dirty="0"/>
              <a:t>		</a:t>
            </a:r>
            <a:r>
              <a:rPr lang="fi-FI" dirty="0" err="1"/>
              <a:t>Cases</a:t>
            </a:r>
            <a:r>
              <a:rPr lang="fi-FI" dirty="0"/>
              <a:t>		</a:t>
            </a:r>
            <a:r>
              <a:rPr lang="fi-FI" dirty="0" err="1"/>
              <a:t>Deaths</a:t>
            </a:r>
            <a:endParaRPr lang="fi-FI" dirty="0"/>
          </a:p>
          <a:p>
            <a:r>
              <a:rPr lang="fi-FI" dirty="0"/>
              <a:t>FINLAND  	11 049		    346	</a:t>
            </a:r>
          </a:p>
          <a:p>
            <a:r>
              <a:rPr lang="fi-FI" dirty="0"/>
              <a:t>SWEDEN	96 677	 5 892</a:t>
            </a:r>
          </a:p>
          <a:p>
            <a:r>
              <a:rPr lang="fi-FI" dirty="0"/>
              <a:t>EUROPE	5 520 666	227 618</a:t>
            </a:r>
          </a:p>
        </p:txBody>
      </p:sp>
      <p:pic>
        <p:nvPicPr>
          <p:cNvPr id="24" name="Kuva 23">
            <a:extLst>
              <a:ext uri="{FF2B5EF4-FFF2-40B4-BE49-F238E27FC236}">
                <a16:creationId xmlns:a16="http://schemas.microsoft.com/office/drawing/2014/main" id="{29E4F748-15AE-4CB1-B1EB-07CDA07C863C}"/>
              </a:ext>
            </a:extLst>
          </p:cNvPr>
          <p:cNvPicPr>
            <a:picLocks noChangeAspect="1"/>
          </p:cNvPicPr>
          <p:nvPr/>
        </p:nvPicPr>
        <p:blipFill>
          <a:blip r:embed="rId5"/>
          <a:stretch>
            <a:fillRect/>
          </a:stretch>
        </p:blipFill>
        <p:spPr>
          <a:xfrm>
            <a:off x="5924583" y="3695526"/>
            <a:ext cx="4794217" cy="3162474"/>
          </a:xfrm>
          <a:prstGeom prst="rect">
            <a:avLst/>
          </a:prstGeom>
        </p:spPr>
      </p:pic>
      <p:sp>
        <p:nvSpPr>
          <p:cNvPr id="25" name="Tekstiruutu 24">
            <a:extLst>
              <a:ext uri="{FF2B5EF4-FFF2-40B4-BE49-F238E27FC236}">
                <a16:creationId xmlns:a16="http://schemas.microsoft.com/office/drawing/2014/main" id="{CBBAC669-63B0-4A5E-9EBE-1433E4AB7D7B}"/>
              </a:ext>
            </a:extLst>
          </p:cNvPr>
          <p:cNvSpPr txBox="1"/>
          <p:nvPr/>
        </p:nvSpPr>
        <p:spPr bwMode="auto">
          <a:xfrm flipH="1">
            <a:off x="10549926" y="4284439"/>
            <a:ext cx="849743" cy="22159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sz="1600" dirty="0"/>
              <a:t>Spain</a:t>
            </a:r>
          </a:p>
          <a:p>
            <a:endParaRPr lang="fi-FI" sz="1600" dirty="0"/>
          </a:p>
          <a:p>
            <a:r>
              <a:rPr lang="fi-FI" sz="1600" dirty="0"/>
              <a:t>USA</a:t>
            </a:r>
          </a:p>
          <a:p>
            <a:endParaRPr lang="fi-FI" sz="1600" dirty="0"/>
          </a:p>
          <a:p>
            <a:r>
              <a:rPr lang="fi-FI" sz="1600" dirty="0"/>
              <a:t>Europe</a:t>
            </a:r>
          </a:p>
          <a:p>
            <a:endParaRPr lang="fi-FI" sz="1600" dirty="0"/>
          </a:p>
          <a:p>
            <a:r>
              <a:rPr lang="fi-FI" sz="1600" dirty="0" err="1"/>
              <a:t>Sweden</a:t>
            </a:r>
            <a:endParaRPr lang="fi-FI" sz="1600" dirty="0"/>
          </a:p>
          <a:p>
            <a:endParaRPr lang="fi-FI" sz="1600" dirty="0"/>
          </a:p>
          <a:p>
            <a:r>
              <a:rPr lang="fi-FI" sz="1600" dirty="0"/>
              <a:t>Finland</a:t>
            </a:r>
          </a:p>
        </p:txBody>
      </p:sp>
      <p:sp>
        <p:nvSpPr>
          <p:cNvPr id="27" name="Tekstiruutu 26">
            <a:extLst>
              <a:ext uri="{FF2B5EF4-FFF2-40B4-BE49-F238E27FC236}">
                <a16:creationId xmlns:a16="http://schemas.microsoft.com/office/drawing/2014/main" id="{FF272C13-CCA6-4426-9240-76447A6CB6C3}"/>
              </a:ext>
            </a:extLst>
          </p:cNvPr>
          <p:cNvSpPr txBox="1"/>
          <p:nvPr/>
        </p:nvSpPr>
        <p:spPr bwMode="auto">
          <a:xfrm flipH="1">
            <a:off x="6528048" y="4454553"/>
            <a:ext cx="1944151"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sz="1600" dirty="0"/>
              <a:t>New </a:t>
            </a:r>
            <a:r>
              <a:rPr lang="fi-FI" sz="1600" dirty="0" err="1"/>
              <a:t>cases</a:t>
            </a:r>
            <a:r>
              <a:rPr lang="fi-FI" sz="1600" dirty="0"/>
              <a:t> / 100 000 </a:t>
            </a:r>
          </a:p>
        </p:txBody>
      </p:sp>
    </p:spTree>
    <p:extLst>
      <p:ext uri="{BB962C8B-B14F-4D97-AF65-F5344CB8AC3E}">
        <p14:creationId xmlns:p14="http://schemas.microsoft.com/office/powerpoint/2010/main" val="72760586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688629" y="5061"/>
            <a:ext cx="11521280" cy="624332"/>
          </a:xfrm>
        </p:spPr>
        <p:txBody>
          <a:bodyPr/>
          <a:lstStyle/>
          <a:p>
            <a:r>
              <a:rPr lang="fi-FI" dirty="0"/>
              <a:t>COVID-19 </a:t>
            </a:r>
            <a:r>
              <a:rPr lang="fi-FI" dirty="0" err="1"/>
              <a:t>hits</a:t>
            </a:r>
            <a:r>
              <a:rPr lang="fi-FI" dirty="0"/>
              <a:t> </a:t>
            </a:r>
            <a:r>
              <a:rPr lang="fi-FI" dirty="0" err="1"/>
              <a:t>nursing</a:t>
            </a:r>
            <a:r>
              <a:rPr lang="fi-FI" dirty="0"/>
              <a:t> </a:t>
            </a:r>
            <a:r>
              <a:rPr lang="fi-FI" dirty="0" err="1"/>
              <a:t>homes</a:t>
            </a:r>
            <a:r>
              <a:rPr lang="fi-FI" dirty="0"/>
              <a:t> </a:t>
            </a:r>
            <a:r>
              <a:rPr lang="fi-FI" dirty="0" err="1"/>
              <a:t>hard</a:t>
            </a:r>
            <a:endParaRPr lang="fi-FI" dirty="0"/>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1259966" y="510690"/>
            <a:ext cx="9865096" cy="1298576"/>
          </a:xfrm>
        </p:spPr>
        <p:txBody>
          <a:bodyPr/>
          <a:lstStyle/>
          <a:p>
            <a:pPr marL="549275" indent="-457200" algn="l">
              <a:lnSpc>
                <a:spcPct val="100000"/>
              </a:lnSpc>
              <a:buFont typeface="Arial" panose="020B0604020202020204" pitchFamily="34" charset="0"/>
              <a:buChar char="•"/>
            </a:pPr>
            <a:r>
              <a:rPr lang="fi-FI" sz="2000" dirty="0" err="1">
                <a:latin typeface="+mn-lt"/>
              </a:rPr>
              <a:t>The</a:t>
            </a:r>
            <a:r>
              <a:rPr lang="fi-FI" sz="2000" dirty="0">
                <a:latin typeface="+mn-lt"/>
              </a:rPr>
              <a:t> proportion of </a:t>
            </a:r>
            <a:r>
              <a:rPr lang="fi-FI" sz="2000" dirty="0" err="1">
                <a:latin typeface="+mn-lt"/>
              </a:rPr>
              <a:t>nursing</a:t>
            </a:r>
            <a:r>
              <a:rPr lang="fi-FI" sz="2000" dirty="0">
                <a:latin typeface="+mn-lt"/>
              </a:rPr>
              <a:t> home </a:t>
            </a:r>
            <a:r>
              <a:rPr lang="fi-FI" sz="2000" dirty="0" err="1">
                <a:latin typeface="+mn-lt"/>
              </a:rPr>
              <a:t>population</a:t>
            </a:r>
            <a:r>
              <a:rPr lang="fi-FI" sz="2000" dirty="0">
                <a:latin typeface="+mn-lt"/>
              </a:rPr>
              <a:t> is 1% in </a:t>
            </a:r>
            <a:r>
              <a:rPr lang="fi-FI" sz="2000" dirty="0" err="1">
                <a:latin typeface="+mn-lt"/>
              </a:rPr>
              <a:t>various</a:t>
            </a:r>
            <a:r>
              <a:rPr lang="fi-FI" sz="2000" dirty="0">
                <a:latin typeface="+mn-lt"/>
              </a:rPr>
              <a:t> </a:t>
            </a:r>
            <a:r>
              <a:rPr lang="fi-FI" sz="2000" dirty="0" err="1">
                <a:latin typeface="+mn-lt"/>
              </a:rPr>
              <a:t>countries</a:t>
            </a:r>
            <a:endParaRPr lang="fi-FI" sz="2000" dirty="0">
              <a:latin typeface="+mn-lt"/>
            </a:endParaRPr>
          </a:p>
          <a:p>
            <a:pPr marL="549275" indent="-457200" algn="l">
              <a:lnSpc>
                <a:spcPct val="100000"/>
              </a:lnSpc>
              <a:buFont typeface="Arial" panose="020B0604020202020204" pitchFamily="34" charset="0"/>
              <a:buChar char="•"/>
            </a:pPr>
            <a:r>
              <a:rPr lang="fi-FI" sz="2000" dirty="0" err="1">
                <a:latin typeface="+mn-lt"/>
              </a:rPr>
              <a:t>The</a:t>
            </a:r>
            <a:r>
              <a:rPr lang="fi-FI" sz="2000" dirty="0">
                <a:latin typeface="+mn-lt"/>
              </a:rPr>
              <a:t> </a:t>
            </a:r>
            <a:r>
              <a:rPr lang="fi-FI" sz="2000" dirty="0" err="1">
                <a:latin typeface="+mn-lt"/>
              </a:rPr>
              <a:t>nursing</a:t>
            </a:r>
            <a:r>
              <a:rPr lang="fi-FI" sz="2000" dirty="0">
                <a:latin typeface="+mn-lt"/>
              </a:rPr>
              <a:t> home </a:t>
            </a:r>
            <a:r>
              <a:rPr lang="fi-FI" sz="2000" dirty="0" err="1">
                <a:latin typeface="+mn-lt"/>
              </a:rPr>
              <a:t>population</a:t>
            </a:r>
            <a:r>
              <a:rPr lang="fi-FI" sz="2000" dirty="0">
                <a:latin typeface="+mn-lt"/>
              </a:rPr>
              <a:t> </a:t>
            </a:r>
            <a:r>
              <a:rPr lang="fi-FI" sz="2000" dirty="0" err="1">
                <a:latin typeface="+mn-lt"/>
              </a:rPr>
              <a:t>accounts</a:t>
            </a:r>
            <a:r>
              <a:rPr lang="fi-FI" sz="2000" dirty="0">
                <a:latin typeface="+mn-lt"/>
              </a:rPr>
              <a:t> for 31-85% of </a:t>
            </a:r>
            <a:r>
              <a:rPr lang="fi-FI" sz="2000" dirty="0" err="1">
                <a:latin typeface="+mn-lt"/>
              </a:rPr>
              <a:t>all</a:t>
            </a:r>
            <a:r>
              <a:rPr lang="fi-FI" sz="2000" dirty="0">
                <a:latin typeface="+mn-lt"/>
              </a:rPr>
              <a:t> COVID-19 </a:t>
            </a:r>
            <a:r>
              <a:rPr lang="fi-FI" sz="2000" dirty="0" err="1">
                <a:latin typeface="+mn-lt"/>
              </a:rPr>
              <a:t>deaths</a:t>
            </a:r>
            <a:endParaRPr lang="fi-FI" sz="2000" dirty="0">
              <a:latin typeface="+mn-lt"/>
            </a:endParaRPr>
          </a:p>
          <a:p>
            <a:pPr marL="549275" indent="-457200" algn="l">
              <a:lnSpc>
                <a:spcPct val="100000"/>
              </a:lnSpc>
              <a:buFont typeface="Arial" panose="020B0604020202020204" pitchFamily="34" charset="0"/>
              <a:buChar char="•"/>
            </a:pPr>
            <a:r>
              <a:rPr lang="fi-FI" sz="2000" dirty="0" err="1">
                <a:latin typeface="+mn-lt"/>
              </a:rPr>
              <a:t>Mortality</a:t>
            </a:r>
            <a:r>
              <a:rPr lang="fi-FI" sz="2000" dirty="0">
                <a:latin typeface="+mn-lt"/>
              </a:rPr>
              <a:t> </a:t>
            </a:r>
            <a:r>
              <a:rPr lang="fi-FI" sz="2000" dirty="0" err="1">
                <a:latin typeface="+mn-lt"/>
              </a:rPr>
              <a:t>among</a:t>
            </a:r>
            <a:r>
              <a:rPr lang="fi-FI" sz="2000" dirty="0">
                <a:latin typeface="+mn-lt"/>
              </a:rPr>
              <a:t> </a:t>
            </a:r>
            <a:r>
              <a:rPr lang="fi-FI" sz="2000" dirty="0" err="1">
                <a:latin typeface="+mn-lt"/>
              </a:rPr>
              <a:t>infected</a:t>
            </a:r>
            <a:r>
              <a:rPr lang="fi-FI" sz="2000" dirty="0">
                <a:latin typeface="+mn-lt"/>
              </a:rPr>
              <a:t> NH </a:t>
            </a:r>
            <a:r>
              <a:rPr lang="fi-FI" sz="2000" dirty="0" err="1">
                <a:latin typeface="+mn-lt"/>
              </a:rPr>
              <a:t>residents</a:t>
            </a:r>
            <a:r>
              <a:rPr lang="fi-FI" sz="2000" dirty="0">
                <a:latin typeface="+mn-lt"/>
              </a:rPr>
              <a:t> is </a:t>
            </a:r>
            <a:r>
              <a:rPr lang="fi-FI" sz="2000" dirty="0" err="1">
                <a:latin typeface="+mn-lt"/>
              </a:rPr>
              <a:t>about</a:t>
            </a:r>
            <a:r>
              <a:rPr lang="fi-FI" sz="2000" dirty="0">
                <a:latin typeface="+mn-lt"/>
              </a:rPr>
              <a:t> 30-40%</a:t>
            </a: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a:xfrm>
            <a:off x="5015880" y="6246813"/>
            <a:ext cx="5184160" cy="576000"/>
          </a:xfrm>
        </p:spPr>
        <p:txBody>
          <a:bodyPr/>
          <a:lstStyle/>
          <a:p>
            <a:pPr marL="0" algn="l" rtl="0" eaLnBrk="1" latinLnBrk="0" hangingPunct="1">
              <a:spcBef>
                <a:spcPts val="0"/>
              </a:spcBef>
              <a:spcAft>
                <a:spcPts val="0"/>
              </a:spcAft>
            </a:pPr>
            <a:r>
              <a:rPr lang="fi-FI" sz="900" kern="1200" dirty="0">
                <a:solidFill>
                  <a:srgbClr val="000000"/>
                </a:solidFill>
                <a:effectLst/>
                <a:latin typeface="Arial" panose="020B0604020202020204" pitchFamily="34" charset="0"/>
                <a:ea typeface="+mn-ea"/>
                <a:cs typeface="+mn-cs"/>
              </a:rPr>
              <a:t>By </a:t>
            </a:r>
            <a:r>
              <a:rPr lang="fi-FI" sz="900" b="1" kern="1200" dirty="0" err="1">
                <a:solidFill>
                  <a:srgbClr val="000000"/>
                </a:solidFill>
                <a:effectLst/>
                <a:latin typeface="Arial" panose="020B0604020202020204" pitchFamily="34" charset="0"/>
                <a:ea typeface="+mn-ea"/>
                <a:cs typeface="+mn-cs"/>
              </a:rPr>
              <a:t>Comas-Herrera</a:t>
            </a:r>
            <a:r>
              <a:rPr lang="fi-FI" sz="900" b="1" kern="1200" dirty="0">
                <a:solidFill>
                  <a:srgbClr val="000000"/>
                </a:solidFill>
                <a:effectLst/>
                <a:latin typeface="Arial" panose="020B0604020202020204" pitchFamily="34" charset="0"/>
                <a:ea typeface="+mn-ea"/>
                <a:cs typeface="+mn-cs"/>
              </a:rPr>
              <a:t> 2020 (</a:t>
            </a:r>
            <a:r>
              <a:rPr lang="fi-FI" sz="900" b="1" kern="1200" dirty="0" err="1">
                <a:solidFill>
                  <a:srgbClr val="000000"/>
                </a:solidFill>
                <a:effectLst/>
                <a:latin typeface="Arial" panose="020B0604020202020204" pitchFamily="34" charset="0"/>
                <a:ea typeface="+mn-ea"/>
                <a:cs typeface="+mn-cs"/>
              </a:rPr>
              <a:t>care</a:t>
            </a:r>
            <a:r>
              <a:rPr lang="fi-FI" sz="900" b="1" kern="1200" dirty="0">
                <a:solidFill>
                  <a:srgbClr val="000000"/>
                </a:solidFill>
                <a:effectLst/>
                <a:latin typeface="Arial" panose="020B0604020202020204" pitchFamily="34" charset="0"/>
                <a:ea typeface="+mn-ea"/>
                <a:cs typeface="+mn-cs"/>
              </a:rPr>
              <a:t> </a:t>
            </a:r>
            <a:r>
              <a:rPr lang="fi-FI" sz="900" b="1" kern="1200" dirty="0" err="1">
                <a:solidFill>
                  <a:srgbClr val="000000"/>
                </a:solidFill>
                <a:effectLst/>
                <a:latin typeface="Arial" panose="020B0604020202020204" pitchFamily="34" charset="0"/>
                <a:ea typeface="+mn-ea"/>
                <a:cs typeface="+mn-cs"/>
              </a:rPr>
              <a:t>homes</a:t>
            </a:r>
            <a:r>
              <a:rPr lang="fi-FI" sz="900" b="1" kern="1200" dirty="0">
                <a:solidFill>
                  <a:srgbClr val="000000"/>
                </a:solidFill>
                <a:effectLst/>
                <a:latin typeface="Arial" panose="020B0604020202020204" pitchFamily="34" charset="0"/>
                <a:ea typeface="+mn-ea"/>
                <a:cs typeface="+mn-cs"/>
              </a:rPr>
              <a:t>); </a:t>
            </a:r>
            <a:r>
              <a:rPr lang="fi-FI" sz="900" kern="1200" dirty="0" err="1">
                <a:solidFill>
                  <a:srgbClr val="000000"/>
                </a:solidFill>
                <a:effectLst/>
                <a:latin typeface="Arial" panose="020B0604020202020204" pitchFamily="34" charset="0"/>
                <a:ea typeface="+mn-ea"/>
                <a:cs typeface="+mn-cs"/>
              </a:rPr>
              <a:t>Schols</a:t>
            </a:r>
            <a:r>
              <a:rPr lang="fi-FI" sz="900" kern="1200" dirty="0">
                <a:solidFill>
                  <a:srgbClr val="000000"/>
                </a:solidFill>
                <a:effectLst/>
                <a:latin typeface="Arial" panose="020B0604020202020204" pitchFamily="34" charset="0"/>
                <a:ea typeface="+mn-ea"/>
                <a:cs typeface="+mn-cs"/>
              </a:rPr>
              <a:t>, EUGMS 2020; </a:t>
            </a:r>
            <a:r>
              <a:rPr lang="fi-FI" sz="900" kern="1200" dirty="0" err="1">
                <a:solidFill>
                  <a:srgbClr val="000000"/>
                </a:solidFill>
                <a:effectLst/>
                <a:latin typeface="Arial" panose="020B0604020202020204" pitchFamily="34" charset="0"/>
                <a:ea typeface="+mn-ea"/>
                <a:cs typeface="+mn-cs"/>
              </a:rPr>
              <a:t>Sugg</a:t>
            </a:r>
            <a:r>
              <a:rPr lang="fi-FI" sz="900" kern="1200" dirty="0">
                <a:solidFill>
                  <a:srgbClr val="000000"/>
                </a:solidFill>
                <a:effectLst/>
                <a:latin typeface="Arial" panose="020B0604020202020204" pitchFamily="34" charset="0"/>
                <a:ea typeface="+mn-ea"/>
                <a:cs typeface="+mn-cs"/>
              </a:rPr>
              <a:t> et al. </a:t>
            </a:r>
            <a:r>
              <a:rPr lang="fi-FI" sz="900" kern="1200" dirty="0" err="1">
                <a:solidFill>
                  <a:srgbClr val="000000"/>
                </a:solidFill>
                <a:effectLst/>
                <a:latin typeface="Arial" panose="020B0604020202020204" pitchFamily="34" charset="0"/>
                <a:ea typeface="+mn-ea"/>
                <a:cs typeface="+mn-cs"/>
              </a:rPr>
              <a:t>Sci</a:t>
            </a:r>
            <a:r>
              <a:rPr lang="fi-FI" sz="900" kern="1200" dirty="0">
                <a:solidFill>
                  <a:srgbClr val="000000"/>
                </a:solidFill>
                <a:effectLst/>
                <a:latin typeface="Arial" panose="020B0604020202020204" pitchFamily="34" charset="0"/>
                <a:ea typeface="+mn-ea"/>
                <a:cs typeface="+mn-cs"/>
              </a:rPr>
              <a:t> Total </a:t>
            </a:r>
            <a:r>
              <a:rPr lang="fi-FI" sz="900" kern="1200" dirty="0" err="1">
                <a:solidFill>
                  <a:srgbClr val="000000"/>
                </a:solidFill>
                <a:effectLst/>
                <a:latin typeface="Arial" panose="020B0604020202020204" pitchFamily="34" charset="0"/>
                <a:ea typeface="+mn-ea"/>
                <a:cs typeface="+mn-cs"/>
              </a:rPr>
              <a:t>Environ</a:t>
            </a:r>
            <a:r>
              <a:rPr lang="fi-FI" sz="900" kern="1200" dirty="0">
                <a:solidFill>
                  <a:srgbClr val="000000"/>
                </a:solidFill>
                <a:effectLst/>
                <a:latin typeface="Arial" panose="020B0604020202020204" pitchFamily="34" charset="0"/>
                <a:ea typeface="+mn-ea"/>
                <a:cs typeface="+mn-cs"/>
              </a:rPr>
              <a:t> 2020; Bauer EUGMS </a:t>
            </a:r>
            <a:r>
              <a:rPr lang="fi-FI" sz="900" kern="1200" dirty="0" err="1">
                <a:solidFill>
                  <a:srgbClr val="000000"/>
                </a:solidFill>
                <a:effectLst/>
                <a:latin typeface="Arial" panose="020B0604020202020204" pitchFamily="34" charset="0"/>
                <a:ea typeface="+mn-ea"/>
                <a:cs typeface="+mn-cs"/>
              </a:rPr>
              <a:t>congress</a:t>
            </a:r>
            <a:r>
              <a:rPr lang="fi-FI" sz="900" kern="1200" dirty="0">
                <a:solidFill>
                  <a:srgbClr val="000000"/>
                </a:solidFill>
                <a:effectLst/>
                <a:latin typeface="Arial" panose="020B0604020202020204" pitchFamily="34" charset="0"/>
                <a:ea typeface="+mn-ea"/>
                <a:cs typeface="+mn-cs"/>
              </a:rPr>
              <a:t> 2020, </a:t>
            </a:r>
            <a:r>
              <a:rPr lang="fi-FI" sz="900" kern="1200" dirty="0" err="1">
                <a:solidFill>
                  <a:srgbClr val="000000"/>
                </a:solidFill>
                <a:effectLst/>
                <a:latin typeface="Arial" panose="020B0604020202020204" pitchFamily="34" charset="0"/>
                <a:ea typeface="+mn-ea"/>
                <a:cs typeface="+mn-cs"/>
              </a:rPr>
              <a:t>Finnish</a:t>
            </a:r>
            <a:r>
              <a:rPr lang="fi-FI" sz="900" kern="1200" dirty="0">
                <a:solidFill>
                  <a:srgbClr val="000000"/>
                </a:solidFill>
                <a:effectLst/>
                <a:latin typeface="Arial" panose="020B0604020202020204" pitchFamily="34" charset="0"/>
                <a:ea typeface="+mn-ea"/>
                <a:cs typeface="+mn-cs"/>
              </a:rPr>
              <a:t> Institute for Health and </a:t>
            </a:r>
            <a:r>
              <a:rPr lang="fi-FI" sz="900" kern="1200" dirty="0" err="1">
                <a:solidFill>
                  <a:srgbClr val="000000"/>
                </a:solidFill>
                <a:effectLst/>
                <a:latin typeface="Arial" panose="020B0604020202020204" pitchFamily="34" charset="0"/>
                <a:ea typeface="+mn-ea"/>
                <a:cs typeface="+mn-cs"/>
              </a:rPr>
              <a:t>Welfare</a:t>
            </a:r>
            <a:r>
              <a:rPr lang="fi-FI" sz="900" kern="1200" dirty="0">
                <a:solidFill>
                  <a:srgbClr val="000000"/>
                </a:solidFill>
                <a:effectLst/>
                <a:latin typeface="Arial" panose="020B0604020202020204" pitchFamily="34" charset="0"/>
                <a:ea typeface="+mn-ea"/>
                <a:cs typeface="+mn-cs"/>
              </a:rPr>
              <a:t>; </a:t>
            </a:r>
            <a:r>
              <a:rPr lang="fi-FI" sz="900" dirty="0">
                <a:latin typeface="+mn-lt"/>
              </a:rPr>
              <a:t>Stern &amp; Klein, </a:t>
            </a:r>
            <a:r>
              <a:rPr lang="fi-FI" sz="900" dirty="0" err="1">
                <a:latin typeface="+mn-lt"/>
              </a:rPr>
              <a:t>Society</a:t>
            </a:r>
            <a:r>
              <a:rPr lang="fi-FI" sz="900" dirty="0">
                <a:latin typeface="+mn-lt"/>
              </a:rPr>
              <a:t> 2020</a:t>
            </a:r>
            <a:r>
              <a:rPr lang="fi-FI" sz="900" kern="1200" dirty="0">
                <a:solidFill>
                  <a:srgbClr val="000000"/>
                </a:solidFill>
                <a:effectLst/>
                <a:latin typeface="Arial" panose="020B0604020202020204" pitchFamily="34" charset="0"/>
                <a:ea typeface="+mn-ea"/>
                <a:cs typeface="+mn-cs"/>
              </a:rPr>
              <a:t>  </a:t>
            </a:r>
            <a:endParaRPr lang="fi-FI" dirty="0">
              <a:effectLst/>
            </a:endParaRP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3</a:t>
            </a:fld>
            <a:endParaRPr lang="en-GB" dirty="0"/>
          </a:p>
        </p:txBody>
      </p:sp>
      <p:graphicFrame>
        <p:nvGraphicFramePr>
          <p:cNvPr id="7" name="Taulukko 7">
            <a:extLst>
              <a:ext uri="{FF2B5EF4-FFF2-40B4-BE49-F238E27FC236}">
                <a16:creationId xmlns:a16="http://schemas.microsoft.com/office/drawing/2014/main" id="{64D599C4-6A53-407D-9558-53798E600156}"/>
              </a:ext>
            </a:extLst>
          </p:cNvPr>
          <p:cNvGraphicFramePr>
            <a:graphicFrameLocks noGrp="1"/>
          </p:cNvGraphicFramePr>
          <p:nvPr>
            <p:extLst>
              <p:ext uri="{D42A27DB-BD31-4B8C-83A1-F6EECF244321}">
                <p14:modId xmlns:p14="http://schemas.microsoft.com/office/powerpoint/2010/main" val="3915614917"/>
              </p:ext>
            </p:extLst>
          </p:nvPr>
        </p:nvGraphicFramePr>
        <p:xfrm>
          <a:off x="0" y="1965829"/>
          <a:ext cx="12434389" cy="4511288"/>
        </p:xfrm>
        <a:graphic>
          <a:graphicData uri="http://schemas.openxmlformats.org/drawingml/2006/table">
            <a:tbl>
              <a:tblPr firstRow="1" bandRow="1">
                <a:tableStyleId>{5C22544A-7EE6-4342-B048-85BDC9FD1C3A}</a:tableStyleId>
              </a:tblPr>
              <a:tblGrid>
                <a:gridCol w="2390623">
                  <a:extLst>
                    <a:ext uri="{9D8B030D-6E8A-4147-A177-3AD203B41FA5}">
                      <a16:colId xmlns:a16="http://schemas.microsoft.com/office/drawing/2014/main" val="3572921722"/>
                    </a:ext>
                  </a:extLst>
                </a:gridCol>
                <a:gridCol w="3503639">
                  <a:extLst>
                    <a:ext uri="{9D8B030D-6E8A-4147-A177-3AD203B41FA5}">
                      <a16:colId xmlns:a16="http://schemas.microsoft.com/office/drawing/2014/main" val="1821061036"/>
                    </a:ext>
                  </a:extLst>
                </a:gridCol>
                <a:gridCol w="3318935">
                  <a:extLst>
                    <a:ext uri="{9D8B030D-6E8A-4147-A177-3AD203B41FA5}">
                      <a16:colId xmlns:a16="http://schemas.microsoft.com/office/drawing/2014/main" val="3876392613"/>
                    </a:ext>
                  </a:extLst>
                </a:gridCol>
                <a:gridCol w="3221192">
                  <a:extLst>
                    <a:ext uri="{9D8B030D-6E8A-4147-A177-3AD203B41FA5}">
                      <a16:colId xmlns:a16="http://schemas.microsoft.com/office/drawing/2014/main" val="1130535389"/>
                    </a:ext>
                  </a:extLst>
                </a:gridCol>
              </a:tblGrid>
              <a:tr h="432048">
                <a:tc>
                  <a:txBody>
                    <a:bodyPr/>
                    <a:lstStyle/>
                    <a:p>
                      <a:r>
                        <a:rPr lang="fi-FI" sz="1800" dirty="0"/>
                        <a:t>By </a:t>
                      </a:r>
                      <a:r>
                        <a:rPr lang="fi-FI" sz="1800" dirty="0" err="1"/>
                        <a:t>June</a:t>
                      </a:r>
                      <a:r>
                        <a:rPr lang="fi-FI" sz="1800" dirty="0"/>
                        <a:t>- </a:t>
                      </a:r>
                      <a:r>
                        <a:rPr lang="fi-FI" sz="1800" dirty="0" err="1"/>
                        <a:t>Aug</a:t>
                      </a:r>
                      <a:r>
                        <a:rPr lang="fi-FI" sz="1800" dirty="0"/>
                        <a:t> 2020</a:t>
                      </a:r>
                    </a:p>
                  </a:txBody>
                  <a:tcPr/>
                </a:tc>
                <a:tc>
                  <a:txBody>
                    <a:bodyPr/>
                    <a:lstStyle/>
                    <a:p>
                      <a:r>
                        <a:rPr lang="fi-FI" sz="1800" dirty="0"/>
                        <a:t>% </a:t>
                      </a:r>
                      <a:r>
                        <a:rPr lang="fi-FI" sz="1800" dirty="0" err="1"/>
                        <a:t>infected</a:t>
                      </a:r>
                      <a:r>
                        <a:rPr lang="fi-FI" sz="1800" dirty="0"/>
                        <a:t> of NH </a:t>
                      </a:r>
                      <a:r>
                        <a:rPr lang="fi-FI" sz="1800" dirty="0" err="1"/>
                        <a:t>population</a:t>
                      </a:r>
                      <a:endParaRPr lang="fi-FI" sz="1800" dirty="0"/>
                    </a:p>
                  </a:txBody>
                  <a:tcPr/>
                </a:tc>
                <a:tc>
                  <a:txBody>
                    <a:bodyPr/>
                    <a:lstStyle/>
                    <a:p>
                      <a:r>
                        <a:rPr lang="fi-FI" sz="1800" dirty="0"/>
                        <a:t>% of </a:t>
                      </a:r>
                      <a:r>
                        <a:rPr lang="fi-FI" sz="1800" dirty="0" err="1"/>
                        <a:t>all</a:t>
                      </a:r>
                      <a:r>
                        <a:rPr lang="fi-FI" sz="1800" dirty="0"/>
                        <a:t> </a:t>
                      </a:r>
                      <a:r>
                        <a:rPr lang="fi-FI" sz="1800" dirty="0" err="1"/>
                        <a:t>deaths</a:t>
                      </a:r>
                      <a:r>
                        <a:rPr lang="fi-FI" sz="1800" dirty="0"/>
                        <a:t> in country</a:t>
                      </a:r>
                    </a:p>
                  </a:txBody>
                  <a:tcPr/>
                </a:tc>
                <a:tc>
                  <a:txBody>
                    <a:bodyPr/>
                    <a:lstStyle/>
                    <a:p>
                      <a:r>
                        <a:rPr lang="fi-FI" sz="1800" dirty="0" err="1"/>
                        <a:t>Mortality</a:t>
                      </a:r>
                      <a:r>
                        <a:rPr lang="fi-FI" sz="1800" dirty="0"/>
                        <a:t> in NH </a:t>
                      </a:r>
                      <a:r>
                        <a:rPr lang="fi-FI" sz="1800" dirty="0" err="1"/>
                        <a:t>population</a:t>
                      </a:r>
                      <a:endParaRPr lang="fi-FI" sz="1800" dirty="0"/>
                    </a:p>
                  </a:txBody>
                  <a:tcPr/>
                </a:tc>
                <a:extLst>
                  <a:ext uri="{0D108BD9-81ED-4DB2-BD59-A6C34878D82A}">
                    <a16:rowId xmlns:a16="http://schemas.microsoft.com/office/drawing/2014/main" val="4013660703"/>
                  </a:ext>
                </a:extLst>
              </a:tr>
              <a:tr h="370840">
                <a:tc>
                  <a:txBody>
                    <a:bodyPr/>
                    <a:lstStyle/>
                    <a:p>
                      <a:r>
                        <a:rPr lang="fi-FI" sz="1800" dirty="0"/>
                        <a:t>Finland </a:t>
                      </a:r>
                    </a:p>
                  </a:txBody>
                  <a:tcPr/>
                </a:tc>
                <a:tc>
                  <a:txBody>
                    <a:bodyPr/>
                    <a:lstStyle/>
                    <a:p>
                      <a:r>
                        <a:rPr lang="fi-FI" sz="1800" dirty="0"/>
                        <a:t>0.6%</a:t>
                      </a:r>
                    </a:p>
                  </a:txBody>
                  <a:tcPr/>
                </a:tc>
                <a:tc>
                  <a:txBody>
                    <a:bodyPr/>
                    <a:lstStyle/>
                    <a:p>
                      <a:r>
                        <a:rPr lang="fi-FI" sz="1800" dirty="0"/>
                        <a:t>34%</a:t>
                      </a:r>
                    </a:p>
                  </a:txBody>
                  <a:tcPr/>
                </a:tc>
                <a:tc>
                  <a:txBody>
                    <a:bodyPr/>
                    <a:lstStyle/>
                    <a:p>
                      <a:r>
                        <a:rPr lang="fi-FI" sz="1800" dirty="0"/>
                        <a:t>0.3%</a:t>
                      </a:r>
                    </a:p>
                  </a:txBody>
                  <a:tcPr/>
                </a:tc>
                <a:extLst>
                  <a:ext uri="{0D108BD9-81ED-4DB2-BD59-A6C34878D82A}">
                    <a16:rowId xmlns:a16="http://schemas.microsoft.com/office/drawing/2014/main" val="2902691376"/>
                  </a:ext>
                </a:extLst>
              </a:tr>
              <a:tr h="370840">
                <a:tc>
                  <a:txBody>
                    <a:bodyPr/>
                    <a:lstStyle/>
                    <a:p>
                      <a:r>
                        <a:rPr lang="fi-FI" sz="1800" dirty="0" err="1"/>
                        <a:t>Sweden</a:t>
                      </a:r>
                      <a:endParaRPr lang="fi-FI" sz="1800" dirty="0"/>
                    </a:p>
                  </a:txBody>
                  <a:tcPr/>
                </a:tc>
                <a:tc>
                  <a:txBody>
                    <a:bodyPr/>
                    <a:lstStyle/>
                    <a:p>
                      <a:endParaRPr lang="fi-FI" sz="1800" dirty="0"/>
                    </a:p>
                  </a:txBody>
                  <a:tcPr/>
                </a:tc>
                <a:tc>
                  <a:txBody>
                    <a:bodyPr/>
                    <a:lstStyle/>
                    <a:p>
                      <a:r>
                        <a:rPr lang="fi-FI" sz="1800" dirty="0"/>
                        <a:t>47%</a:t>
                      </a:r>
                    </a:p>
                  </a:txBody>
                  <a:tcPr/>
                </a:tc>
                <a:tc>
                  <a:txBody>
                    <a:bodyPr/>
                    <a:lstStyle/>
                    <a:p>
                      <a:r>
                        <a:rPr lang="fi-FI" sz="1800" dirty="0"/>
                        <a:t>2.8%</a:t>
                      </a:r>
                    </a:p>
                  </a:txBody>
                  <a:tcPr/>
                </a:tc>
                <a:extLst>
                  <a:ext uri="{0D108BD9-81ED-4DB2-BD59-A6C34878D82A}">
                    <a16:rowId xmlns:a16="http://schemas.microsoft.com/office/drawing/2014/main" val="4268569171"/>
                  </a:ext>
                </a:extLst>
              </a:tr>
              <a:tr h="370840">
                <a:tc>
                  <a:txBody>
                    <a:bodyPr/>
                    <a:lstStyle/>
                    <a:p>
                      <a:r>
                        <a:rPr lang="fi-FI" sz="1800" dirty="0"/>
                        <a:t>Great Britain</a:t>
                      </a:r>
                    </a:p>
                  </a:txBody>
                  <a:tcPr/>
                </a:tc>
                <a:tc>
                  <a:txBody>
                    <a:bodyPr/>
                    <a:lstStyle/>
                    <a:p>
                      <a:endParaRPr lang="fi-FI" sz="1800" dirty="0"/>
                    </a:p>
                  </a:txBody>
                  <a:tcPr/>
                </a:tc>
                <a:tc>
                  <a:txBody>
                    <a:bodyPr/>
                    <a:lstStyle/>
                    <a:p>
                      <a:r>
                        <a:rPr lang="fi-FI" sz="1800" dirty="0"/>
                        <a:t>45%</a:t>
                      </a:r>
                    </a:p>
                  </a:txBody>
                  <a:tcPr/>
                </a:tc>
                <a:tc>
                  <a:txBody>
                    <a:bodyPr/>
                    <a:lstStyle/>
                    <a:p>
                      <a:r>
                        <a:rPr lang="fi-FI" sz="1800" dirty="0"/>
                        <a:t>7%</a:t>
                      </a:r>
                    </a:p>
                  </a:txBody>
                  <a:tcPr/>
                </a:tc>
                <a:extLst>
                  <a:ext uri="{0D108BD9-81ED-4DB2-BD59-A6C34878D82A}">
                    <a16:rowId xmlns:a16="http://schemas.microsoft.com/office/drawing/2014/main" val="3613795159"/>
                  </a:ext>
                </a:extLst>
              </a:tr>
              <a:tr h="370840">
                <a:tc>
                  <a:txBody>
                    <a:bodyPr/>
                    <a:lstStyle/>
                    <a:p>
                      <a:r>
                        <a:rPr lang="fi-FI" sz="1800" dirty="0" err="1"/>
                        <a:t>Netherlands</a:t>
                      </a:r>
                      <a:endParaRPr lang="fi-FI" sz="1800" dirty="0"/>
                    </a:p>
                  </a:txBody>
                  <a:tcPr/>
                </a:tc>
                <a:tc>
                  <a:txBody>
                    <a:bodyPr/>
                    <a:lstStyle/>
                    <a:p>
                      <a:r>
                        <a:rPr lang="fi-FI" sz="1800" dirty="0"/>
                        <a:t>10%</a:t>
                      </a:r>
                    </a:p>
                  </a:txBody>
                  <a:tcPr/>
                </a:tc>
                <a:tc>
                  <a:txBody>
                    <a:bodyPr/>
                    <a:lstStyle/>
                    <a:p>
                      <a:r>
                        <a:rPr lang="fi-FI" sz="1800" dirty="0"/>
                        <a:t>32%</a:t>
                      </a:r>
                    </a:p>
                  </a:txBody>
                  <a:tcPr/>
                </a:tc>
                <a:tc>
                  <a:txBody>
                    <a:bodyPr/>
                    <a:lstStyle/>
                    <a:p>
                      <a:r>
                        <a:rPr lang="fi-FI" sz="1800" dirty="0"/>
                        <a:t>2%</a:t>
                      </a:r>
                    </a:p>
                  </a:txBody>
                  <a:tcPr/>
                </a:tc>
                <a:extLst>
                  <a:ext uri="{0D108BD9-81ED-4DB2-BD59-A6C34878D82A}">
                    <a16:rowId xmlns:a16="http://schemas.microsoft.com/office/drawing/2014/main" val="2310233051"/>
                  </a:ext>
                </a:extLst>
              </a:tr>
              <a:tr h="370840">
                <a:tc>
                  <a:txBody>
                    <a:bodyPr/>
                    <a:lstStyle/>
                    <a:p>
                      <a:r>
                        <a:rPr lang="fi-FI" sz="1800" dirty="0"/>
                        <a:t>France</a:t>
                      </a:r>
                    </a:p>
                  </a:txBody>
                  <a:tcPr/>
                </a:tc>
                <a:tc>
                  <a:txBody>
                    <a:bodyPr/>
                    <a:lstStyle/>
                    <a:p>
                      <a:endParaRPr lang="fi-FI" sz="1800" dirty="0"/>
                    </a:p>
                  </a:txBody>
                  <a:tcPr/>
                </a:tc>
                <a:tc>
                  <a:txBody>
                    <a:bodyPr/>
                    <a:lstStyle/>
                    <a:p>
                      <a:r>
                        <a:rPr lang="fi-FI" sz="1800" dirty="0"/>
                        <a:t>49%</a:t>
                      </a:r>
                    </a:p>
                  </a:txBody>
                  <a:tcPr/>
                </a:tc>
                <a:tc>
                  <a:txBody>
                    <a:bodyPr/>
                    <a:lstStyle/>
                    <a:p>
                      <a:r>
                        <a:rPr lang="fi-FI" sz="1800" dirty="0"/>
                        <a:t>2.4%</a:t>
                      </a:r>
                    </a:p>
                  </a:txBody>
                  <a:tcPr/>
                </a:tc>
                <a:extLst>
                  <a:ext uri="{0D108BD9-81ED-4DB2-BD59-A6C34878D82A}">
                    <a16:rowId xmlns:a16="http://schemas.microsoft.com/office/drawing/2014/main" val="3800689113"/>
                  </a:ext>
                </a:extLst>
              </a:tr>
              <a:tr h="370840">
                <a:tc>
                  <a:txBody>
                    <a:bodyPr/>
                    <a:lstStyle/>
                    <a:p>
                      <a:r>
                        <a:rPr lang="fi-FI" sz="1800" dirty="0"/>
                        <a:t>Germany</a:t>
                      </a:r>
                    </a:p>
                  </a:txBody>
                  <a:tcPr/>
                </a:tc>
                <a:tc>
                  <a:txBody>
                    <a:bodyPr/>
                    <a:lstStyle/>
                    <a:p>
                      <a:endParaRPr lang="fi-FI" sz="1800" dirty="0"/>
                    </a:p>
                  </a:txBody>
                  <a:tcPr/>
                </a:tc>
                <a:tc>
                  <a:txBody>
                    <a:bodyPr/>
                    <a:lstStyle/>
                    <a:p>
                      <a:r>
                        <a:rPr lang="fi-FI" sz="1800" dirty="0"/>
                        <a:t>39%</a:t>
                      </a:r>
                    </a:p>
                  </a:txBody>
                  <a:tcPr/>
                </a:tc>
                <a:tc>
                  <a:txBody>
                    <a:bodyPr/>
                    <a:lstStyle/>
                    <a:p>
                      <a:r>
                        <a:rPr lang="fi-FI" sz="1800" dirty="0"/>
                        <a:t>0.4%</a:t>
                      </a:r>
                    </a:p>
                  </a:txBody>
                  <a:tcPr/>
                </a:tc>
                <a:extLst>
                  <a:ext uri="{0D108BD9-81ED-4DB2-BD59-A6C34878D82A}">
                    <a16:rowId xmlns:a16="http://schemas.microsoft.com/office/drawing/2014/main" val="2819197109"/>
                  </a:ext>
                </a:extLst>
              </a:tr>
              <a:tr h="370840">
                <a:tc>
                  <a:txBody>
                    <a:bodyPr/>
                    <a:lstStyle/>
                    <a:p>
                      <a:r>
                        <a:rPr lang="fi-FI" sz="1800" dirty="0" err="1"/>
                        <a:t>Italy</a:t>
                      </a:r>
                      <a:endParaRPr lang="fi-FI" sz="1800" dirty="0"/>
                    </a:p>
                  </a:txBody>
                  <a:tcPr/>
                </a:tc>
                <a:tc>
                  <a:txBody>
                    <a:bodyPr/>
                    <a:lstStyle/>
                    <a:p>
                      <a:endParaRPr lang="fi-FI" sz="1800" dirty="0"/>
                    </a:p>
                  </a:txBody>
                  <a:tcPr/>
                </a:tc>
                <a:tc>
                  <a:txBody>
                    <a:bodyPr/>
                    <a:lstStyle/>
                    <a:p>
                      <a:endParaRPr lang="fi-FI" sz="1800" dirty="0"/>
                    </a:p>
                  </a:txBody>
                  <a:tcPr/>
                </a:tc>
                <a:tc>
                  <a:txBody>
                    <a:bodyPr/>
                    <a:lstStyle/>
                    <a:p>
                      <a:r>
                        <a:rPr lang="fi-FI" sz="1800" dirty="0"/>
                        <a:t>3(-8)%</a:t>
                      </a:r>
                    </a:p>
                  </a:txBody>
                  <a:tcPr/>
                </a:tc>
                <a:extLst>
                  <a:ext uri="{0D108BD9-81ED-4DB2-BD59-A6C34878D82A}">
                    <a16:rowId xmlns:a16="http://schemas.microsoft.com/office/drawing/2014/main" val="4188359019"/>
                  </a:ext>
                </a:extLst>
              </a:tr>
              <a:tr h="370840">
                <a:tc>
                  <a:txBody>
                    <a:bodyPr/>
                    <a:lstStyle/>
                    <a:p>
                      <a:r>
                        <a:rPr lang="fi-FI" sz="1800" dirty="0"/>
                        <a:t>Spain</a:t>
                      </a:r>
                    </a:p>
                  </a:txBody>
                  <a:tcPr/>
                </a:tc>
                <a:tc>
                  <a:txBody>
                    <a:bodyPr/>
                    <a:lstStyle/>
                    <a:p>
                      <a:endParaRPr lang="fi-FI" sz="1800" dirty="0"/>
                    </a:p>
                  </a:txBody>
                  <a:tcPr/>
                </a:tc>
                <a:tc>
                  <a:txBody>
                    <a:bodyPr/>
                    <a:lstStyle/>
                    <a:p>
                      <a:r>
                        <a:rPr lang="fi-FI" sz="1800" dirty="0"/>
                        <a:t>34-68%</a:t>
                      </a:r>
                    </a:p>
                  </a:txBody>
                  <a:tcPr/>
                </a:tc>
                <a:tc>
                  <a:txBody>
                    <a:bodyPr/>
                    <a:lstStyle/>
                    <a:p>
                      <a:r>
                        <a:rPr lang="fi-FI" sz="1800" dirty="0"/>
                        <a:t>6%</a:t>
                      </a:r>
                    </a:p>
                  </a:txBody>
                  <a:tcPr/>
                </a:tc>
                <a:extLst>
                  <a:ext uri="{0D108BD9-81ED-4DB2-BD59-A6C34878D82A}">
                    <a16:rowId xmlns:a16="http://schemas.microsoft.com/office/drawing/2014/main" val="1737676472"/>
                  </a:ext>
                </a:extLst>
              </a:tr>
              <a:tr h="370840">
                <a:tc>
                  <a:txBody>
                    <a:bodyPr/>
                    <a:lstStyle/>
                    <a:p>
                      <a:r>
                        <a:rPr lang="fi-FI" sz="1800" dirty="0" err="1"/>
                        <a:t>Belgium</a:t>
                      </a:r>
                      <a:endParaRPr lang="fi-FI" sz="1800" dirty="0"/>
                    </a:p>
                  </a:txBody>
                  <a:tcPr/>
                </a:tc>
                <a:tc>
                  <a:txBody>
                    <a:bodyPr/>
                    <a:lstStyle/>
                    <a:p>
                      <a:r>
                        <a:rPr lang="fi-FI" sz="1800" dirty="0"/>
                        <a:t>~4%</a:t>
                      </a:r>
                    </a:p>
                  </a:txBody>
                  <a:tcPr/>
                </a:tc>
                <a:tc>
                  <a:txBody>
                    <a:bodyPr/>
                    <a:lstStyle/>
                    <a:p>
                      <a:r>
                        <a:rPr lang="fi-FI" sz="1800" dirty="0"/>
                        <a:t>50%</a:t>
                      </a:r>
                    </a:p>
                  </a:txBody>
                  <a:tcPr/>
                </a:tc>
                <a:tc>
                  <a:txBody>
                    <a:bodyPr/>
                    <a:lstStyle/>
                    <a:p>
                      <a:r>
                        <a:rPr lang="fi-FI" sz="1800" dirty="0"/>
                        <a:t>5%</a:t>
                      </a:r>
                    </a:p>
                  </a:txBody>
                  <a:tcPr/>
                </a:tc>
                <a:extLst>
                  <a:ext uri="{0D108BD9-81ED-4DB2-BD59-A6C34878D82A}">
                    <a16:rowId xmlns:a16="http://schemas.microsoft.com/office/drawing/2014/main" val="1123946523"/>
                  </a:ext>
                </a:extLst>
              </a:tr>
              <a:tr h="370840">
                <a:tc>
                  <a:txBody>
                    <a:bodyPr/>
                    <a:lstStyle/>
                    <a:p>
                      <a:r>
                        <a:rPr lang="fi-FI" sz="1800" dirty="0"/>
                        <a:t>Canada</a:t>
                      </a:r>
                    </a:p>
                  </a:txBody>
                  <a:tcPr/>
                </a:tc>
                <a:tc>
                  <a:txBody>
                    <a:bodyPr/>
                    <a:lstStyle/>
                    <a:p>
                      <a:r>
                        <a:rPr lang="fi-FI" sz="1800" dirty="0"/>
                        <a:t>4%</a:t>
                      </a:r>
                    </a:p>
                  </a:txBody>
                  <a:tcPr/>
                </a:tc>
                <a:tc>
                  <a:txBody>
                    <a:bodyPr/>
                    <a:lstStyle/>
                    <a:p>
                      <a:r>
                        <a:rPr lang="fi-FI" sz="1800" dirty="0"/>
                        <a:t>85%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i-FI" sz="1800" dirty="0"/>
                        <a:t>1.5%</a:t>
                      </a:r>
                    </a:p>
                  </a:txBody>
                  <a:tcPr/>
                </a:tc>
                <a:extLst>
                  <a:ext uri="{0D108BD9-81ED-4DB2-BD59-A6C34878D82A}">
                    <a16:rowId xmlns:a16="http://schemas.microsoft.com/office/drawing/2014/main" val="218016261"/>
                  </a:ext>
                </a:extLst>
              </a:tr>
              <a:tr h="370840">
                <a:tc>
                  <a:txBody>
                    <a:bodyPr/>
                    <a:lstStyle/>
                    <a:p>
                      <a:r>
                        <a:rPr lang="fi-FI" sz="1800" dirty="0"/>
                        <a:t>USA</a:t>
                      </a:r>
                    </a:p>
                  </a:txBody>
                  <a:tcPr/>
                </a:tc>
                <a:tc>
                  <a:txBody>
                    <a:bodyPr/>
                    <a:lstStyle/>
                    <a:p>
                      <a:endParaRPr lang="fi-FI" sz="1800" dirty="0"/>
                    </a:p>
                  </a:txBody>
                  <a:tcPr/>
                </a:tc>
                <a:tc>
                  <a:txBody>
                    <a:bodyPr/>
                    <a:lstStyle/>
                    <a:p>
                      <a:r>
                        <a:rPr lang="fi-FI" sz="1800" dirty="0"/>
                        <a:t>45%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fi-FI" sz="1800" dirty="0"/>
                    </a:p>
                  </a:txBody>
                  <a:tcPr/>
                </a:tc>
                <a:extLst>
                  <a:ext uri="{0D108BD9-81ED-4DB2-BD59-A6C34878D82A}">
                    <a16:rowId xmlns:a16="http://schemas.microsoft.com/office/drawing/2014/main" val="169019552"/>
                  </a:ext>
                </a:extLst>
              </a:tr>
            </a:tbl>
          </a:graphicData>
        </a:graphic>
      </p:graphicFrame>
    </p:spTree>
    <p:extLst>
      <p:ext uri="{BB962C8B-B14F-4D97-AF65-F5344CB8AC3E}">
        <p14:creationId xmlns:p14="http://schemas.microsoft.com/office/powerpoint/2010/main" val="402923490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err="1"/>
              <a:t>Why</a:t>
            </a:r>
            <a:r>
              <a:rPr lang="fi-FI" dirty="0"/>
              <a:t> in </a:t>
            </a:r>
            <a:r>
              <a:rPr lang="fi-FI" dirty="0" err="1"/>
              <a:t>nursing</a:t>
            </a:r>
            <a:r>
              <a:rPr lang="fi-FI" dirty="0"/>
              <a:t> </a:t>
            </a:r>
            <a:r>
              <a:rPr lang="fi-FI" dirty="0" err="1"/>
              <a:t>homes</a:t>
            </a:r>
            <a:r>
              <a:rPr lang="fi-FI" dirty="0"/>
              <a:t>?</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628800"/>
            <a:ext cx="11737304" cy="4464497"/>
          </a:xfrm>
        </p:spPr>
        <p:txBody>
          <a:bodyPr/>
          <a:lstStyle/>
          <a:p>
            <a:pPr marL="549275" indent="-457200" algn="l">
              <a:lnSpc>
                <a:spcPct val="100000"/>
              </a:lnSpc>
              <a:buFont typeface="Arial" panose="020B0604020202020204" pitchFamily="34" charset="0"/>
              <a:buChar char="•"/>
            </a:pPr>
            <a:r>
              <a:rPr lang="fi-FI" sz="2400" dirty="0" err="1">
                <a:latin typeface="+mn-lt"/>
              </a:rPr>
              <a:t>Extremely</a:t>
            </a:r>
            <a:r>
              <a:rPr lang="fi-FI" sz="2400" dirty="0">
                <a:latin typeface="+mn-lt"/>
              </a:rPr>
              <a:t> </a:t>
            </a:r>
            <a:r>
              <a:rPr lang="fi-FI" sz="2400" dirty="0" err="1">
                <a:latin typeface="+mn-lt"/>
              </a:rPr>
              <a:t>vulnerable</a:t>
            </a:r>
            <a:r>
              <a:rPr lang="fi-FI" sz="2400" dirty="0">
                <a:latin typeface="+mn-lt"/>
              </a:rPr>
              <a:t> </a:t>
            </a:r>
            <a:r>
              <a:rPr lang="fi-FI" sz="2400" dirty="0" err="1">
                <a:latin typeface="+mn-lt"/>
              </a:rPr>
              <a:t>population</a:t>
            </a:r>
            <a:r>
              <a:rPr lang="fi-FI" sz="2400" dirty="0">
                <a:latin typeface="+mn-lt"/>
              </a:rPr>
              <a:t> (</a:t>
            </a:r>
            <a:r>
              <a:rPr lang="fi-FI" sz="2400" dirty="0" err="1">
                <a:latin typeface="+mn-lt"/>
              </a:rPr>
              <a:t>multimorbidity</a:t>
            </a:r>
            <a:r>
              <a:rPr lang="fi-FI" sz="2400" dirty="0">
                <a:latin typeface="+mn-lt"/>
              </a:rPr>
              <a:t>, </a:t>
            </a:r>
            <a:r>
              <a:rPr lang="fi-FI" sz="2400" dirty="0" err="1">
                <a:latin typeface="+mn-lt"/>
              </a:rPr>
              <a:t>frailty</a:t>
            </a:r>
            <a:r>
              <a:rPr lang="fi-FI" sz="2400" dirty="0">
                <a:latin typeface="+mn-lt"/>
              </a:rPr>
              <a:t>, </a:t>
            </a:r>
            <a:r>
              <a:rPr lang="fi-FI" sz="2400" dirty="0" err="1">
                <a:latin typeface="+mn-lt"/>
              </a:rPr>
              <a:t>high</a:t>
            </a:r>
            <a:r>
              <a:rPr lang="fi-FI" sz="2400" dirty="0">
                <a:latin typeface="+mn-lt"/>
              </a:rPr>
              <a:t> </a:t>
            </a:r>
            <a:r>
              <a:rPr lang="fi-FI" sz="2400" dirty="0" err="1">
                <a:latin typeface="+mn-lt"/>
              </a:rPr>
              <a:t>age</a:t>
            </a:r>
            <a:r>
              <a:rPr lang="fi-FI" sz="2400" dirty="0">
                <a:latin typeface="+mn-lt"/>
              </a:rPr>
              <a:t>, </a:t>
            </a:r>
            <a:r>
              <a:rPr lang="fi-FI" sz="2400" dirty="0" err="1">
                <a:latin typeface="+mn-lt"/>
              </a:rPr>
              <a:t>waning</a:t>
            </a:r>
            <a:r>
              <a:rPr lang="fi-FI" sz="2400" dirty="0">
                <a:latin typeface="+mn-lt"/>
              </a:rPr>
              <a:t> </a:t>
            </a:r>
            <a:r>
              <a:rPr lang="fi-FI" sz="2400" dirty="0" err="1">
                <a:latin typeface="+mn-lt"/>
              </a:rPr>
              <a:t>immunity</a:t>
            </a:r>
            <a:r>
              <a:rPr lang="fi-FI" sz="2400" dirty="0">
                <a:latin typeface="+mn-lt"/>
              </a:rPr>
              <a:t>, </a:t>
            </a:r>
            <a:r>
              <a:rPr lang="fi-FI" sz="2400" dirty="0" err="1">
                <a:latin typeface="+mn-lt"/>
              </a:rPr>
              <a:t>atypical</a:t>
            </a:r>
            <a:r>
              <a:rPr lang="fi-FI" sz="2400" dirty="0">
                <a:latin typeface="+mn-lt"/>
              </a:rPr>
              <a:t> </a:t>
            </a:r>
            <a:r>
              <a:rPr lang="fi-FI" sz="2400" dirty="0" err="1">
                <a:latin typeface="+mn-lt"/>
              </a:rPr>
              <a:t>symptoms</a:t>
            </a:r>
            <a:r>
              <a:rPr lang="fi-FI" sz="2400" dirty="0">
                <a:latin typeface="+mn-lt"/>
              </a:rPr>
              <a:t> and </a:t>
            </a:r>
            <a:r>
              <a:rPr lang="fi-FI" sz="2400" dirty="0" err="1">
                <a:latin typeface="+mn-lt"/>
              </a:rPr>
              <a:t>difficulties</a:t>
            </a:r>
            <a:r>
              <a:rPr lang="fi-FI" sz="2400" dirty="0">
                <a:latin typeface="+mn-lt"/>
              </a:rPr>
              <a:t> </a:t>
            </a:r>
            <a:r>
              <a:rPr lang="fi-FI" sz="2400" dirty="0" err="1">
                <a:latin typeface="+mn-lt"/>
              </a:rPr>
              <a:t>isolating</a:t>
            </a:r>
            <a:r>
              <a:rPr lang="fi-FI" sz="2400" dirty="0">
                <a:latin typeface="+mn-lt"/>
              </a:rPr>
              <a:t>)</a:t>
            </a:r>
          </a:p>
          <a:p>
            <a:pPr marL="549275" indent="-457200" algn="l">
              <a:lnSpc>
                <a:spcPct val="100000"/>
              </a:lnSpc>
              <a:buFont typeface="Arial" panose="020B0604020202020204" pitchFamily="34" charset="0"/>
              <a:buChar char="•"/>
            </a:pPr>
            <a:r>
              <a:rPr lang="fi-FI" sz="2400" dirty="0" err="1">
                <a:latin typeface="+mn-lt"/>
              </a:rPr>
              <a:t>Close</a:t>
            </a:r>
            <a:r>
              <a:rPr lang="fi-FI" sz="2400" dirty="0">
                <a:latin typeface="+mn-lt"/>
              </a:rPr>
              <a:t> </a:t>
            </a:r>
            <a:r>
              <a:rPr lang="fi-FI" sz="2400" dirty="0" err="1">
                <a:latin typeface="+mn-lt"/>
              </a:rPr>
              <a:t>contacts</a:t>
            </a:r>
            <a:r>
              <a:rPr lang="fi-FI" sz="2400" dirty="0">
                <a:latin typeface="+mn-lt"/>
              </a:rPr>
              <a:t>: </a:t>
            </a:r>
            <a:r>
              <a:rPr lang="fi-FI" sz="2400" dirty="0" err="1">
                <a:latin typeface="+mn-lt"/>
              </a:rPr>
              <a:t>sharing</a:t>
            </a:r>
            <a:r>
              <a:rPr lang="fi-FI" sz="2400" dirty="0">
                <a:latin typeface="+mn-lt"/>
              </a:rPr>
              <a:t> </a:t>
            </a:r>
            <a:r>
              <a:rPr lang="fi-FI" sz="2400" dirty="0" err="1">
                <a:latin typeface="+mn-lt"/>
              </a:rPr>
              <a:t>bathrooms</a:t>
            </a:r>
            <a:r>
              <a:rPr lang="fi-FI" sz="2400" dirty="0">
                <a:latin typeface="+mn-lt"/>
              </a:rPr>
              <a:t>, </a:t>
            </a:r>
            <a:r>
              <a:rPr lang="fi-FI" sz="2400" dirty="0" err="1">
                <a:latin typeface="+mn-lt"/>
              </a:rPr>
              <a:t>dining</a:t>
            </a:r>
            <a:r>
              <a:rPr lang="fi-FI" sz="2400" dirty="0">
                <a:latin typeface="+mn-lt"/>
              </a:rPr>
              <a:t> and </a:t>
            </a:r>
            <a:r>
              <a:rPr lang="fi-FI" sz="2400" dirty="0" err="1">
                <a:latin typeface="+mn-lt"/>
              </a:rPr>
              <a:t>group</a:t>
            </a:r>
            <a:r>
              <a:rPr lang="fi-FI" sz="2400" dirty="0">
                <a:latin typeface="+mn-lt"/>
              </a:rPr>
              <a:t> </a:t>
            </a:r>
            <a:r>
              <a:rPr lang="fi-FI" sz="2400" dirty="0" err="1">
                <a:latin typeface="+mn-lt"/>
              </a:rPr>
              <a:t>activities</a:t>
            </a:r>
            <a:r>
              <a:rPr lang="fi-FI" sz="2400" dirty="0">
                <a:latin typeface="+mn-lt"/>
              </a:rPr>
              <a:t>, </a:t>
            </a:r>
            <a:r>
              <a:rPr lang="fi-FI" sz="2400" dirty="0" err="1">
                <a:latin typeface="+mn-lt"/>
              </a:rPr>
              <a:t>wandering</a:t>
            </a:r>
            <a:r>
              <a:rPr lang="fi-FI" sz="2400" dirty="0">
                <a:latin typeface="+mn-lt"/>
              </a:rPr>
              <a:t> </a:t>
            </a:r>
            <a:r>
              <a:rPr lang="fi-FI" sz="2400" dirty="0" err="1">
                <a:latin typeface="+mn-lt"/>
              </a:rPr>
              <a:t>residents</a:t>
            </a:r>
            <a:r>
              <a:rPr lang="fi-FI" sz="2400" dirty="0">
                <a:latin typeface="+mn-lt"/>
              </a:rPr>
              <a:t>, ”</a:t>
            </a:r>
            <a:r>
              <a:rPr lang="fi-FI" sz="2400" dirty="0" err="1">
                <a:latin typeface="+mn-lt"/>
              </a:rPr>
              <a:t>high</a:t>
            </a:r>
            <a:r>
              <a:rPr lang="fi-FI" sz="2400" dirty="0">
                <a:latin typeface="+mn-lt"/>
              </a:rPr>
              <a:t> </a:t>
            </a:r>
            <a:r>
              <a:rPr lang="fi-FI" sz="2400" dirty="0" err="1">
                <a:latin typeface="+mn-lt"/>
              </a:rPr>
              <a:t>touch</a:t>
            </a:r>
            <a:r>
              <a:rPr lang="fi-FI" sz="2400" dirty="0">
                <a:latin typeface="+mn-lt"/>
              </a:rPr>
              <a:t> </a:t>
            </a:r>
            <a:r>
              <a:rPr lang="fi-FI" sz="2400" dirty="0" err="1">
                <a:latin typeface="+mn-lt"/>
              </a:rPr>
              <a:t>care</a:t>
            </a:r>
            <a:r>
              <a:rPr lang="fi-FI" sz="2400" dirty="0">
                <a:latin typeface="+mn-lt"/>
              </a:rPr>
              <a:t>”</a:t>
            </a:r>
          </a:p>
          <a:p>
            <a:pPr marL="549275" indent="-457200" algn="l">
              <a:lnSpc>
                <a:spcPct val="100000"/>
              </a:lnSpc>
              <a:buFont typeface="Arial" panose="020B0604020202020204" pitchFamily="34" charset="0"/>
              <a:buChar char="•"/>
            </a:pPr>
            <a:r>
              <a:rPr lang="fi-FI" sz="2400" dirty="0">
                <a:latin typeface="+mn-lt"/>
              </a:rPr>
              <a:t>NH </a:t>
            </a:r>
            <a:r>
              <a:rPr lang="fi-FI" sz="2400" dirty="0" err="1">
                <a:latin typeface="+mn-lt"/>
              </a:rPr>
              <a:t>staff</a:t>
            </a:r>
            <a:r>
              <a:rPr lang="fi-FI" sz="2400" dirty="0">
                <a:latin typeface="+mn-lt"/>
              </a:rPr>
              <a:t> (</a:t>
            </a:r>
            <a:r>
              <a:rPr lang="fi-FI" sz="2400" dirty="0" err="1">
                <a:latin typeface="+mn-lt"/>
              </a:rPr>
              <a:t>high</a:t>
            </a:r>
            <a:r>
              <a:rPr lang="fi-FI" sz="2400" dirty="0">
                <a:latin typeface="+mn-lt"/>
              </a:rPr>
              <a:t> </a:t>
            </a:r>
            <a:r>
              <a:rPr lang="fi-FI" sz="2400" dirty="0" err="1">
                <a:latin typeface="+mn-lt"/>
              </a:rPr>
              <a:t>turnover</a:t>
            </a:r>
            <a:r>
              <a:rPr lang="fi-FI" sz="2400" dirty="0">
                <a:latin typeface="+mn-lt"/>
              </a:rPr>
              <a:t>, </a:t>
            </a:r>
            <a:r>
              <a:rPr lang="fi-FI" sz="2400" dirty="0" err="1">
                <a:latin typeface="+mn-lt"/>
              </a:rPr>
              <a:t>infected</a:t>
            </a:r>
            <a:r>
              <a:rPr lang="fi-FI" sz="2400" dirty="0">
                <a:latin typeface="+mn-lt"/>
              </a:rPr>
              <a:t> </a:t>
            </a:r>
            <a:r>
              <a:rPr lang="fi-FI" sz="2400" dirty="0" err="1">
                <a:latin typeface="+mn-lt"/>
              </a:rPr>
              <a:t>people</a:t>
            </a:r>
            <a:r>
              <a:rPr lang="fi-FI" sz="2400" dirty="0">
                <a:latin typeface="+mn-lt"/>
              </a:rPr>
              <a:t> </a:t>
            </a:r>
            <a:r>
              <a:rPr lang="fi-FI" sz="2400" dirty="0" err="1">
                <a:latin typeface="+mn-lt"/>
              </a:rPr>
              <a:t>work</a:t>
            </a:r>
            <a:r>
              <a:rPr lang="fi-FI" sz="2400" dirty="0">
                <a:latin typeface="+mn-lt"/>
              </a:rPr>
              <a:t>, </a:t>
            </a:r>
            <a:r>
              <a:rPr lang="fi-FI" sz="2400" dirty="0" err="1">
                <a:latin typeface="+mn-lt"/>
              </a:rPr>
              <a:t>deputies</a:t>
            </a:r>
            <a:r>
              <a:rPr lang="fi-FI" sz="2400" dirty="0">
                <a:latin typeface="+mn-lt"/>
              </a:rPr>
              <a:t> </a:t>
            </a:r>
            <a:r>
              <a:rPr lang="fi-FI" sz="2400" dirty="0" err="1">
                <a:latin typeface="+mn-lt"/>
              </a:rPr>
              <a:t>transmitting</a:t>
            </a:r>
            <a:r>
              <a:rPr lang="fi-FI" sz="2400" dirty="0">
                <a:latin typeface="+mn-lt"/>
              </a:rPr>
              <a:t>, </a:t>
            </a:r>
            <a:r>
              <a:rPr lang="fi-FI" sz="2400" dirty="0" err="1">
                <a:latin typeface="+mn-lt"/>
              </a:rPr>
              <a:t>low</a:t>
            </a:r>
            <a:r>
              <a:rPr lang="fi-FI" sz="2400" dirty="0">
                <a:latin typeface="+mn-lt"/>
              </a:rPr>
              <a:t> </a:t>
            </a:r>
            <a:r>
              <a:rPr lang="fi-FI" sz="2400" dirty="0" err="1">
                <a:latin typeface="+mn-lt"/>
              </a:rPr>
              <a:t>education</a:t>
            </a:r>
            <a:r>
              <a:rPr lang="fi-FI" sz="2400" dirty="0">
                <a:latin typeface="+mn-lt"/>
              </a:rPr>
              <a:t> and </a:t>
            </a:r>
            <a:r>
              <a:rPr lang="fi-FI" sz="2400" dirty="0" err="1">
                <a:latin typeface="+mn-lt"/>
              </a:rPr>
              <a:t>low</a:t>
            </a:r>
            <a:r>
              <a:rPr lang="fi-FI" sz="2400" dirty="0">
                <a:latin typeface="+mn-lt"/>
              </a:rPr>
              <a:t> </a:t>
            </a:r>
            <a:r>
              <a:rPr lang="fi-FI" sz="2400" dirty="0" err="1">
                <a:latin typeface="+mn-lt"/>
              </a:rPr>
              <a:t>salary</a:t>
            </a:r>
            <a:r>
              <a:rPr lang="fi-FI" sz="2400" dirty="0">
                <a:latin typeface="+mn-lt"/>
              </a:rPr>
              <a:t> (</a:t>
            </a:r>
            <a:r>
              <a:rPr lang="fi-FI" sz="2400" dirty="0" err="1">
                <a:latin typeface="+mn-lt"/>
              </a:rPr>
              <a:t>may</a:t>
            </a:r>
            <a:r>
              <a:rPr lang="fi-FI" sz="2400" dirty="0">
                <a:latin typeface="+mn-lt"/>
              </a:rPr>
              <a:t> </a:t>
            </a:r>
            <a:r>
              <a:rPr lang="fi-FI" sz="2400" dirty="0" err="1">
                <a:latin typeface="+mn-lt"/>
              </a:rPr>
              <a:t>work</a:t>
            </a:r>
            <a:r>
              <a:rPr lang="fi-FI" sz="2400" dirty="0">
                <a:latin typeface="+mn-lt"/>
              </a:rPr>
              <a:t> in </a:t>
            </a:r>
            <a:r>
              <a:rPr lang="fi-FI" sz="2400" dirty="0" err="1">
                <a:latin typeface="+mn-lt"/>
              </a:rPr>
              <a:t>several</a:t>
            </a:r>
            <a:r>
              <a:rPr lang="fi-FI" sz="2400" dirty="0">
                <a:latin typeface="+mn-lt"/>
              </a:rPr>
              <a:t> </a:t>
            </a:r>
            <a:r>
              <a:rPr lang="fi-FI" sz="2400" dirty="0" err="1">
                <a:latin typeface="+mn-lt"/>
              </a:rPr>
              <a:t>places</a:t>
            </a:r>
            <a:r>
              <a:rPr lang="fi-FI" sz="2400" dirty="0">
                <a:latin typeface="+mn-lt"/>
              </a:rPr>
              <a:t>), </a:t>
            </a:r>
            <a:r>
              <a:rPr lang="fi-FI" sz="2400" dirty="0" err="1">
                <a:latin typeface="+mn-lt"/>
              </a:rPr>
              <a:t>visitors</a:t>
            </a:r>
            <a:r>
              <a:rPr lang="fi-FI" sz="2400" dirty="0">
                <a:latin typeface="+mn-lt"/>
              </a:rPr>
              <a:t>, </a:t>
            </a:r>
            <a:r>
              <a:rPr lang="fi-FI" sz="2400" dirty="0" err="1">
                <a:latin typeface="+mn-lt"/>
              </a:rPr>
              <a:t>asymptomatic</a:t>
            </a:r>
            <a:r>
              <a:rPr lang="fi-FI" sz="2400" dirty="0">
                <a:latin typeface="+mn-lt"/>
              </a:rPr>
              <a:t> </a:t>
            </a:r>
            <a:r>
              <a:rPr lang="fi-FI" sz="2400" dirty="0" err="1">
                <a:latin typeface="+mn-lt"/>
              </a:rPr>
              <a:t>people</a:t>
            </a:r>
            <a:r>
              <a:rPr lang="fi-FI" sz="2400" dirty="0">
                <a:latin typeface="+mn-lt"/>
              </a:rPr>
              <a:t> as </a:t>
            </a:r>
            <a:r>
              <a:rPr lang="fi-FI" sz="2400" dirty="0" err="1">
                <a:latin typeface="+mn-lt"/>
              </a:rPr>
              <a:t>transmitters</a:t>
            </a:r>
            <a:r>
              <a:rPr lang="fi-FI" sz="2400" dirty="0">
                <a:latin typeface="+mn-lt"/>
              </a:rPr>
              <a:t>), </a:t>
            </a:r>
            <a:r>
              <a:rPr lang="fi-FI" sz="2400" dirty="0" err="1">
                <a:latin typeface="+mn-lt"/>
              </a:rPr>
              <a:t>low</a:t>
            </a:r>
            <a:r>
              <a:rPr lang="fi-FI" sz="2400" dirty="0">
                <a:latin typeface="+mn-lt"/>
              </a:rPr>
              <a:t> </a:t>
            </a:r>
            <a:r>
              <a:rPr lang="fi-FI" sz="2400" dirty="0" err="1">
                <a:latin typeface="+mn-lt"/>
              </a:rPr>
              <a:t>resourses</a:t>
            </a:r>
            <a:r>
              <a:rPr lang="fi-FI" sz="2400" dirty="0">
                <a:latin typeface="+mn-lt"/>
              </a:rPr>
              <a:t> </a:t>
            </a:r>
            <a:r>
              <a:rPr lang="fi-FI" sz="2400" dirty="0" err="1">
                <a:latin typeface="+mn-lt"/>
              </a:rPr>
              <a:t>compared</a:t>
            </a:r>
            <a:r>
              <a:rPr lang="fi-FI" sz="2400" dirty="0">
                <a:latin typeface="+mn-lt"/>
              </a:rPr>
              <a:t> to </a:t>
            </a:r>
            <a:r>
              <a:rPr lang="fi-FI" sz="2400" dirty="0" err="1">
                <a:latin typeface="+mn-lt"/>
              </a:rPr>
              <a:t>other</a:t>
            </a:r>
            <a:r>
              <a:rPr lang="fi-FI" sz="2400" dirty="0">
                <a:latin typeface="+mn-lt"/>
              </a:rPr>
              <a:t> </a:t>
            </a:r>
            <a:r>
              <a:rPr lang="fi-FI" sz="2400" dirty="0" err="1">
                <a:latin typeface="+mn-lt"/>
              </a:rPr>
              <a:t>health</a:t>
            </a:r>
            <a:r>
              <a:rPr lang="fi-FI" sz="2400" dirty="0">
                <a:latin typeface="+mn-lt"/>
              </a:rPr>
              <a:t> </a:t>
            </a:r>
            <a:r>
              <a:rPr lang="fi-FI" sz="2400" dirty="0" err="1">
                <a:latin typeface="+mn-lt"/>
              </a:rPr>
              <a:t>care</a:t>
            </a:r>
            <a:r>
              <a:rPr lang="fi-FI" sz="2400" dirty="0">
                <a:latin typeface="+mn-lt"/>
              </a:rPr>
              <a:t> </a:t>
            </a:r>
            <a:r>
              <a:rPr lang="fi-FI" sz="2400" dirty="0" err="1">
                <a:latin typeface="+mn-lt"/>
              </a:rPr>
              <a:t>sector</a:t>
            </a: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Shortage</a:t>
            </a:r>
            <a:r>
              <a:rPr lang="fi-FI" sz="2400" dirty="0">
                <a:latin typeface="+mn-lt"/>
              </a:rPr>
              <a:t> of </a:t>
            </a:r>
            <a:r>
              <a:rPr lang="fi-FI" sz="2400" dirty="0" err="1">
                <a:latin typeface="+mn-lt"/>
              </a:rPr>
              <a:t>personal</a:t>
            </a:r>
            <a:r>
              <a:rPr lang="fi-FI" sz="2400" dirty="0">
                <a:latin typeface="+mn-lt"/>
              </a:rPr>
              <a:t> </a:t>
            </a:r>
            <a:r>
              <a:rPr lang="fi-FI" sz="2400" dirty="0" err="1">
                <a:latin typeface="+mn-lt"/>
              </a:rPr>
              <a:t>protective</a:t>
            </a:r>
            <a:r>
              <a:rPr lang="fi-FI" sz="2400" dirty="0">
                <a:latin typeface="+mn-lt"/>
              </a:rPr>
              <a:t> </a:t>
            </a:r>
            <a:r>
              <a:rPr lang="fi-FI" sz="2400" dirty="0" err="1">
                <a:latin typeface="+mn-lt"/>
              </a:rPr>
              <a:t>equipment</a:t>
            </a:r>
            <a:r>
              <a:rPr lang="fi-FI" sz="2400" dirty="0">
                <a:latin typeface="+mn-lt"/>
              </a:rPr>
              <a:t> and </a:t>
            </a:r>
            <a:r>
              <a:rPr lang="fi-FI" sz="2400" dirty="0" err="1">
                <a:latin typeface="+mn-lt"/>
              </a:rPr>
              <a:t>low</a:t>
            </a:r>
            <a:r>
              <a:rPr lang="fi-FI" sz="2400" dirty="0">
                <a:latin typeface="+mn-lt"/>
              </a:rPr>
              <a:t> </a:t>
            </a:r>
            <a:r>
              <a:rPr lang="fi-FI" sz="2400" dirty="0" err="1">
                <a:latin typeface="+mn-lt"/>
              </a:rPr>
              <a:t>testing</a:t>
            </a:r>
            <a:r>
              <a:rPr lang="fi-FI" sz="2400" dirty="0">
                <a:latin typeface="+mn-lt"/>
              </a:rPr>
              <a:t> </a:t>
            </a:r>
            <a:r>
              <a:rPr lang="fi-FI" sz="2400" dirty="0" err="1">
                <a:latin typeface="+mn-lt"/>
              </a:rPr>
              <a:t>capacity</a:t>
            </a:r>
            <a:r>
              <a:rPr lang="fi-FI" sz="2400" dirty="0">
                <a:latin typeface="+mn-lt"/>
              </a:rPr>
              <a:t> at </a:t>
            </a:r>
            <a:r>
              <a:rPr lang="fi-FI" sz="2400" dirty="0" err="1">
                <a:latin typeface="+mn-lt"/>
              </a:rPr>
              <a:t>the</a:t>
            </a:r>
            <a:r>
              <a:rPr lang="fi-FI" sz="2400" dirty="0">
                <a:latin typeface="+mn-lt"/>
              </a:rPr>
              <a:t> </a:t>
            </a:r>
            <a:r>
              <a:rPr lang="fi-FI" sz="2400" dirty="0" err="1">
                <a:latin typeface="+mn-lt"/>
              </a:rPr>
              <a:t>begining</a:t>
            </a:r>
            <a:r>
              <a:rPr lang="fi-FI" sz="2400" dirty="0">
                <a:latin typeface="+mn-lt"/>
              </a:rPr>
              <a:t> of </a:t>
            </a:r>
            <a:r>
              <a:rPr lang="fi-FI" sz="2400" dirty="0" err="1">
                <a:latin typeface="+mn-lt"/>
              </a:rPr>
              <a:t>epidemic</a:t>
            </a: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Admissions</a:t>
            </a:r>
            <a:r>
              <a:rPr lang="fi-FI" sz="2400" dirty="0">
                <a:latin typeface="+mn-lt"/>
              </a:rPr>
              <a:t> to </a:t>
            </a:r>
            <a:r>
              <a:rPr lang="fi-FI" sz="2400" dirty="0" err="1">
                <a:latin typeface="+mn-lt"/>
              </a:rPr>
              <a:t>hospitals</a:t>
            </a:r>
            <a:r>
              <a:rPr lang="fi-FI" sz="2400" dirty="0">
                <a:latin typeface="+mn-lt"/>
              </a:rPr>
              <a:t>; </a:t>
            </a:r>
            <a:r>
              <a:rPr lang="fi-FI" sz="2400" dirty="0" err="1">
                <a:latin typeface="+mn-lt"/>
              </a:rPr>
              <a:t>hospitals</a:t>
            </a:r>
            <a:r>
              <a:rPr lang="fi-FI" sz="2400" dirty="0">
                <a:latin typeface="+mn-lt"/>
              </a:rPr>
              <a:t> </a:t>
            </a:r>
            <a:r>
              <a:rPr lang="fi-FI" sz="2400" dirty="0" err="1">
                <a:latin typeface="+mn-lt"/>
              </a:rPr>
              <a:t>admit</a:t>
            </a:r>
            <a:r>
              <a:rPr lang="fi-FI" sz="2400" dirty="0">
                <a:latin typeface="+mn-lt"/>
              </a:rPr>
              <a:t> </a:t>
            </a:r>
            <a:r>
              <a:rPr lang="fi-FI" sz="2400" dirty="0" err="1">
                <a:latin typeface="+mn-lt"/>
              </a:rPr>
              <a:t>back</a:t>
            </a:r>
            <a:r>
              <a:rPr lang="fi-FI" sz="2400" dirty="0">
                <a:latin typeface="+mn-lt"/>
              </a:rPr>
              <a:t> </a:t>
            </a:r>
            <a:r>
              <a:rPr lang="fi-FI" sz="2400" dirty="0" err="1">
                <a:latin typeface="+mn-lt"/>
              </a:rPr>
              <a:t>because</a:t>
            </a:r>
            <a:r>
              <a:rPr lang="fi-FI" sz="2400" dirty="0">
                <a:latin typeface="+mn-lt"/>
              </a:rPr>
              <a:t> of </a:t>
            </a:r>
            <a:r>
              <a:rPr lang="fi-FI" sz="2400" dirty="0" err="1">
                <a:latin typeface="+mn-lt"/>
              </a:rPr>
              <a:t>shortage</a:t>
            </a:r>
            <a:r>
              <a:rPr lang="fi-FI" sz="2400" dirty="0">
                <a:latin typeface="+mn-lt"/>
              </a:rPr>
              <a:t> of </a:t>
            </a:r>
            <a:r>
              <a:rPr lang="fi-FI" sz="2400" dirty="0" err="1">
                <a:latin typeface="+mn-lt"/>
              </a:rPr>
              <a:t>beds</a:t>
            </a:r>
            <a:r>
              <a:rPr lang="fi-FI" sz="2400" dirty="0">
                <a:latin typeface="+mn-lt"/>
              </a:rPr>
              <a:t> </a:t>
            </a:r>
          </a:p>
          <a:p>
            <a:pPr marL="549275" indent="-457200" algn="l">
              <a:lnSpc>
                <a:spcPct val="100000"/>
              </a:lnSpc>
              <a:buFont typeface="Arial" panose="020B0604020202020204" pitchFamily="34" charset="0"/>
              <a:buChar char="•"/>
            </a:pPr>
            <a:endParaRPr lang="fi-FI" sz="2400" dirty="0">
              <a:latin typeface="+mn-lt"/>
            </a:endParaRP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4</a:t>
            </a:fld>
            <a:endParaRPr lang="en-GB" dirty="0"/>
          </a:p>
        </p:txBody>
      </p:sp>
    </p:spTree>
    <p:extLst>
      <p:ext uri="{BB962C8B-B14F-4D97-AF65-F5344CB8AC3E}">
        <p14:creationId xmlns:p14="http://schemas.microsoft.com/office/powerpoint/2010/main" val="18212117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a:t>Long-</a:t>
            </a:r>
            <a:r>
              <a:rPr lang="fi-FI" dirty="0" err="1"/>
              <a:t>term</a:t>
            </a:r>
            <a:r>
              <a:rPr lang="fi-FI" dirty="0"/>
              <a:t> </a:t>
            </a:r>
            <a:r>
              <a:rPr lang="fi-FI" dirty="0" err="1"/>
              <a:t>care</a:t>
            </a:r>
            <a:r>
              <a:rPr lang="fi-FI" dirty="0"/>
              <a:t> in </a:t>
            </a:r>
            <a:r>
              <a:rPr lang="fi-FI" dirty="0" err="1"/>
              <a:t>finland</a:t>
            </a:r>
            <a:r>
              <a:rPr lang="fi-FI" dirty="0"/>
              <a:t>…</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551384" y="1268760"/>
            <a:ext cx="11737304" cy="4464497"/>
          </a:xfrm>
        </p:spPr>
        <p:txBody>
          <a:bodyPr/>
          <a:lstStyle/>
          <a:p>
            <a:pPr marL="549275" indent="-457200" algn="l">
              <a:lnSpc>
                <a:spcPct val="100000"/>
              </a:lnSpc>
              <a:buFont typeface="Arial" panose="020B0604020202020204" pitchFamily="34" charset="0"/>
              <a:buChar char="•"/>
            </a:pPr>
            <a:r>
              <a:rPr lang="fi-FI" sz="2400" dirty="0" err="1">
                <a:latin typeface="+mn-lt"/>
              </a:rPr>
              <a:t>Consists</a:t>
            </a:r>
            <a:r>
              <a:rPr lang="fi-FI" sz="2400" dirty="0">
                <a:latin typeface="+mn-lt"/>
              </a:rPr>
              <a:t> of 4200 NH </a:t>
            </a:r>
            <a:r>
              <a:rPr lang="fi-FI" sz="2400" dirty="0" err="1">
                <a:latin typeface="+mn-lt"/>
              </a:rPr>
              <a:t>beds</a:t>
            </a:r>
            <a:r>
              <a:rPr lang="fi-FI" sz="2400" dirty="0">
                <a:latin typeface="+mn-lt"/>
              </a:rPr>
              <a:t> and 38841 </a:t>
            </a:r>
            <a:r>
              <a:rPr lang="fi-FI" sz="2400" dirty="0" err="1">
                <a:latin typeface="+mn-lt"/>
              </a:rPr>
              <a:t>assisted</a:t>
            </a:r>
            <a:r>
              <a:rPr lang="fi-FI" sz="2400" dirty="0">
                <a:latin typeface="+mn-lt"/>
              </a:rPr>
              <a:t> </a:t>
            </a:r>
            <a:r>
              <a:rPr lang="fi-FI" sz="2400" dirty="0" err="1">
                <a:latin typeface="+mn-lt"/>
              </a:rPr>
              <a:t>living</a:t>
            </a:r>
            <a:r>
              <a:rPr lang="fi-FI" sz="2400" dirty="0">
                <a:latin typeface="+mn-lt"/>
              </a:rPr>
              <a:t> </a:t>
            </a:r>
            <a:r>
              <a:rPr lang="fi-FI" sz="2400" dirty="0" err="1">
                <a:latin typeface="+mn-lt"/>
              </a:rPr>
              <a:t>facility</a:t>
            </a:r>
            <a:r>
              <a:rPr lang="fi-FI" sz="2400" dirty="0">
                <a:latin typeface="+mn-lt"/>
              </a:rPr>
              <a:t> </a:t>
            </a:r>
            <a:r>
              <a:rPr lang="fi-FI" sz="2400" dirty="0" err="1">
                <a:latin typeface="+mn-lt"/>
              </a:rPr>
              <a:t>beds</a:t>
            </a:r>
            <a:endParaRPr lang="fi-FI" sz="2400" dirty="0">
              <a:latin typeface="+mn-lt"/>
            </a:endParaRPr>
          </a:p>
          <a:p>
            <a:pPr marL="549275" indent="-457200" algn="l">
              <a:lnSpc>
                <a:spcPct val="100000"/>
              </a:lnSpc>
              <a:buFont typeface="Arial" panose="020B0604020202020204" pitchFamily="34" charset="0"/>
              <a:buChar char="•"/>
            </a:pPr>
            <a:r>
              <a:rPr lang="fi-FI" sz="2400" dirty="0" err="1">
                <a:latin typeface="+mn-lt"/>
              </a:rPr>
              <a:t>Residents</a:t>
            </a:r>
            <a:r>
              <a:rPr lang="fi-FI" sz="2400" dirty="0">
                <a:latin typeface="+mn-lt"/>
              </a:rPr>
              <a:t> </a:t>
            </a:r>
            <a:r>
              <a:rPr lang="fi-FI" sz="2400" dirty="0" err="1">
                <a:latin typeface="+mn-lt"/>
              </a:rPr>
              <a:t>are</a:t>
            </a:r>
            <a:r>
              <a:rPr lang="fi-FI" sz="2400" dirty="0">
                <a:latin typeface="+mn-lt"/>
              </a:rPr>
              <a:t> </a:t>
            </a:r>
            <a:r>
              <a:rPr lang="fi-FI" sz="2400" dirty="0" err="1">
                <a:latin typeface="+mn-lt"/>
              </a:rPr>
              <a:t>living</a:t>
            </a:r>
            <a:r>
              <a:rPr lang="fi-FI" sz="2400" dirty="0">
                <a:latin typeface="+mn-lt"/>
              </a:rPr>
              <a:t> </a:t>
            </a:r>
            <a:r>
              <a:rPr lang="fi-FI" sz="2400" dirty="0" err="1">
                <a:latin typeface="+mn-lt"/>
              </a:rPr>
              <a:t>their</a:t>
            </a:r>
            <a:r>
              <a:rPr lang="fi-FI" sz="2400" dirty="0">
                <a:latin typeface="+mn-lt"/>
              </a:rPr>
              <a:t> </a:t>
            </a:r>
            <a:r>
              <a:rPr lang="fi-FI" sz="2400" dirty="0" err="1">
                <a:latin typeface="+mn-lt"/>
              </a:rPr>
              <a:t>last</a:t>
            </a:r>
            <a:r>
              <a:rPr lang="fi-FI" sz="2400" dirty="0">
                <a:latin typeface="+mn-lt"/>
              </a:rPr>
              <a:t> </a:t>
            </a:r>
            <a:r>
              <a:rPr lang="fi-FI" sz="2400" dirty="0" err="1">
                <a:latin typeface="+mn-lt"/>
              </a:rPr>
              <a:t>years</a:t>
            </a:r>
            <a:r>
              <a:rPr lang="fi-FI" sz="2400" dirty="0">
                <a:latin typeface="+mn-lt"/>
              </a:rPr>
              <a:t> of life, &gt;80% </a:t>
            </a:r>
            <a:r>
              <a:rPr lang="fi-FI" sz="2400" dirty="0" err="1">
                <a:latin typeface="+mn-lt"/>
              </a:rPr>
              <a:t>suffer</a:t>
            </a:r>
            <a:r>
              <a:rPr lang="fi-FI" sz="2400" dirty="0">
                <a:latin typeface="+mn-lt"/>
              </a:rPr>
              <a:t> </a:t>
            </a:r>
            <a:r>
              <a:rPr lang="fi-FI" sz="2400" dirty="0" err="1">
                <a:latin typeface="+mn-lt"/>
              </a:rPr>
              <a:t>from</a:t>
            </a:r>
            <a:r>
              <a:rPr lang="fi-FI" sz="2400" dirty="0">
                <a:latin typeface="+mn-lt"/>
              </a:rPr>
              <a:t> dementia</a:t>
            </a:r>
          </a:p>
          <a:p>
            <a:pPr marL="549275" indent="-457200" algn="l">
              <a:lnSpc>
                <a:spcPct val="100000"/>
              </a:lnSpc>
              <a:buFont typeface="Arial" panose="020B0604020202020204" pitchFamily="34" charset="0"/>
              <a:buChar char="•"/>
            </a:pPr>
            <a:r>
              <a:rPr lang="fi-FI" sz="2400" dirty="0">
                <a:latin typeface="+mn-lt"/>
              </a:rPr>
              <a:t>247 </a:t>
            </a:r>
            <a:r>
              <a:rPr lang="fi-FI" sz="2400" dirty="0" err="1">
                <a:latin typeface="+mn-lt"/>
              </a:rPr>
              <a:t>residents</a:t>
            </a:r>
            <a:r>
              <a:rPr lang="fi-FI" sz="2400" dirty="0">
                <a:latin typeface="+mn-lt"/>
              </a:rPr>
              <a:t> </a:t>
            </a:r>
            <a:r>
              <a:rPr lang="fi-FI" sz="2400" dirty="0" err="1">
                <a:latin typeface="+mn-lt"/>
              </a:rPr>
              <a:t>had</a:t>
            </a:r>
            <a:r>
              <a:rPr lang="fi-FI" sz="2400" dirty="0">
                <a:latin typeface="+mn-lt"/>
              </a:rPr>
              <a:t> </a:t>
            </a:r>
            <a:r>
              <a:rPr lang="fi-FI" sz="2400" dirty="0" err="1">
                <a:latin typeface="+mn-lt"/>
              </a:rPr>
              <a:t>confirmed</a:t>
            </a:r>
            <a:r>
              <a:rPr lang="fi-FI" sz="2400" dirty="0">
                <a:latin typeface="+mn-lt"/>
              </a:rPr>
              <a:t> COVID -19 </a:t>
            </a:r>
            <a:r>
              <a:rPr lang="fi-FI" sz="2400" dirty="0" err="1">
                <a:latin typeface="+mn-lt"/>
              </a:rPr>
              <a:t>infection</a:t>
            </a:r>
            <a:r>
              <a:rPr lang="fi-FI" sz="2400" dirty="0">
                <a:latin typeface="+mn-lt"/>
              </a:rPr>
              <a:t> (0.6%). Of </a:t>
            </a:r>
            <a:r>
              <a:rPr lang="fi-FI" sz="2400" dirty="0" err="1">
                <a:latin typeface="+mn-lt"/>
              </a:rPr>
              <a:t>them</a:t>
            </a:r>
            <a:r>
              <a:rPr lang="fi-FI" sz="2400" dirty="0">
                <a:latin typeface="+mn-lt"/>
              </a:rPr>
              <a:t>, 34% </a:t>
            </a:r>
            <a:r>
              <a:rPr lang="fi-FI" sz="2400" dirty="0" err="1">
                <a:latin typeface="+mn-lt"/>
              </a:rPr>
              <a:t>died</a:t>
            </a:r>
            <a:r>
              <a:rPr lang="fi-FI" sz="2400" dirty="0">
                <a:latin typeface="+mn-lt"/>
              </a:rPr>
              <a:t>. </a:t>
            </a:r>
          </a:p>
          <a:p>
            <a:pPr marL="549275" indent="-457200" algn="l">
              <a:lnSpc>
                <a:spcPct val="100000"/>
              </a:lnSpc>
              <a:buFont typeface="Arial" panose="020B0604020202020204" pitchFamily="34" charset="0"/>
              <a:buChar char="•"/>
            </a:pPr>
            <a:r>
              <a:rPr lang="fi-FI" sz="2400" dirty="0">
                <a:latin typeface="+mn-lt"/>
              </a:rPr>
              <a:t>70+ </a:t>
            </a:r>
            <a:r>
              <a:rPr lang="fi-FI" sz="2400" dirty="0" err="1">
                <a:latin typeface="+mn-lt"/>
              </a:rPr>
              <a:t>year-olds</a:t>
            </a:r>
            <a:r>
              <a:rPr lang="fi-FI" sz="2400" dirty="0">
                <a:latin typeface="+mn-lt"/>
              </a:rPr>
              <a:t> </a:t>
            </a:r>
            <a:r>
              <a:rPr lang="fi-FI" sz="2400" dirty="0" err="1">
                <a:latin typeface="+mn-lt"/>
              </a:rPr>
              <a:t>account</a:t>
            </a:r>
            <a:r>
              <a:rPr lang="fi-FI" sz="2400" dirty="0">
                <a:latin typeface="+mn-lt"/>
              </a:rPr>
              <a:t> for 88% of </a:t>
            </a:r>
            <a:r>
              <a:rPr lang="fi-FI" sz="2400" dirty="0" err="1">
                <a:latin typeface="+mn-lt"/>
              </a:rPr>
              <a:t>all</a:t>
            </a:r>
            <a:r>
              <a:rPr lang="fi-FI" sz="2400" dirty="0">
                <a:latin typeface="+mn-lt"/>
              </a:rPr>
              <a:t> </a:t>
            </a:r>
            <a:r>
              <a:rPr lang="fi-FI" sz="2400" dirty="0" err="1">
                <a:latin typeface="+mn-lt"/>
              </a:rPr>
              <a:t>deaths</a:t>
            </a:r>
            <a:r>
              <a:rPr lang="fi-FI" sz="2400" dirty="0">
                <a:latin typeface="+mn-lt"/>
              </a:rPr>
              <a:t>  </a:t>
            </a:r>
          </a:p>
          <a:p>
            <a:pPr marL="549275" indent="-457200" algn="l">
              <a:lnSpc>
                <a:spcPct val="100000"/>
              </a:lnSpc>
              <a:buFont typeface="Arial" panose="020B0604020202020204" pitchFamily="34" charset="0"/>
              <a:buChar char="•"/>
            </a:pPr>
            <a:r>
              <a:rPr lang="fi-FI" sz="2400" dirty="0" err="1">
                <a:latin typeface="+mn-lt"/>
              </a:rPr>
              <a:t>The</a:t>
            </a:r>
            <a:r>
              <a:rPr lang="fi-FI" sz="2400" dirty="0">
                <a:latin typeface="+mn-lt"/>
              </a:rPr>
              <a:t> </a:t>
            </a:r>
            <a:r>
              <a:rPr lang="fi-FI" sz="2400" dirty="0" err="1">
                <a:latin typeface="+mn-lt"/>
              </a:rPr>
              <a:t>total</a:t>
            </a:r>
            <a:r>
              <a:rPr lang="fi-FI" sz="2400" dirty="0">
                <a:latin typeface="+mn-lt"/>
              </a:rPr>
              <a:t> </a:t>
            </a:r>
            <a:r>
              <a:rPr lang="fi-FI" sz="2400" dirty="0" err="1">
                <a:latin typeface="+mn-lt"/>
              </a:rPr>
              <a:t>mortality</a:t>
            </a:r>
            <a:r>
              <a:rPr lang="fi-FI" sz="2400" dirty="0">
                <a:latin typeface="+mn-lt"/>
              </a:rPr>
              <a:t> in Finland </a:t>
            </a:r>
            <a:r>
              <a:rPr lang="fi-FI" sz="2400" dirty="0" err="1">
                <a:latin typeface="+mn-lt"/>
              </a:rPr>
              <a:t>has</a:t>
            </a:r>
            <a:r>
              <a:rPr lang="fi-FI" sz="2400" dirty="0">
                <a:latin typeface="+mn-lt"/>
              </a:rPr>
              <a:t> </a:t>
            </a:r>
            <a:r>
              <a:rPr lang="fi-FI" sz="2400" dirty="0" err="1">
                <a:latin typeface="+mn-lt"/>
              </a:rPr>
              <a:t>not</a:t>
            </a:r>
            <a:r>
              <a:rPr lang="fi-FI" sz="2400" dirty="0">
                <a:latin typeface="+mn-lt"/>
              </a:rPr>
              <a:t> </a:t>
            </a:r>
            <a:r>
              <a:rPr lang="fi-FI" sz="2400" dirty="0" err="1">
                <a:latin typeface="+mn-lt"/>
              </a:rPr>
              <a:t>increased</a:t>
            </a:r>
            <a:r>
              <a:rPr lang="fi-FI" sz="2400" dirty="0">
                <a:latin typeface="+mn-lt"/>
              </a:rPr>
              <a:t> </a:t>
            </a:r>
            <a:r>
              <a:rPr lang="fi-FI" sz="2400" dirty="0" err="1">
                <a:latin typeface="+mn-lt"/>
              </a:rPr>
              <a:t>during</a:t>
            </a:r>
            <a:r>
              <a:rPr lang="fi-FI" sz="2400" dirty="0">
                <a:latin typeface="+mn-lt"/>
              </a:rPr>
              <a:t> COVID-19 </a:t>
            </a:r>
            <a:r>
              <a:rPr lang="fi-FI" sz="2400" dirty="0" err="1">
                <a:latin typeface="+mn-lt"/>
              </a:rPr>
              <a:t>period</a:t>
            </a:r>
            <a:endParaRPr lang="fi-FI" sz="2400" dirty="0">
              <a:latin typeface="+mn-lt"/>
            </a:endParaRPr>
          </a:p>
          <a:p>
            <a:pPr marL="549275" indent="-457200" algn="l">
              <a:lnSpc>
                <a:spcPct val="100000"/>
              </a:lnSpc>
              <a:buFont typeface="Arial" panose="020B0604020202020204" pitchFamily="34" charset="0"/>
              <a:buChar char="•"/>
            </a:pPr>
            <a:endParaRPr lang="fi-FI" sz="2400" dirty="0">
              <a:latin typeface="+mn-lt"/>
            </a:endParaRP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5</a:t>
            </a:fld>
            <a:endParaRPr lang="en-GB" dirty="0"/>
          </a:p>
        </p:txBody>
      </p:sp>
      <p:pic>
        <p:nvPicPr>
          <p:cNvPr id="7" name="Kuva 6">
            <a:extLst>
              <a:ext uri="{FF2B5EF4-FFF2-40B4-BE49-F238E27FC236}">
                <a16:creationId xmlns:a16="http://schemas.microsoft.com/office/drawing/2014/main" id="{F658EB38-82EC-4074-AA2C-26CCCEC29404}"/>
              </a:ext>
            </a:extLst>
          </p:cNvPr>
          <p:cNvPicPr>
            <a:picLocks noChangeAspect="1"/>
          </p:cNvPicPr>
          <p:nvPr/>
        </p:nvPicPr>
        <p:blipFill>
          <a:blip r:embed="rId3"/>
          <a:stretch>
            <a:fillRect/>
          </a:stretch>
        </p:blipFill>
        <p:spPr>
          <a:xfrm>
            <a:off x="2495600" y="4077072"/>
            <a:ext cx="4470092" cy="2688045"/>
          </a:xfrm>
          <a:prstGeom prst="rect">
            <a:avLst/>
          </a:prstGeom>
        </p:spPr>
      </p:pic>
      <p:pic>
        <p:nvPicPr>
          <p:cNvPr id="8" name="Kuva 7">
            <a:extLst>
              <a:ext uri="{FF2B5EF4-FFF2-40B4-BE49-F238E27FC236}">
                <a16:creationId xmlns:a16="http://schemas.microsoft.com/office/drawing/2014/main" id="{D1D66A52-CFEE-4551-BE52-73152D6A3DAB}"/>
              </a:ext>
            </a:extLst>
          </p:cNvPr>
          <p:cNvPicPr>
            <a:picLocks noChangeAspect="1"/>
          </p:cNvPicPr>
          <p:nvPr/>
        </p:nvPicPr>
        <p:blipFill>
          <a:blip r:embed="rId4"/>
          <a:stretch>
            <a:fillRect/>
          </a:stretch>
        </p:blipFill>
        <p:spPr>
          <a:xfrm>
            <a:off x="7620761" y="4237403"/>
            <a:ext cx="3231559" cy="2207319"/>
          </a:xfrm>
          <a:prstGeom prst="rect">
            <a:avLst/>
          </a:prstGeom>
        </p:spPr>
      </p:pic>
      <p:sp>
        <p:nvSpPr>
          <p:cNvPr id="9" name="Tekstiruutu 8">
            <a:extLst>
              <a:ext uri="{FF2B5EF4-FFF2-40B4-BE49-F238E27FC236}">
                <a16:creationId xmlns:a16="http://schemas.microsoft.com/office/drawing/2014/main" id="{5EDC3F39-261C-4040-AC80-7EB173739728}"/>
              </a:ext>
            </a:extLst>
          </p:cNvPr>
          <p:cNvSpPr txBox="1"/>
          <p:nvPr/>
        </p:nvSpPr>
        <p:spPr bwMode="auto">
          <a:xfrm flipH="1">
            <a:off x="8142164" y="4237403"/>
            <a:ext cx="2188751"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sz="1600" dirty="0" err="1"/>
              <a:t>Deaths</a:t>
            </a:r>
            <a:r>
              <a:rPr lang="fi-FI" sz="1600" dirty="0"/>
              <a:t> in Espoo </a:t>
            </a:r>
            <a:r>
              <a:rPr lang="fi-FI" sz="1600" dirty="0" err="1"/>
              <a:t>NHs</a:t>
            </a:r>
            <a:endParaRPr lang="fi-FI" sz="1600" dirty="0"/>
          </a:p>
        </p:txBody>
      </p:sp>
    </p:spTree>
    <p:extLst>
      <p:ext uri="{BB962C8B-B14F-4D97-AF65-F5344CB8AC3E}">
        <p14:creationId xmlns:p14="http://schemas.microsoft.com/office/powerpoint/2010/main" val="32294030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CD1959-1F34-43F5-9ADE-D8E0AD15106F}"/>
              </a:ext>
            </a:extLst>
          </p:cNvPr>
          <p:cNvSpPr>
            <a:spLocks noGrp="1"/>
          </p:cNvSpPr>
          <p:nvPr>
            <p:ph type="title"/>
          </p:nvPr>
        </p:nvSpPr>
        <p:spPr>
          <a:xfrm>
            <a:off x="1007360" y="416730"/>
            <a:ext cx="11521280" cy="1225803"/>
          </a:xfrm>
        </p:spPr>
        <p:txBody>
          <a:bodyPr/>
          <a:lstStyle/>
          <a:p>
            <a:r>
              <a:rPr lang="fi-FI" dirty="0" err="1"/>
              <a:t>Timeline</a:t>
            </a:r>
            <a:r>
              <a:rPr lang="fi-FI" dirty="0"/>
              <a:t> of covid-19 </a:t>
            </a:r>
            <a:r>
              <a:rPr lang="fi-FI" dirty="0" err="1"/>
              <a:t>spread</a:t>
            </a:r>
            <a:r>
              <a:rPr lang="fi-FI" dirty="0"/>
              <a:t> in </a:t>
            </a:r>
            <a:r>
              <a:rPr lang="fi-FI" dirty="0" err="1"/>
              <a:t>finnish</a:t>
            </a:r>
            <a:r>
              <a:rPr lang="fi-FI" dirty="0"/>
              <a:t> </a:t>
            </a:r>
            <a:r>
              <a:rPr lang="fi-FI" dirty="0" err="1"/>
              <a:t>nursing</a:t>
            </a:r>
            <a:r>
              <a:rPr lang="fi-FI" dirty="0"/>
              <a:t> </a:t>
            </a:r>
            <a:r>
              <a:rPr lang="fi-FI" dirty="0" err="1"/>
              <a:t>homes</a:t>
            </a:r>
            <a:endParaRPr lang="fi-FI" dirty="0"/>
          </a:p>
        </p:txBody>
      </p:sp>
      <p:sp>
        <p:nvSpPr>
          <p:cNvPr id="4" name="Päivämäärän paikkamerkki 3">
            <a:extLst>
              <a:ext uri="{FF2B5EF4-FFF2-40B4-BE49-F238E27FC236}">
                <a16:creationId xmlns:a16="http://schemas.microsoft.com/office/drawing/2014/main" id="{12909F31-9F1D-4C2A-A656-B4A788482121}"/>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A703A0A8-85CD-4490-AD90-4A3E089932D4}"/>
              </a:ext>
            </a:extLst>
          </p:cNvPr>
          <p:cNvSpPr>
            <a:spLocks noGrp="1"/>
          </p:cNvSpPr>
          <p:nvPr>
            <p:ph type="ftr" sz="quarter" idx="11"/>
          </p:nvPr>
        </p:nvSpPr>
        <p:spPr/>
        <p:txBody>
          <a:bodyPr/>
          <a:lstStyle/>
          <a:p>
            <a:r>
              <a:rPr lang="fi-FI"/>
              <a:t>Kaisu Pitkälä</a:t>
            </a:r>
            <a:endParaRPr lang="fi-FI" dirty="0"/>
          </a:p>
        </p:txBody>
      </p:sp>
      <p:sp>
        <p:nvSpPr>
          <p:cNvPr id="6" name="Dian numeron paikkamerkki 5">
            <a:extLst>
              <a:ext uri="{FF2B5EF4-FFF2-40B4-BE49-F238E27FC236}">
                <a16:creationId xmlns:a16="http://schemas.microsoft.com/office/drawing/2014/main" id="{E5CC34D6-C36C-409C-95A0-CD9C6A83AA1F}"/>
              </a:ext>
            </a:extLst>
          </p:cNvPr>
          <p:cNvSpPr>
            <a:spLocks noGrp="1"/>
          </p:cNvSpPr>
          <p:nvPr>
            <p:ph type="sldNum" sz="quarter" idx="12"/>
          </p:nvPr>
        </p:nvSpPr>
        <p:spPr/>
        <p:txBody>
          <a:bodyPr/>
          <a:lstStyle/>
          <a:p>
            <a:pPr>
              <a:defRPr/>
            </a:pPr>
            <a:fld id="{4669315E-5A66-CF44-AE5D-C333B2F730C4}" type="slidenum">
              <a:rPr lang="en-GB" smtClean="0"/>
              <a:pPr>
                <a:defRPr/>
              </a:pPr>
              <a:t>6</a:t>
            </a:fld>
            <a:endParaRPr lang="en-GB" dirty="0"/>
          </a:p>
        </p:txBody>
      </p:sp>
      <p:sp>
        <p:nvSpPr>
          <p:cNvPr id="7" name="Nuoli: Oikea 6">
            <a:extLst>
              <a:ext uri="{FF2B5EF4-FFF2-40B4-BE49-F238E27FC236}">
                <a16:creationId xmlns:a16="http://schemas.microsoft.com/office/drawing/2014/main" id="{8EB37BC7-6416-48F6-AF8D-69AE59D62FF8}"/>
              </a:ext>
            </a:extLst>
          </p:cNvPr>
          <p:cNvSpPr/>
          <p:nvPr/>
        </p:nvSpPr>
        <p:spPr>
          <a:xfrm>
            <a:off x="407368" y="2024844"/>
            <a:ext cx="9073008" cy="2808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Pyöristetyt kulmat 7">
            <a:extLst>
              <a:ext uri="{FF2B5EF4-FFF2-40B4-BE49-F238E27FC236}">
                <a16:creationId xmlns:a16="http://schemas.microsoft.com/office/drawing/2014/main" id="{69082D0C-7E51-424E-8078-3D2ADE9A35DA}"/>
              </a:ext>
            </a:extLst>
          </p:cNvPr>
          <p:cNvSpPr/>
          <p:nvPr/>
        </p:nvSpPr>
        <p:spPr>
          <a:xfrm>
            <a:off x="562248" y="2488276"/>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26.2.2020</a:t>
            </a:r>
          </a:p>
          <a:p>
            <a:pPr algn="ctr"/>
            <a:r>
              <a:rPr lang="fi-FI" sz="1600" b="1" dirty="0" err="1">
                <a:solidFill>
                  <a:schemeClr val="tx1"/>
                </a:solidFill>
              </a:rPr>
              <a:t>The</a:t>
            </a:r>
            <a:r>
              <a:rPr lang="fi-FI" sz="1600" b="1" dirty="0">
                <a:solidFill>
                  <a:schemeClr val="tx1"/>
                </a:solidFill>
              </a:rPr>
              <a:t> </a:t>
            </a:r>
            <a:r>
              <a:rPr lang="fi-FI" sz="1600" b="1" dirty="0" err="1">
                <a:solidFill>
                  <a:schemeClr val="tx1"/>
                </a:solidFill>
              </a:rPr>
              <a:t>first</a:t>
            </a:r>
            <a:r>
              <a:rPr lang="fi-FI" sz="1600" b="1" dirty="0">
                <a:solidFill>
                  <a:schemeClr val="tx1"/>
                </a:solidFill>
              </a:rPr>
              <a:t> </a:t>
            </a:r>
            <a:r>
              <a:rPr lang="fi-FI" sz="1600" b="1" dirty="0" err="1">
                <a:solidFill>
                  <a:schemeClr val="tx1"/>
                </a:solidFill>
              </a:rPr>
              <a:t>confirmed</a:t>
            </a:r>
            <a:r>
              <a:rPr lang="fi-FI" sz="1600" b="1" dirty="0">
                <a:solidFill>
                  <a:schemeClr val="tx1"/>
                </a:solidFill>
              </a:rPr>
              <a:t> COVID case in Finland</a:t>
            </a:r>
          </a:p>
        </p:txBody>
      </p:sp>
      <p:sp>
        <p:nvSpPr>
          <p:cNvPr id="10" name="Suorakulmio: Pyöristetyt kulmat 9">
            <a:extLst>
              <a:ext uri="{FF2B5EF4-FFF2-40B4-BE49-F238E27FC236}">
                <a16:creationId xmlns:a16="http://schemas.microsoft.com/office/drawing/2014/main" id="{2A07987F-9E95-4546-A791-AE78171FC4D3}"/>
              </a:ext>
            </a:extLst>
          </p:cNvPr>
          <p:cNvSpPr/>
          <p:nvPr/>
        </p:nvSpPr>
        <p:spPr>
          <a:xfrm>
            <a:off x="2044676" y="2488276"/>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17.3.2020</a:t>
            </a:r>
          </a:p>
          <a:p>
            <a:pPr algn="ctr"/>
            <a:r>
              <a:rPr lang="fi-FI" sz="1600" b="1" dirty="0" err="1">
                <a:solidFill>
                  <a:schemeClr val="tx1"/>
                </a:solidFill>
              </a:rPr>
              <a:t>Visits</a:t>
            </a:r>
            <a:r>
              <a:rPr lang="fi-FI" sz="1600" b="1" dirty="0">
                <a:solidFill>
                  <a:schemeClr val="tx1"/>
                </a:solidFill>
              </a:rPr>
              <a:t> to </a:t>
            </a:r>
            <a:r>
              <a:rPr lang="fi-FI" sz="1600" b="1" dirty="0" err="1">
                <a:solidFill>
                  <a:schemeClr val="tx1"/>
                </a:solidFill>
              </a:rPr>
              <a:t>NHs</a:t>
            </a:r>
            <a:r>
              <a:rPr lang="fi-FI" sz="1600" b="1" dirty="0">
                <a:solidFill>
                  <a:schemeClr val="tx1"/>
                </a:solidFill>
              </a:rPr>
              <a:t> </a:t>
            </a:r>
            <a:r>
              <a:rPr lang="fi-FI" sz="1600" b="1" dirty="0" err="1">
                <a:solidFill>
                  <a:schemeClr val="tx1"/>
                </a:solidFill>
              </a:rPr>
              <a:t>banned</a:t>
            </a:r>
            <a:endParaRPr lang="fi-FI" sz="1600" b="1" dirty="0">
              <a:solidFill>
                <a:schemeClr val="tx1"/>
              </a:solidFill>
            </a:endParaRPr>
          </a:p>
          <a:p>
            <a:pPr algn="ctr"/>
            <a:endParaRPr lang="fi-FI" sz="1600" b="1" dirty="0">
              <a:solidFill>
                <a:schemeClr val="tx1"/>
              </a:solidFill>
            </a:endParaRPr>
          </a:p>
        </p:txBody>
      </p:sp>
      <p:sp>
        <p:nvSpPr>
          <p:cNvPr id="12" name="Suorakulmio: Pyöristetyt kulmat 11">
            <a:extLst>
              <a:ext uri="{FF2B5EF4-FFF2-40B4-BE49-F238E27FC236}">
                <a16:creationId xmlns:a16="http://schemas.microsoft.com/office/drawing/2014/main" id="{D9ABAB5B-C95E-47B7-B9E3-A192E4DB9837}"/>
              </a:ext>
            </a:extLst>
          </p:cNvPr>
          <p:cNvSpPr/>
          <p:nvPr/>
        </p:nvSpPr>
        <p:spPr>
          <a:xfrm>
            <a:off x="3527104" y="2490527"/>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21.3.2020</a:t>
            </a:r>
          </a:p>
          <a:p>
            <a:pPr algn="ctr"/>
            <a:r>
              <a:rPr lang="fi-FI" sz="1600" b="1" dirty="0" err="1">
                <a:solidFill>
                  <a:schemeClr val="tx1"/>
                </a:solidFill>
              </a:rPr>
              <a:t>The</a:t>
            </a:r>
            <a:r>
              <a:rPr lang="fi-FI" sz="1600" b="1" dirty="0">
                <a:solidFill>
                  <a:schemeClr val="tx1"/>
                </a:solidFill>
              </a:rPr>
              <a:t> </a:t>
            </a:r>
            <a:r>
              <a:rPr lang="fi-FI" sz="1600" b="1" dirty="0" err="1">
                <a:solidFill>
                  <a:schemeClr val="tx1"/>
                </a:solidFill>
              </a:rPr>
              <a:t>first</a:t>
            </a:r>
            <a:r>
              <a:rPr lang="fi-FI" sz="1600" b="1" dirty="0">
                <a:solidFill>
                  <a:schemeClr val="tx1"/>
                </a:solidFill>
              </a:rPr>
              <a:t> COVID-19 </a:t>
            </a:r>
            <a:r>
              <a:rPr lang="fi-FI" sz="1600" b="1" dirty="0" err="1">
                <a:solidFill>
                  <a:schemeClr val="tx1"/>
                </a:solidFill>
              </a:rPr>
              <a:t>death</a:t>
            </a:r>
            <a:r>
              <a:rPr lang="fi-FI" sz="1600" b="1" dirty="0">
                <a:solidFill>
                  <a:schemeClr val="tx1"/>
                </a:solidFill>
              </a:rPr>
              <a:t> in Finland</a:t>
            </a:r>
          </a:p>
          <a:p>
            <a:pPr algn="ctr"/>
            <a:endParaRPr lang="fi-FI" sz="1600" b="1" dirty="0">
              <a:solidFill>
                <a:schemeClr val="tx1"/>
              </a:solidFill>
            </a:endParaRPr>
          </a:p>
        </p:txBody>
      </p:sp>
      <p:sp>
        <p:nvSpPr>
          <p:cNvPr id="14" name="Suorakulmio: Pyöristetyt kulmat 13">
            <a:extLst>
              <a:ext uri="{FF2B5EF4-FFF2-40B4-BE49-F238E27FC236}">
                <a16:creationId xmlns:a16="http://schemas.microsoft.com/office/drawing/2014/main" id="{E592DC1B-7519-4C5C-88DA-F3E0B6C43E33}"/>
              </a:ext>
            </a:extLst>
          </p:cNvPr>
          <p:cNvSpPr/>
          <p:nvPr/>
        </p:nvSpPr>
        <p:spPr>
          <a:xfrm>
            <a:off x="5017121" y="2490527"/>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End</a:t>
            </a:r>
            <a:r>
              <a:rPr lang="fi-FI" sz="1600" b="1" dirty="0">
                <a:solidFill>
                  <a:schemeClr val="tx1"/>
                </a:solidFill>
              </a:rPr>
              <a:t> of </a:t>
            </a:r>
            <a:r>
              <a:rPr lang="fi-FI" sz="1600" b="1" dirty="0" err="1">
                <a:solidFill>
                  <a:schemeClr val="tx1"/>
                </a:solidFill>
              </a:rPr>
              <a:t>March</a:t>
            </a:r>
            <a:endParaRPr lang="fi-FI" sz="1600" b="1" dirty="0">
              <a:solidFill>
                <a:schemeClr val="tx1"/>
              </a:solidFill>
            </a:endParaRPr>
          </a:p>
          <a:p>
            <a:pPr algn="ctr"/>
            <a:r>
              <a:rPr lang="fi-FI" sz="1600" b="1" dirty="0" err="1">
                <a:solidFill>
                  <a:schemeClr val="tx1"/>
                </a:solidFill>
              </a:rPr>
              <a:t>First</a:t>
            </a:r>
            <a:r>
              <a:rPr lang="fi-FI" sz="1600" b="1" dirty="0">
                <a:solidFill>
                  <a:schemeClr val="tx1"/>
                </a:solidFill>
              </a:rPr>
              <a:t> COVID </a:t>
            </a:r>
            <a:r>
              <a:rPr lang="fi-FI" sz="1600" b="1" dirty="0" err="1">
                <a:solidFill>
                  <a:schemeClr val="tx1"/>
                </a:solidFill>
              </a:rPr>
              <a:t>cases</a:t>
            </a:r>
            <a:r>
              <a:rPr lang="fi-FI" sz="1600" b="1" dirty="0">
                <a:solidFill>
                  <a:schemeClr val="tx1"/>
                </a:solidFill>
              </a:rPr>
              <a:t> in </a:t>
            </a:r>
            <a:r>
              <a:rPr lang="fi-FI" sz="1600" b="1" dirty="0" err="1">
                <a:solidFill>
                  <a:schemeClr val="tx1"/>
                </a:solidFill>
              </a:rPr>
              <a:t>NHs</a:t>
            </a:r>
            <a:endParaRPr lang="fi-FI" sz="1600" b="1" dirty="0">
              <a:solidFill>
                <a:schemeClr val="tx1"/>
              </a:solidFill>
            </a:endParaRPr>
          </a:p>
        </p:txBody>
      </p:sp>
      <p:sp>
        <p:nvSpPr>
          <p:cNvPr id="16" name="Suorakulmio: Pyöristetyt kulmat 15">
            <a:extLst>
              <a:ext uri="{FF2B5EF4-FFF2-40B4-BE49-F238E27FC236}">
                <a16:creationId xmlns:a16="http://schemas.microsoft.com/office/drawing/2014/main" id="{34AB93E2-F065-462B-9760-F7AE38FB82DC}"/>
              </a:ext>
            </a:extLst>
          </p:cNvPr>
          <p:cNvSpPr/>
          <p:nvPr/>
        </p:nvSpPr>
        <p:spPr>
          <a:xfrm>
            <a:off x="6507138" y="2488276"/>
            <a:ext cx="1507854"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April</a:t>
            </a:r>
            <a:endParaRPr lang="fi-FI" sz="1600" b="1" dirty="0">
              <a:solidFill>
                <a:schemeClr val="tx1"/>
              </a:solidFill>
            </a:endParaRPr>
          </a:p>
          <a:p>
            <a:pPr algn="ctr"/>
            <a:r>
              <a:rPr lang="fi-FI" sz="1600" b="1" dirty="0" err="1">
                <a:solidFill>
                  <a:schemeClr val="tx1"/>
                </a:solidFill>
              </a:rPr>
              <a:t>Various</a:t>
            </a:r>
            <a:r>
              <a:rPr lang="fi-FI" sz="1600" b="1" dirty="0">
                <a:solidFill>
                  <a:schemeClr val="tx1"/>
                </a:solidFill>
              </a:rPr>
              <a:t> </a:t>
            </a:r>
            <a:r>
              <a:rPr lang="fi-FI" sz="1600" b="1" dirty="0" err="1">
                <a:solidFill>
                  <a:schemeClr val="tx1"/>
                </a:solidFill>
              </a:rPr>
              <a:t>restrictions</a:t>
            </a:r>
            <a:r>
              <a:rPr lang="fi-FI" sz="1600" b="1" dirty="0">
                <a:solidFill>
                  <a:schemeClr val="tx1"/>
                </a:solidFill>
              </a:rPr>
              <a:t> in </a:t>
            </a:r>
            <a:r>
              <a:rPr lang="fi-FI" sz="1600" b="1" dirty="0" err="1">
                <a:solidFill>
                  <a:schemeClr val="tx1"/>
                </a:solidFill>
              </a:rPr>
              <a:t>NHs</a:t>
            </a:r>
            <a:endParaRPr lang="fi-FI" sz="1600" b="1" dirty="0">
              <a:solidFill>
                <a:schemeClr val="tx1"/>
              </a:solidFill>
            </a:endParaRPr>
          </a:p>
          <a:p>
            <a:pPr algn="ctr"/>
            <a:endParaRPr lang="fi-FI" sz="1600" b="1" dirty="0">
              <a:solidFill>
                <a:schemeClr val="tx1"/>
              </a:solidFill>
            </a:endParaRPr>
          </a:p>
        </p:txBody>
      </p:sp>
    </p:spTree>
    <p:extLst>
      <p:ext uri="{BB962C8B-B14F-4D97-AF65-F5344CB8AC3E}">
        <p14:creationId xmlns:p14="http://schemas.microsoft.com/office/powerpoint/2010/main" val="665273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CD1959-1F34-43F5-9ADE-D8E0AD15106F}"/>
              </a:ext>
            </a:extLst>
          </p:cNvPr>
          <p:cNvSpPr>
            <a:spLocks noGrp="1"/>
          </p:cNvSpPr>
          <p:nvPr>
            <p:ph type="title"/>
          </p:nvPr>
        </p:nvSpPr>
        <p:spPr>
          <a:xfrm>
            <a:off x="1007360" y="416730"/>
            <a:ext cx="11521280" cy="1225803"/>
          </a:xfrm>
        </p:spPr>
        <p:txBody>
          <a:bodyPr/>
          <a:lstStyle/>
          <a:p>
            <a:r>
              <a:rPr lang="fi-FI" dirty="0" err="1"/>
              <a:t>Timeline</a:t>
            </a:r>
            <a:r>
              <a:rPr lang="fi-FI" dirty="0"/>
              <a:t> of covid-19 </a:t>
            </a:r>
            <a:r>
              <a:rPr lang="fi-FI" dirty="0" err="1"/>
              <a:t>spread</a:t>
            </a:r>
            <a:r>
              <a:rPr lang="fi-FI" dirty="0"/>
              <a:t> in </a:t>
            </a:r>
            <a:r>
              <a:rPr lang="fi-FI" dirty="0" err="1"/>
              <a:t>finnish</a:t>
            </a:r>
            <a:r>
              <a:rPr lang="fi-FI" dirty="0"/>
              <a:t> </a:t>
            </a:r>
            <a:r>
              <a:rPr lang="fi-FI" dirty="0" err="1"/>
              <a:t>nursing</a:t>
            </a:r>
            <a:r>
              <a:rPr lang="fi-FI" dirty="0"/>
              <a:t> </a:t>
            </a:r>
            <a:r>
              <a:rPr lang="fi-FI" dirty="0" err="1"/>
              <a:t>homes</a:t>
            </a:r>
            <a:endParaRPr lang="fi-FI" dirty="0"/>
          </a:p>
        </p:txBody>
      </p:sp>
      <p:sp>
        <p:nvSpPr>
          <p:cNvPr id="4" name="Päivämäärän paikkamerkki 3">
            <a:extLst>
              <a:ext uri="{FF2B5EF4-FFF2-40B4-BE49-F238E27FC236}">
                <a16:creationId xmlns:a16="http://schemas.microsoft.com/office/drawing/2014/main" id="{12909F31-9F1D-4C2A-A656-B4A788482121}"/>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A703A0A8-85CD-4490-AD90-4A3E089932D4}"/>
              </a:ext>
            </a:extLst>
          </p:cNvPr>
          <p:cNvSpPr>
            <a:spLocks noGrp="1"/>
          </p:cNvSpPr>
          <p:nvPr>
            <p:ph type="ftr" sz="quarter" idx="11"/>
          </p:nvPr>
        </p:nvSpPr>
        <p:spPr/>
        <p:txBody>
          <a:bodyPr/>
          <a:lstStyle/>
          <a:p>
            <a:r>
              <a:rPr lang="fi-FI"/>
              <a:t>Kaisu Pitkälä</a:t>
            </a:r>
            <a:endParaRPr lang="fi-FI" dirty="0"/>
          </a:p>
        </p:txBody>
      </p:sp>
      <p:sp>
        <p:nvSpPr>
          <p:cNvPr id="6" name="Dian numeron paikkamerkki 5">
            <a:extLst>
              <a:ext uri="{FF2B5EF4-FFF2-40B4-BE49-F238E27FC236}">
                <a16:creationId xmlns:a16="http://schemas.microsoft.com/office/drawing/2014/main" id="{E5CC34D6-C36C-409C-95A0-CD9C6A83AA1F}"/>
              </a:ext>
            </a:extLst>
          </p:cNvPr>
          <p:cNvSpPr>
            <a:spLocks noGrp="1"/>
          </p:cNvSpPr>
          <p:nvPr>
            <p:ph type="sldNum" sz="quarter" idx="12"/>
          </p:nvPr>
        </p:nvSpPr>
        <p:spPr/>
        <p:txBody>
          <a:bodyPr/>
          <a:lstStyle/>
          <a:p>
            <a:pPr>
              <a:defRPr/>
            </a:pPr>
            <a:fld id="{4669315E-5A66-CF44-AE5D-C333B2F730C4}" type="slidenum">
              <a:rPr lang="en-GB" smtClean="0"/>
              <a:pPr>
                <a:defRPr/>
              </a:pPr>
              <a:t>7</a:t>
            </a:fld>
            <a:endParaRPr lang="en-GB" dirty="0"/>
          </a:p>
        </p:txBody>
      </p:sp>
      <p:sp>
        <p:nvSpPr>
          <p:cNvPr id="7" name="Nuoli: Oikea 6">
            <a:extLst>
              <a:ext uri="{FF2B5EF4-FFF2-40B4-BE49-F238E27FC236}">
                <a16:creationId xmlns:a16="http://schemas.microsoft.com/office/drawing/2014/main" id="{8EB37BC7-6416-48F6-AF8D-69AE59D62FF8}"/>
              </a:ext>
            </a:extLst>
          </p:cNvPr>
          <p:cNvSpPr/>
          <p:nvPr/>
        </p:nvSpPr>
        <p:spPr>
          <a:xfrm>
            <a:off x="407368" y="2024844"/>
            <a:ext cx="9073008" cy="2808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Pyöristetyt kulmat 7">
            <a:extLst>
              <a:ext uri="{FF2B5EF4-FFF2-40B4-BE49-F238E27FC236}">
                <a16:creationId xmlns:a16="http://schemas.microsoft.com/office/drawing/2014/main" id="{69082D0C-7E51-424E-8078-3D2ADE9A35DA}"/>
              </a:ext>
            </a:extLst>
          </p:cNvPr>
          <p:cNvSpPr/>
          <p:nvPr/>
        </p:nvSpPr>
        <p:spPr>
          <a:xfrm>
            <a:off x="562248" y="2488276"/>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26.2.2020</a:t>
            </a:r>
          </a:p>
          <a:p>
            <a:pPr algn="ctr"/>
            <a:r>
              <a:rPr lang="fi-FI" sz="1600" b="1" dirty="0" err="1">
                <a:solidFill>
                  <a:schemeClr val="tx1"/>
                </a:solidFill>
              </a:rPr>
              <a:t>The</a:t>
            </a:r>
            <a:r>
              <a:rPr lang="fi-FI" sz="1600" b="1" dirty="0">
                <a:solidFill>
                  <a:schemeClr val="tx1"/>
                </a:solidFill>
              </a:rPr>
              <a:t> </a:t>
            </a:r>
            <a:r>
              <a:rPr lang="fi-FI" sz="1600" b="1" dirty="0" err="1">
                <a:solidFill>
                  <a:schemeClr val="tx1"/>
                </a:solidFill>
              </a:rPr>
              <a:t>first</a:t>
            </a:r>
            <a:r>
              <a:rPr lang="fi-FI" sz="1600" b="1" dirty="0">
                <a:solidFill>
                  <a:schemeClr val="tx1"/>
                </a:solidFill>
              </a:rPr>
              <a:t> </a:t>
            </a:r>
            <a:r>
              <a:rPr lang="fi-FI" sz="1600" b="1" dirty="0" err="1">
                <a:solidFill>
                  <a:schemeClr val="tx1"/>
                </a:solidFill>
              </a:rPr>
              <a:t>confirmed</a:t>
            </a:r>
            <a:r>
              <a:rPr lang="fi-FI" sz="1600" b="1" dirty="0">
                <a:solidFill>
                  <a:schemeClr val="tx1"/>
                </a:solidFill>
              </a:rPr>
              <a:t> COVID case in Finland</a:t>
            </a:r>
          </a:p>
        </p:txBody>
      </p:sp>
      <p:sp>
        <p:nvSpPr>
          <p:cNvPr id="10" name="Suorakulmio: Pyöristetyt kulmat 9">
            <a:extLst>
              <a:ext uri="{FF2B5EF4-FFF2-40B4-BE49-F238E27FC236}">
                <a16:creationId xmlns:a16="http://schemas.microsoft.com/office/drawing/2014/main" id="{2A07987F-9E95-4546-A791-AE78171FC4D3}"/>
              </a:ext>
            </a:extLst>
          </p:cNvPr>
          <p:cNvSpPr/>
          <p:nvPr/>
        </p:nvSpPr>
        <p:spPr>
          <a:xfrm>
            <a:off x="2044676" y="2488276"/>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17.3.2020</a:t>
            </a:r>
          </a:p>
          <a:p>
            <a:pPr algn="ctr"/>
            <a:r>
              <a:rPr lang="fi-FI" sz="1600" b="1" dirty="0" err="1">
                <a:solidFill>
                  <a:schemeClr val="tx1"/>
                </a:solidFill>
              </a:rPr>
              <a:t>Visits</a:t>
            </a:r>
            <a:r>
              <a:rPr lang="fi-FI" sz="1600" b="1" dirty="0">
                <a:solidFill>
                  <a:schemeClr val="tx1"/>
                </a:solidFill>
              </a:rPr>
              <a:t> to </a:t>
            </a:r>
            <a:r>
              <a:rPr lang="fi-FI" sz="1600" b="1" dirty="0" err="1">
                <a:solidFill>
                  <a:schemeClr val="tx1"/>
                </a:solidFill>
              </a:rPr>
              <a:t>NHs</a:t>
            </a:r>
            <a:r>
              <a:rPr lang="fi-FI" sz="1600" b="1" dirty="0">
                <a:solidFill>
                  <a:schemeClr val="tx1"/>
                </a:solidFill>
              </a:rPr>
              <a:t> </a:t>
            </a:r>
            <a:r>
              <a:rPr lang="fi-FI" sz="1600" b="1" dirty="0" err="1">
                <a:solidFill>
                  <a:schemeClr val="tx1"/>
                </a:solidFill>
              </a:rPr>
              <a:t>banned</a:t>
            </a:r>
            <a:endParaRPr lang="fi-FI" sz="1600" b="1" dirty="0">
              <a:solidFill>
                <a:schemeClr val="tx1"/>
              </a:solidFill>
            </a:endParaRPr>
          </a:p>
          <a:p>
            <a:pPr algn="ctr"/>
            <a:endParaRPr lang="fi-FI" sz="1600" b="1" dirty="0">
              <a:solidFill>
                <a:schemeClr val="tx1"/>
              </a:solidFill>
            </a:endParaRPr>
          </a:p>
        </p:txBody>
      </p:sp>
      <p:sp>
        <p:nvSpPr>
          <p:cNvPr id="12" name="Suorakulmio: Pyöristetyt kulmat 11">
            <a:extLst>
              <a:ext uri="{FF2B5EF4-FFF2-40B4-BE49-F238E27FC236}">
                <a16:creationId xmlns:a16="http://schemas.microsoft.com/office/drawing/2014/main" id="{D9ABAB5B-C95E-47B7-B9E3-A192E4DB9837}"/>
              </a:ext>
            </a:extLst>
          </p:cNvPr>
          <p:cNvSpPr/>
          <p:nvPr/>
        </p:nvSpPr>
        <p:spPr>
          <a:xfrm>
            <a:off x="3527104" y="2490527"/>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21.3.2020</a:t>
            </a:r>
          </a:p>
          <a:p>
            <a:pPr algn="ctr"/>
            <a:r>
              <a:rPr lang="fi-FI" sz="1600" b="1" dirty="0" err="1">
                <a:solidFill>
                  <a:schemeClr val="tx1"/>
                </a:solidFill>
              </a:rPr>
              <a:t>The</a:t>
            </a:r>
            <a:r>
              <a:rPr lang="fi-FI" sz="1600" b="1" dirty="0">
                <a:solidFill>
                  <a:schemeClr val="tx1"/>
                </a:solidFill>
              </a:rPr>
              <a:t> </a:t>
            </a:r>
            <a:r>
              <a:rPr lang="fi-FI" sz="1600" b="1" dirty="0" err="1">
                <a:solidFill>
                  <a:schemeClr val="tx1"/>
                </a:solidFill>
              </a:rPr>
              <a:t>first</a:t>
            </a:r>
            <a:r>
              <a:rPr lang="fi-FI" sz="1600" b="1" dirty="0">
                <a:solidFill>
                  <a:schemeClr val="tx1"/>
                </a:solidFill>
              </a:rPr>
              <a:t> COVID-19 </a:t>
            </a:r>
            <a:r>
              <a:rPr lang="fi-FI" sz="1600" b="1" dirty="0" err="1">
                <a:solidFill>
                  <a:schemeClr val="tx1"/>
                </a:solidFill>
              </a:rPr>
              <a:t>death</a:t>
            </a:r>
            <a:r>
              <a:rPr lang="fi-FI" sz="1600" b="1" dirty="0">
                <a:solidFill>
                  <a:schemeClr val="tx1"/>
                </a:solidFill>
              </a:rPr>
              <a:t> in Finland</a:t>
            </a:r>
          </a:p>
          <a:p>
            <a:pPr algn="ctr"/>
            <a:endParaRPr lang="fi-FI" sz="1600" b="1" dirty="0">
              <a:solidFill>
                <a:schemeClr val="tx1"/>
              </a:solidFill>
            </a:endParaRPr>
          </a:p>
        </p:txBody>
      </p:sp>
      <p:sp>
        <p:nvSpPr>
          <p:cNvPr id="14" name="Suorakulmio: Pyöristetyt kulmat 13">
            <a:extLst>
              <a:ext uri="{FF2B5EF4-FFF2-40B4-BE49-F238E27FC236}">
                <a16:creationId xmlns:a16="http://schemas.microsoft.com/office/drawing/2014/main" id="{E592DC1B-7519-4C5C-88DA-F3E0B6C43E33}"/>
              </a:ext>
            </a:extLst>
          </p:cNvPr>
          <p:cNvSpPr/>
          <p:nvPr/>
        </p:nvSpPr>
        <p:spPr>
          <a:xfrm>
            <a:off x="5017121" y="2490527"/>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End</a:t>
            </a:r>
            <a:r>
              <a:rPr lang="fi-FI" sz="1600" b="1" dirty="0">
                <a:solidFill>
                  <a:schemeClr val="tx1"/>
                </a:solidFill>
              </a:rPr>
              <a:t> of </a:t>
            </a:r>
            <a:r>
              <a:rPr lang="fi-FI" sz="1600" b="1" dirty="0" err="1">
                <a:solidFill>
                  <a:schemeClr val="tx1"/>
                </a:solidFill>
              </a:rPr>
              <a:t>March</a:t>
            </a:r>
            <a:endParaRPr lang="fi-FI" sz="1600" b="1" dirty="0">
              <a:solidFill>
                <a:schemeClr val="tx1"/>
              </a:solidFill>
            </a:endParaRPr>
          </a:p>
          <a:p>
            <a:pPr algn="ctr"/>
            <a:r>
              <a:rPr lang="fi-FI" sz="1600" b="1" dirty="0" err="1">
                <a:solidFill>
                  <a:schemeClr val="tx1"/>
                </a:solidFill>
              </a:rPr>
              <a:t>First</a:t>
            </a:r>
            <a:r>
              <a:rPr lang="fi-FI" sz="1600" b="1" dirty="0">
                <a:solidFill>
                  <a:schemeClr val="tx1"/>
                </a:solidFill>
              </a:rPr>
              <a:t> COVID </a:t>
            </a:r>
            <a:r>
              <a:rPr lang="fi-FI" sz="1600" b="1" dirty="0" err="1">
                <a:solidFill>
                  <a:schemeClr val="tx1"/>
                </a:solidFill>
              </a:rPr>
              <a:t>cases</a:t>
            </a:r>
            <a:r>
              <a:rPr lang="fi-FI" sz="1600" b="1" dirty="0">
                <a:solidFill>
                  <a:schemeClr val="tx1"/>
                </a:solidFill>
              </a:rPr>
              <a:t> in </a:t>
            </a:r>
            <a:r>
              <a:rPr lang="fi-FI" sz="1600" b="1" dirty="0" err="1">
                <a:solidFill>
                  <a:schemeClr val="tx1"/>
                </a:solidFill>
              </a:rPr>
              <a:t>NHs</a:t>
            </a:r>
            <a:endParaRPr lang="fi-FI" sz="1600" b="1" dirty="0">
              <a:solidFill>
                <a:schemeClr val="tx1"/>
              </a:solidFill>
            </a:endParaRPr>
          </a:p>
        </p:txBody>
      </p:sp>
      <p:sp>
        <p:nvSpPr>
          <p:cNvPr id="16" name="Suorakulmio: Pyöristetyt kulmat 15">
            <a:extLst>
              <a:ext uri="{FF2B5EF4-FFF2-40B4-BE49-F238E27FC236}">
                <a16:creationId xmlns:a16="http://schemas.microsoft.com/office/drawing/2014/main" id="{34AB93E2-F065-462B-9760-F7AE38FB82DC}"/>
              </a:ext>
            </a:extLst>
          </p:cNvPr>
          <p:cNvSpPr/>
          <p:nvPr/>
        </p:nvSpPr>
        <p:spPr>
          <a:xfrm>
            <a:off x="6507138" y="2488276"/>
            <a:ext cx="1507854"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April</a:t>
            </a:r>
            <a:endParaRPr lang="fi-FI" sz="1600" b="1" dirty="0">
              <a:solidFill>
                <a:schemeClr val="tx1"/>
              </a:solidFill>
            </a:endParaRPr>
          </a:p>
          <a:p>
            <a:pPr algn="ctr"/>
            <a:r>
              <a:rPr lang="fi-FI" sz="1600" b="1" dirty="0" err="1">
                <a:solidFill>
                  <a:schemeClr val="tx1"/>
                </a:solidFill>
              </a:rPr>
              <a:t>Various</a:t>
            </a:r>
            <a:r>
              <a:rPr lang="fi-FI" sz="1600" b="1" dirty="0">
                <a:solidFill>
                  <a:schemeClr val="tx1"/>
                </a:solidFill>
              </a:rPr>
              <a:t> </a:t>
            </a:r>
            <a:r>
              <a:rPr lang="fi-FI" sz="1600" b="1" dirty="0" err="1">
                <a:solidFill>
                  <a:schemeClr val="tx1"/>
                </a:solidFill>
              </a:rPr>
              <a:t>restrictions</a:t>
            </a:r>
            <a:r>
              <a:rPr lang="fi-FI" sz="1600" b="1" dirty="0">
                <a:solidFill>
                  <a:schemeClr val="tx1"/>
                </a:solidFill>
              </a:rPr>
              <a:t> in </a:t>
            </a:r>
            <a:r>
              <a:rPr lang="fi-FI" sz="1600" b="1" dirty="0" err="1">
                <a:solidFill>
                  <a:schemeClr val="tx1"/>
                </a:solidFill>
              </a:rPr>
              <a:t>NHs</a:t>
            </a:r>
            <a:endParaRPr lang="fi-FI" sz="1600" b="1" dirty="0">
              <a:solidFill>
                <a:schemeClr val="tx1"/>
              </a:solidFill>
            </a:endParaRPr>
          </a:p>
          <a:p>
            <a:pPr algn="ctr"/>
            <a:endParaRPr lang="fi-FI" sz="1600" b="1" dirty="0">
              <a:solidFill>
                <a:schemeClr val="tx1"/>
              </a:solidFill>
            </a:endParaRPr>
          </a:p>
        </p:txBody>
      </p:sp>
      <p:sp>
        <p:nvSpPr>
          <p:cNvPr id="19" name="Tekstiruutu 18">
            <a:extLst>
              <a:ext uri="{FF2B5EF4-FFF2-40B4-BE49-F238E27FC236}">
                <a16:creationId xmlns:a16="http://schemas.microsoft.com/office/drawing/2014/main" id="{2565A00B-1026-43F4-BE62-8647D4E7A628}"/>
              </a:ext>
            </a:extLst>
          </p:cNvPr>
          <p:cNvSpPr txBox="1"/>
          <p:nvPr/>
        </p:nvSpPr>
        <p:spPr bwMode="auto">
          <a:xfrm flipH="1">
            <a:off x="9460930" y="2453624"/>
            <a:ext cx="2712417" cy="22467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rtlCol="0" anchor="ctr" anchorCtr="0" compatLnSpc="1">
            <a:prstTxWarp prst="textNoShape">
              <a:avLst/>
            </a:prstTxWarp>
            <a:spAutoFit/>
          </a:bodyPr>
          <a:lstStyle/>
          <a:p>
            <a:r>
              <a:rPr lang="fi-FI" sz="2000" dirty="0"/>
              <a:t>- </a:t>
            </a:r>
            <a:r>
              <a:rPr lang="fi-FI" sz="1800" dirty="0"/>
              <a:t>Group </a:t>
            </a:r>
            <a:r>
              <a:rPr lang="fi-FI" sz="1800" dirty="0" err="1"/>
              <a:t>activities</a:t>
            </a:r>
            <a:r>
              <a:rPr lang="fi-FI" sz="1800" dirty="0"/>
              <a:t> </a:t>
            </a:r>
            <a:r>
              <a:rPr lang="fi-FI" sz="1800" dirty="0" err="1"/>
              <a:t>stopped</a:t>
            </a:r>
            <a:endParaRPr lang="fi-FI" sz="1800" dirty="0"/>
          </a:p>
          <a:p>
            <a:pPr marL="285750" indent="-285750">
              <a:buFontTx/>
              <a:buChar char="-"/>
            </a:pPr>
            <a:r>
              <a:rPr lang="fi-FI" sz="1800" dirty="0" err="1"/>
              <a:t>Dining</a:t>
            </a:r>
            <a:r>
              <a:rPr lang="fi-FI" sz="1800" dirty="0"/>
              <a:t> in </a:t>
            </a:r>
            <a:r>
              <a:rPr lang="fi-FI" sz="1800" dirty="0" err="1"/>
              <a:t>small</a:t>
            </a:r>
            <a:r>
              <a:rPr lang="fi-FI" sz="1800" dirty="0"/>
              <a:t> </a:t>
            </a:r>
            <a:r>
              <a:rPr lang="fi-FI" sz="1800" dirty="0" err="1"/>
              <a:t>groups</a:t>
            </a:r>
            <a:r>
              <a:rPr lang="fi-FI" sz="1800" dirty="0"/>
              <a:t> </a:t>
            </a:r>
            <a:r>
              <a:rPr lang="fi-FI" sz="1800" dirty="0" err="1"/>
              <a:t>or</a:t>
            </a:r>
            <a:r>
              <a:rPr lang="fi-FI" sz="1800" dirty="0"/>
              <a:t> </a:t>
            </a:r>
            <a:r>
              <a:rPr lang="fi-FI" sz="1800" dirty="0" err="1"/>
              <a:t>own</a:t>
            </a:r>
            <a:r>
              <a:rPr lang="fi-FI" sz="1800" dirty="0"/>
              <a:t> </a:t>
            </a:r>
            <a:r>
              <a:rPr lang="fi-FI" sz="1800" dirty="0" err="1"/>
              <a:t>room</a:t>
            </a:r>
            <a:endParaRPr lang="fi-FI" sz="1800" dirty="0"/>
          </a:p>
          <a:p>
            <a:pPr marL="285750" indent="-285750">
              <a:buFontTx/>
              <a:buChar char="-"/>
            </a:pPr>
            <a:r>
              <a:rPr lang="fi-FI" sz="1800" dirty="0" err="1"/>
              <a:t>Recommendations</a:t>
            </a:r>
            <a:r>
              <a:rPr lang="fi-FI" sz="1800" dirty="0"/>
              <a:t> to </a:t>
            </a:r>
            <a:r>
              <a:rPr lang="fi-FI" sz="1800" dirty="0" err="1"/>
              <a:t>stay</a:t>
            </a:r>
            <a:r>
              <a:rPr lang="fi-FI" sz="1800" dirty="0"/>
              <a:t> in </a:t>
            </a:r>
            <a:r>
              <a:rPr lang="fi-FI" sz="1800" dirty="0" err="1"/>
              <a:t>own</a:t>
            </a:r>
            <a:r>
              <a:rPr lang="fi-FI" sz="1800" dirty="0"/>
              <a:t> </a:t>
            </a:r>
            <a:r>
              <a:rPr lang="fi-FI" sz="1800" dirty="0" err="1"/>
              <a:t>room</a:t>
            </a:r>
            <a:endParaRPr lang="fi-FI" sz="1800" dirty="0"/>
          </a:p>
          <a:p>
            <a:pPr marL="285750" indent="-285750">
              <a:buFontTx/>
              <a:buChar char="-"/>
            </a:pPr>
            <a:r>
              <a:rPr lang="fi-FI" sz="1800" dirty="0" err="1"/>
              <a:t>Quarante</a:t>
            </a:r>
            <a:r>
              <a:rPr lang="fi-FI" sz="1800" dirty="0"/>
              <a:t> for </a:t>
            </a:r>
            <a:r>
              <a:rPr lang="fi-FI" sz="1800" dirty="0" err="1"/>
              <a:t>newcomers</a:t>
            </a:r>
            <a:r>
              <a:rPr lang="fi-FI" sz="1800" dirty="0"/>
              <a:t> </a:t>
            </a:r>
            <a:r>
              <a:rPr lang="fi-FI" sz="1800" dirty="0" err="1"/>
              <a:t>or</a:t>
            </a:r>
            <a:r>
              <a:rPr lang="fi-FI" sz="1800" dirty="0"/>
              <a:t> </a:t>
            </a:r>
            <a:r>
              <a:rPr lang="fi-FI" sz="1800" dirty="0" err="1"/>
              <a:t>those</a:t>
            </a:r>
            <a:r>
              <a:rPr lang="fi-FI" sz="1800" dirty="0"/>
              <a:t> </a:t>
            </a:r>
            <a:r>
              <a:rPr lang="fi-FI" sz="1800" dirty="0" err="1"/>
              <a:t>returning</a:t>
            </a:r>
            <a:r>
              <a:rPr lang="fi-FI" sz="1800" dirty="0"/>
              <a:t> </a:t>
            </a:r>
            <a:r>
              <a:rPr lang="fi-FI" sz="1800" dirty="0" err="1"/>
              <a:t>from</a:t>
            </a:r>
            <a:r>
              <a:rPr lang="fi-FI" sz="1800" dirty="0"/>
              <a:t> </a:t>
            </a:r>
            <a:r>
              <a:rPr lang="fi-FI" sz="1800" dirty="0" err="1"/>
              <a:t>hospital</a:t>
            </a:r>
            <a:endParaRPr lang="fi-FI" sz="1800" dirty="0"/>
          </a:p>
        </p:txBody>
      </p:sp>
    </p:spTree>
    <p:extLst>
      <p:ext uri="{BB962C8B-B14F-4D97-AF65-F5344CB8AC3E}">
        <p14:creationId xmlns:p14="http://schemas.microsoft.com/office/powerpoint/2010/main" val="174829893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CD1959-1F34-43F5-9ADE-D8E0AD15106F}"/>
              </a:ext>
            </a:extLst>
          </p:cNvPr>
          <p:cNvSpPr>
            <a:spLocks noGrp="1"/>
          </p:cNvSpPr>
          <p:nvPr>
            <p:ph type="title"/>
          </p:nvPr>
        </p:nvSpPr>
        <p:spPr>
          <a:xfrm>
            <a:off x="1007360" y="416730"/>
            <a:ext cx="11521280" cy="1225803"/>
          </a:xfrm>
        </p:spPr>
        <p:txBody>
          <a:bodyPr/>
          <a:lstStyle/>
          <a:p>
            <a:r>
              <a:rPr lang="fi-FI" dirty="0" err="1"/>
              <a:t>Timeline</a:t>
            </a:r>
            <a:r>
              <a:rPr lang="fi-FI" dirty="0"/>
              <a:t> of covid-19 </a:t>
            </a:r>
            <a:r>
              <a:rPr lang="fi-FI" dirty="0" err="1"/>
              <a:t>spread</a:t>
            </a:r>
            <a:r>
              <a:rPr lang="fi-FI" dirty="0"/>
              <a:t> in </a:t>
            </a:r>
            <a:r>
              <a:rPr lang="fi-FI" dirty="0" err="1"/>
              <a:t>finnish</a:t>
            </a:r>
            <a:r>
              <a:rPr lang="fi-FI" dirty="0"/>
              <a:t> </a:t>
            </a:r>
            <a:r>
              <a:rPr lang="fi-FI" dirty="0" err="1"/>
              <a:t>nursing</a:t>
            </a:r>
            <a:r>
              <a:rPr lang="fi-FI" dirty="0"/>
              <a:t> </a:t>
            </a:r>
            <a:r>
              <a:rPr lang="fi-FI" dirty="0" err="1"/>
              <a:t>homes</a:t>
            </a:r>
            <a:endParaRPr lang="fi-FI" dirty="0"/>
          </a:p>
        </p:txBody>
      </p:sp>
      <p:sp>
        <p:nvSpPr>
          <p:cNvPr id="4" name="Päivämäärän paikkamerkki 3">
            <a:extLst>
              <a:ext uri="{FF2B5EF4-FFF2-40B4-BE49-F238E27FC236}">
                <a16:creationId xmlns:a16="http://schemas.microsoft.com/office/drawing/2014/main" id="{12909F31-9F1D-4C2A-A656-B4A788482121}"/>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A703A0A8-85CD-4490-AD90-4A3E089932D4}"/>
              </a:ext>
            </a:extLst>
          </p:cNvPr>
          <p:cNvSpPr>
            <a:spLocks noGrp="1"/>
          </p:cNvSpPr>
          <p:nvPr>
            <p:ph type="ftr" sz="quarter" idx="11"/>
          </p:nvPr>
        </p:nvSpPr>
        <p:spPr/>
        <p:txBody>
          <a:bodyPr/>
          <a:lstStyle/>
          <a:p>
            <a:r>
              <a:rPr lang="fi-FI"/>
              <a:t>Kaisu Pitkälä</a:t>
            </a:r>
            <a:endParaRPr lang="fi-FI" dirty="0"/>
          </a:p>
        </p:txBody>
      </p:sp>
      <p:sp>
        <p:nvSpPr>
          <p:cNvPr id="6" name="Dian numeron paikkamerkki 5">
            <a:extLst>
              <a:ext uri="{FF2B5EF4-FFF2-40B4-BE49-F238E27FC236}">
                <a16:creationId xmlns:a16="http://schemas.microsoft.com/office/drawing/2014/main" id="{E5CC34D6-C36C-409C-95A0-CD9C6A83AA1F}"/>
              </a:ext>
            </a:extLst>
          </p:cNvPr>
          <p:cNvSpPr>
            <a:spLocks noGrp="1"/>
          </p:cNvSpPr>
          <p:nvPr>
            <p:ph type="sldNum" sz="quarter" idx="12"/>
          </p:nvPr>
        </p:nvSpPr>
        <p:spPr/>
        <p:txBody>
          <a:bodyPr/>
          <a:lstStyle/>
          <a:p>
            <a:pPr>
              <a:defRPr/>
            </a:pPr>
            <a:fld id="{4669315E-5A66-CF44-AE5D-C333B2F730C4}" type="slidenum">
              <a:rPr lang="en-GB" smtClean="0"/>
              <a:pPr>
                <a:defRPr/>
              </a:pPr>
              <a:t>8</a:t>
            </a:fld>
            <a:endParaRPr lang="en-GB" dirty="0"/>
          </a:p>
        </p:txBody>
      </p:sp>
      <p:sp>
        <p:nvSpPr>
          <p:cNvPr id="7" name="Nuoli: Oikea 6">
            <a:extLst>
              <a:ext uri="{FF2B5EF4-FFF2-40B4-BE49-F238E27FC236}">
                <a16:creationId xmlns:a16="http://schemas.microsoft.com/office/drawing/2014/main" id="{8EB37BC7-6416-48F6-AF8D-69AE59D62FF8}"/>
              </a:ext>
            </a:extLst>
          </p:cNvPr>
          <p:cNvSpPr/>
          <p:nvPr/>
        </p:nvSpPr>
        <p:spPr>
          <a:xfrm>
            <a:off x="407368" y="2024844"/>
            <a:ext cx="9073008" cy="2808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Suorakulmio: Pyöristetyt kulmat 7">
            <a:extLst>
              <a:ext uri="{FF2B5EF4-FFF2-40B4-BE49-F238E27FC236}">
                <a16:creationId xmlns:a16="http://schemas.microsoft.com/office/drawing/2014/main" id="{69082D0C-7E51-424E-8078-3D2ADE9A35DA}"/>
              </a:ext>
            </a:extLst>
          </p:cNvPr>
          <p:cNvSpPr/>
          <p:nvPr/>
        </p:nvSpPr>
        <p:spPr>
          <a:xfrm>
            <a:off x="562248" y="2488276"/>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26.2.2020</a:t>
            </a:r>
          </a:p>
          <a:p>
            <a:pPr algn="ctr"/>
            <a:r>
              <a:rPr lang="fi-FI" sz="1600" b="1" dirty="0" err="1">
                <a:solidFill>
                  <a:schemeClr val="tx1"/>
                </a:solidFill>
              </a:rPr>
              <a:t>The</a:t>
            </a:r>
            <a:r>
              <a:rPr lang="fi-FI" sz="1600" b="1" dirty="0">
                <a:solidFill>
                  <a:schemeClr val="tx1"/>
                </a:solidFill>
              </a:rPr>
              <a:t> </a:t>
            </a:r>
            <a:r>
              <a:rPr lang="fi-FI" sz="1600" b="1" dirty="0" err="1">
                <a:solidFill>
                  <a:schemeClr val="tx1"/>
                </a:solidFill>
              </a:rPr>
              <a:t>first</a:t>
            </a:r>
            <a:r>
              <a:rPr lang="fi-FI" sz="1600" b="1" dirty="0">
                <a:solidFill>
                  <a:schemeClr val="tx1"/>
                </a:solidFill>
              </a:rPr>
              <a:t> </a:t>
            </a:r>
            <a:r>
              <a:rPr lang="fi-FI" sz="1600" b="1" dirty="0" err="1">
                <a:solidFill>
                  <a:schemeClr val="tx1"/>
                </a:solidFill>
              </a:rPr>
              <a:t>confirmed</a:t>
            </a:r>
            <a:r>
              <a:rPr lang="fi-FI" sz="1600" b="1" dirty="0">
                <a:solidFill>
                  <a:schemeClr val="tx1"/>
                </a:solidFill>
              </a:rPr>
              <a:t> COVID case in Finland</a:t>
            </a:r>
          </a:p>
        </p:txBody>
      </p:sp>
      <p:sp>
        <p:nvSpPr>
          <p:cNvPr id="10" name="Suorakulmio: Pyöristetyt kulmat 9">
            <a:extLst>
              <a:ext uri="{FF2B5EF4-FFF2-40B4-BE49-F238E27FC236}">
                <a16:creationId xmlns:a16="http://schemas.microsoft.com/office/drawing/2014/main" id="{2A07987F-9E95-4546-A791-AE78171FC4D3}"/>
              </a:ext>
            </a:extLst>
          </p:cNvPr>
          <p:cNvSpPr/>
          <p:nvPr/>
        </p:nvSpPr>
        <p:spPr>
          <a:xfrm>
            <a:off x="2044676" y="2488276"/>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17.3.2020</a:t>
            </a:r>
          </a:p>
          <a:p>
            <a:pPr algn="ctr"/>
            <a:r>
              <a:rPr lang="fi-FI" sz="1600" b="1" dirty="0" err="1">
                <a:solidFill>
                  <a:schemeClr val="tx1"/>
                </a:solidFill>
              </a:rPr>
              <a:t>Visits</a:t>
            </a:r>
            <a:r>
              <a:rPr lang="fi-FI" sz="1600" b="1" dirty="0">
                <a:solidFill>
                  <a:schemeClr val="tx1"/>
                </a:solidFill>
              </a:rPr>
              <a:t> to </a:t>
            </a:r>
            <a:r>
              <a:rPr lang="fi-FI" sz="1600" b="1" dirty="0" err="1">
                <a:solidFill>
                  <a:schemeClr val="tx1"/>
                </a:solidFill>
              </a:rPr>
              <a:t>NHs</a:t>
            </a:r>
            <a:r>
              <a:rPr lang="fi-FI" sz="1600" b="1" dirty="0">
                <a:solidFill>
                  <a:schemeClr val="tx1"/>
                </a:solidFill>
              </a:rPr>
              <a:t> </a:t>
            </a:r>
            <a:r>
              <a:rPr lang="fi-FI" sz="1600" b="1" dirty="0" err="1">
                <a:solidFill>
                  <a:schemeClr val="tx1"/>
                </a:solidFill>
              </a:rPr>
              <a:t>banned</a:t>
            </a:r>
            <a:endParaRPr lang="fi-FI" sz="1600" b="1" dirty="0">
              <a:solidFill>
                <a:schemeClr val="tx1"/>
              </a:solidFill>
            </a:endParaRPr>
          </a:p>
          <a:p>
            <a:pPr algn="ctr"/>
            <a:endParaRPr lang="fi-FI" sz="1600" b="1" dirty="0">
              <a:solidFill>
                <a:schemeClr val="tx1"/>
              </a:solidFill>
            </a:endParaRPr>
          </a:p>
        </p:txBody>
      </p:sp>
      <p:sp>
        <p:nvSpPr>
          <p:cNvPr id="12" name="Suorakulmio: Pyöristetyt kulmat 11">
            <a:extLst>
              <a:ext uri="{FF2B5EF4-FFF2-40B4-BE49-F238E27FC236}">
                <a16:creationId xmlns:a16="http://schemas.microsoft.com/office/drawing/2014/main" id="{D9ABAB5B-C95E-47B7-B9E3-A192E4DB9837}"/>
              </a:ext>
            </a:extLst>
          </p:cNvPr>
          <p:cNvSpPr/>
          <p:nvPr/>
        </p:nvSpPr>
        <p:spPr>
          <a:xfrm>
            <a:off x="3527104" y="2490527"/>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a:solidFill>
                  <a:schemeClr val="tx1"/>
                </a:solidFill>
              </a:rPr>
              <a:t>21.3.2020</a:t>
            </a:r>
          </a:p>
          <a:p>
            <a:pPr algn="ctr"/>
            <a:r>
              <a:rPr lang="fi-FI" sz="1600" b="1" dirty="0" err="1">
                <a:solidFill>
                  <a:schemeClr val="tx1"/>
                </a:solidFill>
              </a:rPr>
              <a:t>The</a:t>
            </a:r>
            <a:r>
              <a:rPr lang="fi-FI" sz="1600" b="1" dirty="0">
                <a:solidFill>
                  <a:schemeClr val="tx1"/>
                </a:solidFill>
              </a:rPr>
              <a:t> </a:t>
            </a:r>
            <a:r>
              <a:rPr lang="fi-FI" sz="1600" b="1" dirty="0" err="1">
                <a:solidFill>
                  <a:schemeClr val="tx1"/>
                </a:solidFill>
              </a:rPr>
              <a:t>first</a:t>
            </a:r>
            <a:r>
              <a:rPr lang="fi-FI" sz="1600" b="1" dirty="0">
                <a:solidFill>
                  <a:schemeClr val="tx1"/>
                </a:solidFill>
              </a:rPr>
              <a:t> COVID-19 </a:t>
            </a:r>
            <a:r>
              <a:rPr lang="fi-FI" sz="1600" b="1" dirty="0" err="1">
                <a:solidFill>
                  <a:schemeClr val="tx1"/>
                </a:solidFill>
              </a:rPr>
              <a:t>death</a:t>
            </a:r>
            <a:r>
              <a:rPr lang="fi-FI" sz="1600" b="1" dirty="0">
                <a:solidFill>
                  <a:schemeClr val="tx1"/>
                </a:solidFill>
              </a:rPr>
              <a:t> in Finland</a:t>
            </a:r>
          </a:p>
          <a:p>
            <a:pPr algn="ctr"/>
            <a:endParaRPr lang="fi-FI" sz="1600" b="1" dirty="0">
              <a:solidFill>
                <a:schemeClr val="tx1"/>
              </a:solidFill>
            </a:endParaRPr>
          </a:p>
        </p:txBody>
      </p:sp>
      <p:sp>
        <p:nvSpPr>
          <p:cNvPr id="14" name="Suorakulmio: Pyöristetyt kulmat 13">
            <a:extLst>
              <a:ext uri="{FF2B5EF4-FFF2-40B4-BE49-F238E27FC236}">
                <a16:creationId xmlns:a16="http://schemas.microsoft.com/office/drawing/2014/main" id="{E592DC1B-7519-4C5C-88DA-F3E0B6C43E33}"/>
              </a:ext>
            </a:extLst>
          </p:cNvPr>
          <p:cNvSpPr/>
          <p:nvPr/>
        </p:nvSpPr>
        <p:spPr>
          <a:xfrm>
            <a:off x="5017121" y="2490527"/>
            <a:ext cx="1368152"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End</a:t>
            </a:r>
            <a:r>
              <a:rPr lang="fi-FI" sz="1600" b="1" dirty="0">
                <a:solidFill>
                  <a:schemeClr val="tx1"/>
                </a:solidFill>
              </a:rPr>
              <a:t> of </a:t>
            </a:r>
            <a:r>
              <a:rPr lang="fi-FI" sz="1600" b="1" dirty="0" err="1">
                <a:solidFill>
                  <a:schemeClr val="tx1"/>
                </a:solidFill>
              </a:rPr>
              <a:t>March</a:t>
            </a:r>
            <a:endParaRPr lang="fi-FI" sz="1600" b="1" dirty="0">
              <a:solidFill>
                <a:schemeClr val="tx1"/>
              </a:solidFill>
            </a:endParaRPr>
          </a:p>
          <a:p>
            <a:pPr algn="ctr"/>
            <a:r>
              <a:rPr lang="fi-FI" sz="1600" b="1" dirty="0" err="1">
                <a:solidFill>
                  <a:schemeClr val="tx1"/>
                </a:solidFill>
              </a:rPr>
              <a:t>First</a:t>
            </a:r>
            <a:r>
              <a:rPr lang="fi-FI" sz="1600" b="1" dirty="0">
                <a:solidFill>
                  <a:schemeClr val="tx1"/>
                </a:solidFill>
              </a:rPr>
              <a:t> COVID </a:t>
            </a:r>
            <a:r>
              <a:rPr lang="fi-FI" sz="1600" b="1" dirty="0" err="1">
                <a:solidFill>
                  <a:schemeClr val="tx1"/>
                </a:solidFill>
              </a:rPr>
              <a:t>cases</a:t>
            </a:r>
            <a:r>
              <a:rPr lang="fi-FI" sz="1600" b="1" dirty="0">
                <a:solidFill>
                  <a:schemeClr val="tx1"/>
                </a:solidFill>
              </a:rPr>
              <a:t> in </a:t>
            </a:r>
            <a:r>
              <a:rPr lang="fi-FI" sz="1600" b="1" dirty="0" err="1">
                <a:solidFill>
                  <a:schemeClr val="tx1"/>
                </a:solidFill>
              </a:rPr>
              <a:t>NHs</a:t>
            </a:r>
            <a:endParaRPr lang="fi-FI" sz="1600" b="1" dirty="0">
              <a:solidFill>
                <a:schemeClr val="tx1"/>
              </a:solidFill>
            </a:endParaRPr>
          </a:p>
        </p:txBody>
      </p:sp>
      <p:sp>
        <p:nvSpPr>
          <p:cNvPr id="16" name="Suorakulmio: Pyöristetyt kulmat 15">
            <a:extLst>
              <a:ext uri="{FF2B5EF4-FFF2-40B4-BE49-F238E27FC236}">
                <a16:creationId xmlns:a16="http://schemas.microsoft.com/office/drawing/2014/main" id="{34AB93E2-F065-462B-9760-F7AE38FB82DC}"/>
              </a:ext>
            </a:extLst>
          </p:cNvPr>
          <p:cNvSpPr/>
          <p:nvPr/>
        </p:nvSpPr>
        <p:spPr>
          <a:xfrm>
            <a:off x="6507138" y="2488276"/>
            <a:ext cx="1507854"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April</a:t>
            </a:r>
            <a:endParaRPr lang="fi-FI" sz="1600" b="1" dirty="0">
              <a:solidFill>
                <a:schemeClr val="tx1"/>
              </a:solidFill>
            </a:endParaRPr>
          </a:p>
          <a:p>
            <a:pPr algn="ctr"/>
            <a:r>
              <a:rPr lang="fi-FI" sz="1600" b="1" dirty="0" err="1">
                <a:solidFill>
                  <a:schemeClr val="tx1"/>
                </a:solidFill>
              </a:rPr>
              <a:t>Various</a:t>
            </a:r>
            <a:r>
              <a:rPr lang="fi-FI" sz="1600" b="1" dirty="0">
                <a:solidFill>
                  <a:schemeClr val="tx1"/>
                </a:solidFill>
              </a:rPr>
              <a:t> </a:t>
            </a:r>
            <a:r>
              <a:rPr lang="fi-FI" sz="1600" b="1" dirty="0" err="1">
                <a:solidFill>
                  <a:schemeClr val="tx1"/>
                </a:solidFill>
              </a:rPr>
              <a:t>restrictions</a:t>
            </a:r>
            <a:r>
              <a:rPr lang="fi-FI" sz="1600" b="1" dirty="0">
                <a:solidFill>
                  <a:schemeClr val="tx1"/>
                </a:solidFill>
              </a:rPr>
              <a:t> in </a:t>
            </a:r>
            <a:r>
              <a:rPr lang="fi-FI" sz="1600" b="1" dirty="0" err="1">
                <a:solidFill>
                  <a:schemeClr val="tx1"/>
                </a:solidFill>
              </a:rPr>
              <a:t>NHs</a:t>
            </a:r>
            <a:endParaRPr lang="fi-FI" sz="1600" b="1" dirty="0">
              <a:solidFill>
                <a:schemeClr val="tx1"/>
              </a:solidFill>
            </a:endParaRPr>
          </a:p>
          <a:p>
            <a:pPr algn="ctr"/>
            <a:endParaRPr lang="fi-FI" sz="1600" b="1" dirty="0">
              <a:solidFill>
                <a:schemeClr val="tx1"/>
              </a:solidFill>
            </a:endParaRPr>
          </a:p>
        </p:txBody>
      </p:sp>
      <p:sp>
        <p:nvSpPr>
          <p:cNvPr id="3" name="Suorakulmio: Pyöristetyt kulmat 2">
            <a:extLst>
              <a:ext uri="{FF2B5EF4-FFF2-40B4-BE49-F238E27FC236}">
                <a16:creationId xmlns:a16="http://schemas.microsoft.com/office/drawing/2014/main" id="{8C0B0D48-399B-441C-90EA-5BAAECBD4990}"/>
              </a:ext>
            </a:extLst>
          </p:cNvPr>
          <p:cNvSpPr/>
          <p:nvPr/>
        </p:nvSpPr>
        <p:spPr>
          <a:xfrm>
            <a:off x="8753746" y="2488276"/>
            <a:ext cx="1507854" cy="151216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b="1" dirty="0" err="1">
                <a:solidFill>
                  <a:schemeClr val="tx1"/>
                </a:solidFill>
              </a:rPr>
              <a:t>May</a:t>
            </a:r>
            <a:endParaRPr lang="fi-FI" sz="1600" b="1" dirty="0">
              <a:solidFill>
                <a:schemeClr val="tx1"/>
              </a:solidFill>
            </a:endParaRPr>
          </a:p>
          <a:p>
            <a:pPr algn="ctr"/>
            <a:r>
              <a:rPr lang="fi-FI" sz="1600" b="1" dirty="0" err="1">
                <a:solidFill>
                  <a:schemeClr val="tx1"/>
                </a:solidFill>
              </a:rPr>
              <a:t>Restrictions</a:t>
            </a:r>
            <a:r>
              <a:rPr lang="fi-FI" sz="1600" b="1" dirty="0">
                <a:solidFill>
                  <a:schemeClr val="tx1"/>
                </a:solidFill>
              </a:rPr>
              <a:t> </a:t>
            </a:r>
            <a:r>
              <a:rPr lang="fi-FI" sz="1600" b="1" dirty="0" err="1">
                <a:solidFill>
                  <a:schemeClr val="tx1"/>
                </a:solidFill>
              </a:rPr>
              <a:t>could</a:t>
            </a:r>
            <a:r>
              <a:rPr lang="fi-FI" sz="1600" b="1" dirty="0">
                <a:solidFill>
                  <a:schemeClr val="tx1"/>
                </a:solidFill>
              </a:rPr>
              <a:t> </a:t>
            </a:r>
            <a:r>
              <a:rPr lang="fi-FI" sz="1600" b="1" dirty="0" err="1">
                <a:solidFill>
                  <a:schemeClr val="tx1"/>
                </a:solidFill>
              </a:rPr>
              <a:t>be</a:t>
            </a:r>
            <a:r>
              <a:rPr lang="fi-FI" sz="1600" b="1" dirty="0">
                <a:solidFill>
                  <a:schemeClr val="tx1"/>
                </a:solidFill>
              </a:rPr>
              <a:t> </a:t>
            </a:r>
            <a:r>
              <a:rPr lang="fi-FI" sz="1600" b="1" dirty="0" err="1">
                <a:solidFill>
                  <a:schemeClr val="tx1"/>
                </a:solidFill>
              </a:rPr>
              <a:t>released</a:t>
            </a:r>
            <a:endParaRPr lang="fi-FI" sz="1600" b="1" dirty="0">
              <a:solidFill>
                <a:schemeClr val="tx1"/>
              </a:solidFill>
            </a:endParaRPr>
          </a:p>
        </p:txBody>
      </p:sp>
    </p:spTree>
    <p:extLst>
      <p:ext uri="{BB962C8B-B14F-4D97-AF65-F5344CB8AC3E}">
        <p14:creationId xmlns:p14="http://schemas.microsoft.com/office/powerpoint/2010/main" val="3859906367"/>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565363-9B6B-44C6-BFC2-3FD39C2CC149}"/>
              </a:ext>
            </a:extLst>
          </p:cNvPr>
          <p:cNvSpPr>
            <a:spLocks noGrp="1"/>
          </p:cNvSpPr>
          <p:nvPr>
            <p:ph type="title"/>
          </p:nvPr>
        </p:nvSpPr>
        <p:spPr>
          <a:xfrm>
            <a:off x="407368" y="452537"/>
            <a:ext cx="11521280" cy="624332"/>
          </a:xfrm>
        </p:spPr>
        <p:txBody>
          <a:bodyPr/>
          <a:lstStyle/>
          <a:p>
            <a:r>
              <a:rPr lang="fi-FI" dirty="0" err="1"/>
              <a:t>What</a:t>
            </a:r>
            <a:r>
              <a:rPr lang="fi-FI" dirty="0"/>
              <a:t> </a:t>
            </a:r>
            <a:r>
              <a:rPr lang="fi-FI" dirty="0" err="1"/>
              <a:t>did</a:t>
            </a:r>
            <a:r>
              <a:rPr lang="fi-FI" dirty="0"/>
              <a:t> </a:t>
            </a:r>
            <a:r>
              <a:rPr lang="fi-FI" dirty="0" err="1"/>
              <a:t>the</a:t>
            </a:r>
            <a:r>
              <a:rPr lang="fi-FI" dirty="0"/>
              <a:t> </a:t>
            </a:r>
            <a:r>
              <a:rPr lang="fi-FI" dirty="0" err="1"/>
              <a:t>Nursing</a:t>
            </a:r>
            <a:r>
              <a:rPr lang="fi-FI" dirty="0"/>
              <a:t> </a:t>
            </a:r>
            <a:r>
              <a:rPr lang="fi-FI" dirty="0" err="1"/>
              <a:t>homes</a:t>
            </a:r>
            <a:r>
              <a:rPr lang="fi-FI" dirty="0"/>
              <a:t> </a:t>
            </a:r>
            <a:r>
              <a:rPr lang="fi-FI" dirty="0" err="1"/>
              <a:t>do</a:t>
            </a:r>
            <a:r>
              <a:rPr lang="fi-FI" dirty="0"/>
              <a:t> in </a:t>
            </a:r>
            <a:r>
              <a:rPr lang="fi-FI" dirty="0" err="1"/>
              <a:t>finLand</a:t>
            </a:r>
            <a:r>
              <a:rPr lang="fi-FI" dirty="0"/>
              <a:t>?</a:t>
            </a:r>
          </a:p>
        </p:txBody>
      </p:sp>
      <p:sp>
        <p:nvSpPr>
          <p:cNvPr id="3" name="Sisällön paikkamerkki 2">
            <a:extLst>
              <a:ext uri="{FF2B5EF4-FFF2-40B4-BE49-F238E27FC236}">
                <a16:creationId xmlns:a16="http://schemas.microsoft.com/office/drawing/2014/main" id="{A553CD40-9FF7-45DD-8A36-B30F3FC16353}"/>
              </a:ext>
            </a:extLst>
          </p:cNvPr>
          <p:cNvSpPr>
            <a:spLocks noGrp="1"/>
          </p:cNvSpPr>
          <p:nvPr>
            <p:ph idx="1"/>
          </p:nvPr>
        </p:nvSpPr>
        <p:spPr>
          <a:xfrm>
            <a:off x="335360" y="1628800"/>
            <a:ext cx="11737304" cy="4464497"/>
          </a:xfrm>
        </p:spPr>
        <p:txBody>
          <a:bodyPr/>
          <a:lstStyle/>
          <a:p>
            <a:pPr marL="549275" indent="-457200" algn="l">
              <a:lnSpc>
                <a:spcPct val="100000"/>
              </a:lnSpc>
              <a:buFont typeface="Arial" panose="020B0604020202020204" pitchFamily="34" charset="0"/>
              <a:buChar char="•"/>
            </a:pPr>
            <a:r>
              <a:rPr lang="fi-FI" sz="2800" dirty="0" err="1">
                <a:latin typeface="+mn-lt"/>
              </a:rPr>
              <a:t>The</a:t>
            </a:r>
            <a:r>
              <a:rPr lang="fi-FI" sz="2800" dirty="0">
                <a:latin typeface="+mn-lt"/>
              </a:rPr>
              <a:t> </a:t>
            </a:r>
            <a:r>
              <a:rPr lang="fi-FI" sz="2800" dirty="0" err="1">
                <a:latin typeface="+mn-lt"/>
              </a:rPr>
              <a:t>NHs</a:t>
            </a:r>
            <a:r>
              <a:rPr lang="fi-FI" sz="2800" dirty="0">
                <a:latin typeface="+mn-lt"/>
              </a:rPr>
              <a:t> and </a:t>
            </a:r>
            <a:r>
              <a:rPr lang="fi-FI" sz="2800" dirty="0" err="1">
                <a:latin typeface="+mn-lt"/>
              </a:rPr>
              <a:t>units</a:t>
            </a:r>
            <a:r>
              <a:rPr lang="fi-FI" sz="2800" dirty="0">
                <a:latin typeface="+mn-lt"/>
              </a:rPr>
              <a:t> </a:t>
            </a:r>
            <a:r>
              <a:rPr lang="fi-FI" sz="2800" dirty="0" err="1">
                <a:latin typeface="+mn-lt"/>
              </a:rPr>
              <a:t>received</a:t>
            </a:r>
            <a:r>
              <a:rPr lang="fi-FI" sz="2800" dirty="0">
                <a:latin typeface="+mn-lt"/>
              </a:rPr>
              <a:t> </a:t>
            </a:r>
            <a:r>
              <a:rPr lang="fi-FI" sz="2800" dirty="0" err="1">
                <a:latin typeface="+mn-lt"/>
              </a:rPr>
              <a:t>detailed</a:t>
            </a:r>
            <a:r>
              <a:rPr lang="fi-FI" sz="2800" dirty="0">
                <a:latin typeface="+mn-lt"/>
              </a:rPr>
              <a:t> </a:t>
            </a:r>
            <a:r>
              <a:rPr lang="fi-FI" sz="2800" dirty="0" err="1">
                <a:latin typeface="+mn-lt"/>
              </a:rPr>
              <a:t>instructions</a:t>
            </a:r>
            <a:r>
              <a:rPr lang="fi-FI" sz="2800" dirty="0">
                <a:latin typeface="+mn-lt"/>
              </a:rPr>
              <a:t> and </a:t>
            </a:r>
            <a:r>
              <a:rPr lang="fi-FI" sz="2800" dirty="0" err="1">
                <a:latin typeface="+mn-lt"/>
              </a:rPr>
              <a:t>training</a:t>
            </a:r>
            <a:endParaRPr lang="fi-FI" sz="2800" dirty="0">
              <a:latin typeface="+mn-lt"/>
            </a:endParaRPr>
          </a:p>
          <a:p>
            <a:pPr marL="839788" lvl="1" indent="-457200" algn="l">
              <a:lnSpc>
                <a:spcPct val="100000"/>
              </a:lnSpc>
              <a:buFont typeface="Arial" panose="020B0604020202020204" pitchFamily="34" charset="0"/>
              <a:buChar char="•"/>
            </a:pPr>
            <a:r>
              <a:rPr lang="fi-FI" sz="2600" dirty="0" err="1">
                <a:latin typeface="+mn-lt"/>
              </a:rPr>
              <a:t>Handwashing</a:t>
            </a:r>
            <a:r>
              <a:rPr lang="fi-FI" sz="2600" dirty="0">
                <a:latin typeface="+mn-lt"/>
              </a:rPr>
              <a:t>, </a:t>
            </a:r>
            <a:r>
              <a:rPr lang="fi-FI" sz="2600" dirty="0" err="1">
                <a:latin typeface="+mn-lt"/>
              </a:rPr>
              <a:t>coughing</a:t>
            </a:r>
            <a:r>
              <a:rPr lang="fi-FI" sz="2600" dirty="0">
                <a:latin typeface="+mn-lt"/>
              </a:rPr>
              <a:t> </a:t>
            </a:r>
            <a:r>
              <a:rPr lang="fi-FI" sz="2600" dirty="0" err="1">
                <a:latin typeface="+mn-lt"/>
              </a:rPr>
              <a:t>etiquette</a:t>
            </a:r>
            <a:r>
              <a:rPr lang="fi-FI" sz="2600" dirty="0">
                <a:latin typeface="+mn-lt"/>
              </a:rPr>
              <a:t>, </a:t>
            </a:r>
            <a:r>
              <a:rPr lang="fi-FI" sz="2600" dirty="0" err="1">
                <a:latin typeface="+mn-lt"/>
              </a:rPr>
              <a:t>distancing</a:t>
            </a:r>
            <a:r>
              <a:rPr lang="fi-FI" sz="2600" dirty="0">
                <a:latin typeface="+mn-lt"/>
              </a:rPr>
              <a:t>, </a:t>
            </a:r>
            <a:r>
              <a:rPr lang="fi-FI" sz="2600" dirty="0" err="1">
                <a:latin typeface="+mn-lt"/>
              </a:rPr>
              <a:t>using</a:t>
            </a:r>
            <a:r>
              <a:rPr lang="fi-FI" sz="2600" dirty="0">
                <a:latin typeface="+mn-lt"/>
              </a:rPr>
              <a:t> </a:t>
            </a:r>
            <a:r>
              <a:rPr lang="fi-FI" sz="2600" dirty="0" err="1">
                <a:latin typeface="+mn-lt"/>
              </a:rPr>
              <a:t>PPEs</a:t>
            </a:r>
            <a:endParaRPr lang="fi-FI" sz="2600" dirty="0">
              <a:latin typeface="+mn-lt"/>
            </a:endParaRPr>
          </a:p>
          <a:p>
            <a:pPr marL="839788" lvl="1" indent="-457200" algn="l">
              <a:lnSpc>
                <a:spcPct val="100000"/>
              </a:lnSpc>
              <a:buFont typeface="Arial" panose="020B0604020202020204" pitchFamily="34" charset="0"/>
              <a:buChar char="•"/>
            </a:pPr>
            <a:r>
              <a:rPr lang="fi-FI" sz="2600" dirty="0" err="1">
                <a:latin typeface="+mn-lt"/>
              </a:rPr>
              <a:t>Cleaning</a:t>
            </a:r>
            <a:r>
              <a:rPr lang="fi-FI" sz="2600" dirty="0">
                <a:latin typeface="+mn-lt"/>
              </a:rPr>
              <a:t> and </a:t>
            </a:r>
            <a:r>
              <a:rPr lang="fi-FI" sz="2600" dirty="0" err="1">
                <a:latin typeface="+mn-lt"/>
              </a:rPr>
              <a:t>desinfection</a:t>
            </a:r>
            <a:r>
              <a:rPr lang="fi-FI" sz="2600" dirty="0">
                <a:latin typeface="+mn-lt"/>
              </a:rPr>
              <a:t> </a:t>
            </a:r>
          </a:p>
          <a:p>
            <a:pPr marL="839788" lvl="1" indent="-457200" algn="l">
              <a:lnSpc>
                <a:spcPct val="100000"/>
              </a:lnSpc>
              <a:buFont typeface="Arial" panose="020B0604020202020204" pitchFamily="34" charset="0"/>
              <a:buChar char="•"/>
            </a:pPr>
            <a:r>
              <a:rPr lang="fi-FI" sz="2600" dirty="0" err="1">
                <a:latin typeface="+mn-lt"/>
              </a:rPr>
              <a:t>Pauses</a:t>
            </a:r>
            <a:r>
              <a:rPr lang="fi-FI" sz="2600" dirty="0">
                <a:latin typeface="+mn-lt"/>
              </a:rPr>
              <a:t> and </a:t>
            </a:r>
            <a:r>
              <a:rPr lang="fi-FI" sz="2600" dirty="0" err="1">
                <a:latin typeface="+mn-lt"/>
              </a:rPr>
              <a:t>meals</a:t>
            </a:r>
            <a:r>
              <a:rPr lang="fi-FI" sz="2600" dirty="0">
                <a:latin typeface="+mn-lt"/>
              </a:rPr>
              <a:t> of </a:t>
            </a:r>
            <a:r>
              <a:rPr lang="fi-FI" sz="2600" dirty="0" err="1">
                <a:latin typeface="+mn-lt"/>
              </a:rPr>
              <a:t>staff</a:t>
            </a:r>
            <a:r>
              <a:rPr lang="fi-FI" sz="2600" dirty="0">
                <a:latin typeface="+mn-lt"/>
              </a:rPr>
              <a:t> </a:t>
            </a:r>
            <a:r>
              <a:rPr lang="fi-FI" sz="2600" dirty="0" err="1">
                <a:latin typeface="+mn-lt"/>
              </a:rPr>
              <a:t>were</a:t>
            </a:r>
            <a:r>
              <a:rPr lang="fi-FI" sz="2600" dirty="0">
                <a:latin typeface="+mn-lt"/>
              </a:rPr>
              <a:t> </a:t>
            </a:r>
            <a:r>
              <a:rPr lang="fi-FI" sz="2600" dirty="0" err="1">
                <a:latin typeface="+mn-lt"/>
              </a:rPr>
              <a:t>done</a:t>
            </a:r>
            <a:r>
              <a:rPr lang="fi-FI" sz="2600" dirty="0">
                <a:latin typeface="+mn-lt"/>
              </a:rPr>
              <a:t> </a:t>
            </a:r>
            <a:r>
              <a:rPr lang="fi-FI" sz="2600" dirty="0" err="1">
                <a:latin typeface="+mn-lt"/>
              </a:rPr>
              <a:t>stepwise</a:t>
            </a:r>
            <a:endParaRPr lang="fi-FI" sz="2600" dirty="0">
              <a:latin typeface="+mn-lt"/>
            </a:endParaRPr>
          </a:p>
          <a:p>
            <a:pPr marL="839788" lvl="1" indent="-457200" algn="l">
              <a:lnSpc>
                <a:spcPct val="100000"/>
              </a:lnSpc>
              <a:buFont typeface="Arial" panose="020B0604020202020204" pitchFamily="34" charset="0"/>
              <a:buChar char="•"/>
            </a:pPr>
            <a:r>
              <a:rPr lang="fi-FI" sz="2600" dirty="0" err="1">
                <a:latin typeface="+mn-lt"/>
              </a:rPr>
              <a:t>All</a:t>
            </a:r>
            <a:r>
              <a:rPr lang="fi-FI" sz="2600" dirty="0">
                <a:latin typeface="+mn-lt"/>
              </a:rPr>
              <a:t> </a:t>
            </a:r>
            <a:r>
              <a:rPr lang="fi-FI" sz="2600" dirty="0" err="1">
                <a:latin typeface="+mn-lt"/>
              </a:rPr>
              <a:t>meetings</a:t>
            </a:r>
            <a:r>
              <a:rPr lang="fi-FI" sz="2600" dirty="0">
                <a:latin typeface="+mn-lt"/>
              </a:rPr>
              <a:t> </a:t>
            </a:r>
            <a:r>
              <a:rPr lang="fi-FI" sz="2600" dirty="0" err="1">
                <a:latin typeface="+mn-lt"/>
              </a:rPr>
              <a:t>were</a:t>
            </a:r>
            <a:r>
              <a:rPr lang="fi-FI" sz="2600" dirty="0">
                <a:latin typeface="+mn-lt"/>
              </a:rPr>
              <a:t> </a:t>
            </a:r>
            <a:r>
              <a:rPr lang="fi-FI" sz="2600" dirty="0" err="1">
                <a:latin typeface="+mn-lt"/>
              </a:rPr>
              <a:t>arranged</a:t>
            </a:r>
            <a:r>
              <a:rPr lang="fi-FI" sz="2600" dirty="0">
                <a:latin typeface="+mn-lt"/>
              </a:rPr>
              <a:t> </a:t>
            </a:r>
            <a:r>
              <a:rPr lang="fi-FI" sz="2600" dirty="0" err="1">
                <a:latin typeface="+mn-lt"/>
              </a:rPr>
              <a:t>online</a:t>
            </a:r>
            <a:r>
              <a:rPr lang="fi-FI" sz="2600" dirty="0">
                <a:latin typeface="+mn-lt"/>
              </a:rPr>
              <a:t> </a:t>
            </a:r>
          </a:p>
          <a:p>
            <a:pPr marL="839788" lvl="1" indent="-457200" algn="l">
              <a:lnSpc>
                <a:spcPct val="100000"/>
              </a:lnSpc>
              <a:buFont typeface="Arial" panose="020B0604020202020204" pitchFamily="34" charset="0"/>
              <a:buChar char="•"/>
            </a:pPr>
            <a:r>
              <a:rPr lang="fi-FI" sz="2600" dirty="0" err="1">
                <a:latin typeface="+mn-lt"/>
              </a:rPr>
              <a:t>The</a:t>
            </a:r>
            <a:r>
              <a:rPr lang="fi-FI" sz="2600" dirty="0">
                <a:latin typeface="+mn-lt"/>
              </a:rPr>
              <a:t> </a:t>
            </a:r>
            <a:r>
              <a:rPr lang="fi-FI" sz="2600" dirty="0" err="1">
                <a:latin typeface="+mn-lt"/>
              </a:rPr>
              <a:t>NHs</a:t>
            </a:r>
            <a:r>
              <a:rPr lang="fi-FI" sz="2600" dirty="0">
                <a:latin typeface="+mn-lt"/>
              </a:rPr>
              <a:t> </a:t>
            </a:r>
            <a:r>
              <a:rPr lang="fi-FI" sz="2600" dirty="0" err="1">
                <a:latin typeface="+mn-lt"/>
              </a:rPr>
              <a:t>were</a:t>
            </a:r>
            <a:r>
              <a:rPr lang="fi-FI" sz="2600" dirty="0">
                <a:latin typeface="+mn-lt"/>
              </a:rPr>
              <a:t> </a:t>
            </a:r>
            <a:r>
              <a:rPr lang="fi-FI" sz="2600" dirty="0" err="1">
                <a:latin typeface="+mn-lt"/>
              </a:rPr>
              <a:t>supported</a:t>
            </a:r>
            <a:r>
              <a:rPr lang="fi-FI" sz="2600" dirty="0">
                <a:latin typeface="+mn-lt"/>
              </a:rPr>
              <a:t> </a:t>
            </a:r>
            <a:r>
              <a:rPr lang="fi-FI" sz="2600" dirty="0" err="1">
                <a:latin typeface="+mn-lt"/>
              </a:rPr>
              <a:t>by</a:t>
            </a:r>
            <a:r>
              <a:rPr lang="fi-FI" sz="2600" dirty="0">
                <a:latin typeface="+mn-lt"/>
              </a:rPr>
              <a:t> mobile ”</a:t>
            </a:r>
            <a:r>
              <a:rPr lang="fi-FI" sz="2600" dirty="0" err="1">
                <a:latin typeface="+mn-lt"/>
              </a:rPr>
              <a:t>pandemic</a:t>
            </a:r>
            <a:r>
              <a:rPr lang="fi-FI" sz="2600" dirty="0">
                <a:latin typeface="+mn-lt"/>
              </a:rPr>
              <a:t> </a:t>
            </a:r>
            <a:r>
              <a:rPr lang="fi-FI" sz="2600" dirty="0" err="1">
                <a:latin typeface="+mn-lt"/>
              </a:rPr>
              <a:t>teams</a:t>
            </a:r>
            <a:r>
              <a:rPr lang="fi-FI" sz="2600" dirty="0">
                <a:latin typeface="+mn-lt"/>
              </a:rPr>
              <a:t>” </a:t>
            </a:r>
            <a:r>
              <a:rPr lang="fi-FI" sz="2600" dirty="0" err="1">
                <a:latin typeface="+mn-lt"/>
              </a:rPr>
              <a:t>or</a:t>
            </a:r>
            <a:r>
              <a:rPr lang="fi-FI" sz="2600" dirty="0">
                <a:latin typeface="+mn-lt"/>
              </a:rPr>
              <a:t> </a:t>
            </a:r>
            <a:r>
              <a:rPr lang="fi-FI" sz="2600" dirty="0" err="1">
                <a:latin typeface="+mn-lt"/>
              </a:rPr>
              <a:t>hygiene</a:t>
            </a:r>
            <a:r>
              <a:rPr lang="fi-FI" sz="2600" dirty="0">
                <a:latin typeface="+mn-lt"/>
              </a:rPr>
              <a:t> </a:t>
            </a:r>
            <a:r>
              <a:rPr lang="fi-FI" sz="2600" dirty="0" err="1">
                <a:latin typeface="+mn-lt"/>
              </a:rPr>
              <a:t>nurse</a:t>
            </a:r>
            <a:r>
              <a:rPr lang="fi-FI" sz="2600" dirty="0">
                <a:latin typeface="+mn-lt"/>
              </a:rPr>
              <a:t>, </a:t>
            </a:r>
            <a:r>
              <a:rPr lang="fi-FI" sz="2600" dirty="0" err="1">
                <a:latin typeface="+mn-lt"/>
              </a:rPr>
              <a:t>focusing</a:t>
            </a:r>
            <a:r>
              <a:rPr lang="fi-FI" sz="2600" dirty="0">
                <a:latin typeface="+mn-lt"/>
              </a:rPr>
              <a:t> on </a:t>
            </a:r>
            <a:r>
              <a:rPr lang="fi-FI" sz="2600" dirty="0" err="1">
                <a:latin typeface="+mn-lt"/>
              </a:rPr>
              <a:t>infection</a:t>
            </a:r>
            <a:r>
              <a:rPr lang="fi-FI" sz="2600" dirty="0">
                <a:latin typeface="+mn-lt"/>
              </a:rPr>
              <a:t> </a:t>
            </a:r>
            <a:r>
              <a:rPr lang="fi-FI" sz="2600" dirty="0" err="1">
                <a:latin typeface="+mn-lt"/>
              </a:rPr>
              <a:t>control</a:t>
            </a:r>
            <a:endParaRPr lang="fi-FI" sz="2600" dirty="0">
              <a:latin typeface="+mn-lt"/>
            </a:endParaRPr>
          </a:p>
          <a:p>
            <a:pPr marL="839788" lvl="1" indent="-457200" algn="l">
              <a:lnSpc>
                <a:spcPct val="100000"/>
              </a:lnSpc>
              <a:buFont typeface="Arial" panose="020B0604020202020204" pitchFamily="34" charset="0"/>
              <a:buChar char="•"/>
            </a:pPr>
            <a:r>
              <a:rPr lang="fi-FI" sz="2600" dirty="0" err="1">
                <a:latin typeface="+mn-lt"/>
              </a:rPr>
              <a:t>All</a:t>
            </a:r>
            <a:r>
              <a:rPr lang="fi-FI" sz="2600" dirty="0">
                <a:latin typeface="+mn-lt"/>
              </a:rPr>
              <a:t>, </a:t>
            </a:r>
            <a:r>
              <a:rPr lang="fi-FI" sz="2600" dirty="0" err="1">
                <a:latin typeface="+mn-lt"/>
              </a:rPr>
              <a:t>even</a:t>
            </a:r>
            <a:r>
              <a:rPr lang="fi-FI" sz="2600" dirty="0">
                <a:latin typeface="+mn-lt"/>
              </a:rPr>
              <a:t> </a:t>
            </a:r>
            <a:r>
              <a:rPr lang="fi-FI" sz="2600" dirty="0" err="1">
                <a:latin typeface="+mn-lt"/>
              </a:rPr>
              <a:t>mild</a:t>
            </a:r>
            <a:r>
              <a:rPr lang="fi-FI" sz="2600" dirty="0">
                <a:latin typeface="+mn-lt"/>
              </a:rPr>
              <a:t> </a:t>
            </a:r>
            <a:r>
              <a:rPr lang="fi-FI" sz="2600" dirty="0" err="1">
                <a:latin typeface="+mn-lt"/>
              </a:rPr>
              <a:t>infections</a:t>
            </a:r>
            <a:r>
              <a:rPr lang="fi-FI" sz="2600" dirty="0">
                <a:latin typeface="+mn-lt"/>
              </a:rPr>
              <a:t> (</a:t>
            </a:r>
            <a:r>
              <a:rPr lang="fi-FI" sz="2600" dirty="0" err="1">
                <a:latin typeface="+mn-lt"/>
              </a:rPr>
              <a:t>both</a:t>
            </a:r>
            <a:r>
              <a:rPr lang="fi-FI" sz="2600" dirty="0">
                <a:latin typeface="+mn-lt"/>
              </a:rPr>
              <a:t> </a:t>
            </a:r>
            <a:r>
              <a:rPr lang="fi-FI" sz="2600" dirty="0" err="1">
                <a:latin typeface="+mn-lt"/>
              </a:rPr>
              <a:t>residents</a:t>
            </a:r>
            <a:r>
              <a:rPr lang="fi-FI" sz="2600" dirty="0">
                <a:latin typeface="+mn-lt"/>
              </a:rPr>
              <a:t> and </a:t>
            </a:r>
            <a:r>
              <a:rPr lang="fi-FI" sz="2600" dirty="0" err="1">
                <a:latin typeface="+mn-lt"/>
              </a:rPr>
              <a:t>staff</a:t>
            </a:r>
            <a:r>
              <a:rPr lang="fi-FI" sz="2600" dirty="0">
                <a:latin typeface="+mn-lt"/>
              </a:rPr>
              <a:t>) </a:t>
            </a:r>
            <a:r>
              <a:rPr lang="fi-FI" sz="2600" dirty="0" err="1">
                <a:latin typeface="+mn-lt"/>
              </a:rPr>
              <a:t>were</a:t>
            </a:r>
            <a:r>
              <a:rPr lang="fi-FI" sz="2600" dirty="0">
                <a:latin typeface="+mn-lt"/>
              </a:rPr>
              <a:t> to </a:t>
            </a:r>
            <a:r>
              <a:rPr lang="fi-FI" sz="2600" dirty="0" err="1">
                <a:latin typeface="+mn-lt"/>
              </a:rPr>
              <a:t>be</a:t>
            </a:r>
            <a:r>
              <a:rPr lang="fi-FI" sz="2600" dirty="0">
                <a:latin typeface="+mn-lt"/>
              </a:rPr>
              <a:t> </a:t>
            </a:r>
            <a:r>
              <a:rPr lang="fi-FI" sz="2600" dirty="0" err="1">
                <a:latin typeface="+mn-lt"/>
              </a:rPr>
              <a:t>reported</a:t>
            </a:r>
            <a:endParaRPr lang="fi-FI" sz="2600" dirty="0">
              <a:latin typeface="+mn-lt"/>
            </a:endParaRPr>
          </a:p>
          <a:p>
            <a:pPr marL="549275" indent="-457200" algn="l">
              <a:lnSpc>
                <a:spcPct val="100000"/>
              </a:lnSpc>
              <a:buFont typeface="Arial" panose="020B0604020202020204" pitchFamily="34" charset="0"/>
              <a:buChar char="•"/>
            </a:pPr>
            <a:endParaRPr lang="fi-FI" sz="2800" dirty="0">
              <a:latin typeface="+mn-lt"/>
            </a:endParaRPr>
          </a:p>
        </p:txBody>
      </p:sp>
      <p:sp>
        <p:nvSpPr>
          <p:cNvPr id="4" name="Päivämäärän paikkamerkki 3">
            <a:extLst>
              <a:ext uri="{FF2B5EF4-FFF2-40B4-BE49-F238E27FC236}">
                <a16:creationId xmlns:a16="http://schemas.microsoft.com/office/drawing/2014/main" id="{0582958A-C7C3-48D6-AA8D-222BC2B22ECF}"/>
              </a:ext>
            </a:extLst>
          </p:cNvPr>
          <p:cNvSpPr>
            <a:spLocks noGrp="1"/>
          </p:cNvSpPr>
          <p:nvPr>
            <p:ph type="dt" sz="half" idx="10"/>
          </p:nvPr>
        </p:nvSpPr>
        <p:spPr/>
        <p:txBody>
          <a:bodyPr/>
          <a:lstStyle/>
          <a:p>
            <a:pPr>
              <a:defRPr/>
            </a:pPr>
            <a:fld id="{BED1663E-4630-4D07-B460-04E7C423B683}" type="datetime1">
              <a:rPr lang="en-GB" smtClean="0"/>
              <a:t>19/10/2020</a:t>
            </a:fld>
            <a:endParaRPr lang="fi-FI" dirty="0"/>
          </a:p>
        </p:txBody>
      </p:sp>
      <p:sp>
        <p:nvSpPr>
          <p:cNvPr id="5" name="Alatunnisteen paikkamerkki 4">
            <a:extLst>
              <a:ext uri="{FF2B5EF4-FFF2-40B4-BE49-F238E27FC236}">
                <a16:creationId xmlns:a16="http://schemas.microsoft.com/office/drawing/2014/main" id="{61B6AA49-C412-4F2C-9301-B9EA67F92F05}"/>
              </a:ext>
            </a:extLst>
          </p:cNvPr>
          <p:cNvSpPr>
            <a:spLocks noGrp="1"/>
          </p:cNvSpPr>
          <p:nvPr>
            <p:ph type="ftr" sz="quarter" idx="11"/>
          </p:nvPr>
        </p:nvSpPr>
        <p:spPr/>
        <p:txBody>
          <a:bodyPr/>
          <a:lstStyle/>
          <a:p>
            <a:r>
              <a:rPr lang="fi-FI" dirty="0"/>
              <a:t>Kaisu Pitkälä</a:t>
            </a:r>
          </a:p>
        </p:txBody>
      </p:sp>
      <p:sp>
        <p:nvSpPr>
          <p:cNvPr id="6" name="Dian numeron paikkamerkki 5">
            <a:extLst>
              <a:ext uri="{FF2B5EF4-FFF2-40B4-BE49-F238E27FC236}">
                <a16:creationId xmlns:a16="http://schemas.microsoft.com/office/drawing/2014/main" id="{7A7DE80F-35A0-4030-9317-E934EABE97CC}"/>
              </a:ext>
            </a:extLst>
          </p:cNvPr>
          <p:cNvSpPr>
            <a:spLocks noGrp="1"/>
          </p:cNvSpPr>
          <p:nvPr>
            <p:ph type="sldNum" sz="quarter" idx="12"/>
          </p:nvPr>
        </p:nvSpPr>
        <p:spPr/>
        <p:txBody>
          <a:bodyPr/>
          <a:lstStyle/>
          <a:p>
            <a:pPr>
              <a:defRPr/>
            </a:pPr>
            <a:fld id="{4669315E-5A66-CF44-AE5D-C333B2F730C4}" type="slidenum">
              <a:rPr lang="en-GB" smtClean="0"/>
              <a:pPr>
                <a:defRPr/>
              </a:pPr>
              <a:t>9</a:t>
            </a:fld>
            <a:endParaRPr lang="en-GB" dirty="0"/>
          </a:p>
        </p:txBody>
      </p:sp>
    </p:spTree>
    <p:extLst>
      <p:ext uri="{BB962C8B-B14F-4D97-AF65-F5344CB8AC3E}">
        <p14:creationId xmlns:p14="http://schemas.microsoft.com/office/powerpoint/2010/main" val="2530220650"/>
      </p:ext>
    </p:extLst>
  </p:cSld>
  <p:clrMapOvr>
    <a:masterClrMapping/>
  </p:clrMapOvr>
  <p:transition spd="slow"/>
</p:sld>
</file>

<file path=ppt/theme/theme1.xml><?xml version="1.0" encoding="utf-8"?>
<a:theme xmlns:a="http://schemas.openxmlformats.org/drawingml/2006/main" name="HY_2016">
  <a:themeElements>
    <a:clrScheme name="HY2016">
      <a:dk1>
        <a:sysClr val="windowText" lastClr="000000"/>
      </a:dk1>
      <a:lt1>
        <a:srgbClr val="FFFFFF"/>
      </a:lt1>
      <a:dk2>
        <a:srgbClr val="8C8A87"/>
      </a:dk2>
      <a:lt2>
        <a:srgbClr val="FFFFFF"/>
      </a:lt2>
      <a:accent1>
        <a:srgbClr val="0E4073"/>
      </a:accent1>
      <a:accent2>
        <a:srgbClr val="7B3CB4"/>
      </a:accent2>
      <a:accent3>
        <a:srgbClr val="45BC9F"/>
      </a:accent3>
      <a:accent4>
        <a:srgbClr val="A5E363"/>
      </a:accent4>
      <a:accent5>
        <a:srgbClr val="7ECEF1"/>
      </a:accent5>
      <a:accent6>
        <a:srgbClr val="FFE263"/>
      </a:accent6>
      <a:hlink>
        <a:srgbClr val="0091D0"/>
      </a:hlink>
      <a:folHlink>
        <a:srgbClr val="8C8A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square" lIns="0" tIns="0" rIns="0" bIns="0" numCol="1" anchor="ctr" anchorCtr="0" compatLnSpc="1">
        <a:prstTxWarp prst="textNoShape">
          <a:avLst/>
        </a:prstTxWarp>
      </a:bodyPr>
      <a:lstStyle>
        <a:defPPr>
          <a:defRPr dirty="0" err="1" smtClean="0"/>
        </a:defPPr>
      </a:lstStyle>
    </a:txDef>
  </a:objectDefaults>
  <a:extraClrSchemeLst/>
  <a:extLst>
    <a:ext uri="{05A4C25C-085E-4340-85A3-A5531E510DB2}">
      <thm15:themeFamily xmlns:thm15="http://schemas.microsoft.com/office/thememl/2012/main" name="Presentation2" id="{911A2EFD-7610-40CE-8D00-5920E5FA2EE3}" vid="{D405C631-2F16-41C5-8797-A85FC7846110}"/>
    </a:ext>
  </a:extLst>
</a:theme>
</file>

<file path=ppt/theme/theme2.xml><?xml version="1.0" encoding="utf-8"?>
<a:theme xmlns:a="http://schemas.openxmlformats.org/drawingml/2006/main" name="Office Theme">
  <a:themeElements>
    <a:clrScheme name="HY (konserni)">
      <a:dk1>
        <a:sysClr val="windowText" lastClr="000000"/>
      </a:dk1>
      <a:lt1>
        <a:srgbClr val="FFFFFF"/>
      </a:lt1>
      <a:dk2>
        <a:srgbClr val="8C8A87"/>
      </a:dk2>
      <a:lt2>
        <a:srgbClr val="FFFFFF"/>
      </a:lt2>
      <a:accent1>
        <a:srgbClr val="8C8A87"/>
      </a:accent1>
      <a:accent2>
        <a:srgbClr val="1E1C77"/>
      </a:accent2>
      <a:accent3>
        <a:srgbClr val="FCA311"/>
      </a:accent3>
      <a:accent4>
        <a:srgbClr val="256EC7"/>
      </a:accent4>
      <a:accent5>
        <a:srgbClr val="8EAC7D"/>
      </a:accent5>
      <a:accent6>
        <a:srgbClr val="718A93"/>
      </a:accent6>
      <a:hlink>
        <a:srgbClr val="FCA311"/>
      </a:hlink>
      <a:folHlink>
        <a:srgbClr val="8C8A87"/>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HY (konserni)">
      <a:dk1>
        <a:sysClr val="windowText" lastClr="000000"/>
      </a:dk1>
      <a:lt1>
        <a:srgbClr val="FFFFFF"/>
      </a:lt1>
      <a:dk2>
        <a:srgbClr val="8C8A87"/>
      </a:dk2>
      <a:lt2>
        <a:srgbClr val="FFFFFF"/>
      </a:lt2>
      <a:accent1>
        <a:srgbClr val="8C8A87"/>
      </a:accent1>
      <a:accent2>
        <a:srgbClr val="1E1C77"/>
      </a:accent2>
      <a:accent3>
        <a:srgbClr val="FCA311"/>
      </a:accent3>
      <a:accent4>
        <a:srgbClr val="256EC7"/>
      </a:accent4>
      <a:accent5>
        <a:srgbClr val="8EAC7D"/>
      </a:accent5>
      <a:accent6>
        <a:srgbClr val="718A93"/>
      </a:accent6>
      <a:hlink>
        <a:srgbClr val="FCA311"/>
      </a:hlink>
      <a:folHlink>
        <a:srgbClr val="8C8A87"/>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HY_template_Arial_tiedekunta_lääketieteellinen+25022020</Template>
  <TotalTime>0</TotalTime>
  <Words>1719</Words>
  <Application>Microsoft Office PowerPoint</Application>
  <PresentationFormat>Bredbild</PresentationFormat>
  <Paragraphs>275</Paragraphs>
  <Slides>15</Slides>
  <Notes>15</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15</vt:i4>
      </vt:variant>
    </vt:vector>
  </HeadingPairs>
  <TitlesOfParts>
    <vt:vector size="21" baseType="lpstr">
      <vt:lpstr>Arial</vt:lpstr>
      <vt:lpstr>Calibri</vt:lpstr>
      <vt:lpstr>Gotham Narrow Bold</vt:lpstr>
      <vt:lpstr>Gotham Narrow Book</vt:lpstr>
      <vt:lpstr>Gotham-Bold</vt:lpstr>
      <vt:lpstr>HY_2016</vt:lpstr>
      <vt:lpstr>COVID-19 in Finland – focus on nursing homes</vt:lpstr>
      <vt:lpstr>COVID-19 incidence, DEATHs in FINLAND compared to other countries</vt:lpstr>
      <vt:lpstr>COVID-19 hits nursing homes hard</vt:lpstr>
      <vt:lpstr>Why in nursing homes?</vt:lpstr>
      <vt:lpstr>Long-term care in finland…</vt:lpstr>
      <vt:lpstr>Timeline of covid-19 spread in finnish nursing homes</vt:lpstr>
      <vt:lpstr>Timeline of covid-19 spread in finnish nursing homes</vt:lpstr>
      <vt:lpstr>Timeline of covid-19 spread in finnish nursing homes</vt:lpstr>
      <vt:lpstr>What did the Nursing homes do in finLand?</vt:lpstr>
      <vt:lpstr>What did the Nursing homes do in finLand?</vt:lpstr>
      <vt:lpstr>What did the Nursing homes do in finLand?</vt:lpstr>
      <vt:lpstr>What next? 2nd wave is at the door…</vt:lpstr>
      <vt:lpstr>What can we do? </vt:lpstr>
      <vt:lpstr>How to prevent cognitive and functional decline? </vt:lpstr>
      <vt:lpstr>PowerPoint-presentation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2020-08-14T11:23:32Z</dcterms:created>
  <dcterms:modified xsi:type="dcterms:W3CDTF">2020-10-19T06:10:14Z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1497644937</vt:i4>
  </property>
  <property fmtid="{D5CDD505-2E9C-101B-9397-08002B2CF9AE}" pid="3" name="_NewReviewCycle">
    <vt:lpwstr/>
  </property>
</Properties>
</file>