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8" r:id="rId2"/>
  </p:sldMasterIdLst>
  <p:notesMasterIdLst>
    <p:notesMasterId r:id="rId14"/>
  </p:notesMasterIdLst>
  <p:sldIdLst>
    <p:sldId id="282" r:id="rId3"/>
    <p:sldId id="291" r:id="rId4"/>
    <p:sldId id="293" r:id="rId5"/>
    <p:sldId id="292" r:id="rId6"/>
    <p:sldId id="285" r:id="rId7"/>
    <p:sldId id="257" r:id="rId8"/>
    <p:sldId id="287" r:id="rId9"/>
    <p:sldId id="259" r:id="rId10"/>
    <p:sldId id="262" r:id="rId11"/>
    <p:sldId id="28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D2E7-0C51-D34C-BC42-8D6910FD9C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B80C6-E421-9147-9FEB-88349DC4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4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18AE4-84DC-6E49-9DB5-5A4A9F680803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93FB4-DA15-2048-9321-A88AAEAE82E8}" type="slidenum">
              <a:rPr lang="en-US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6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6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823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709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741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31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214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13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857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10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37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52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236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88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6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1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B677-7E3C-1044-8F63-91E7770F585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61F9-D0C2-054D-8830-237B1307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5AA7D-643B-E74C-A1BD-8587077E947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9/30/2021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A247-460F-EA44-B814-45823EF119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04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31378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Swedish Twin Registry - STR </a:t>
            </a:r>
            <a:endParaRPr lang="en-US" sz="4000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09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HISTORY</a:t>
            </a:r>
          </a:p>
          <a:p>
            <a:endParaRPr lang="en-US" sz="2800" dirty="0"/>
          </a:p>
          <a:p>
            <a:r>
              <a:rPr lang="en-US" sz="2800" dirty="0" smtClean="0"/>
              <a:t>Started by Lars </a:t>
            </a:r>
            <a:r>
              <a:rPr lang="en-US" sz="2800" dirty="0" err="1" smtClean="0"/>
              <a:t>Friberg</a:t>
            </a:r>
            <a:r>
              <a:rPr lang="en-US" sz="2800" dirty="0" smtClean="0"/>
              <a:t> and Rune Cederlöf in </a:t>
            </a:r>
            <a:r>
              <a:rPr lang="en-US" sz="2800" dirty="0"/>
              <a:t>the late </a:t>
            </a:r>
            <a:r>
              <a:rPr lang="en-US" sz="2800" dirty="0" smtClean="0"/>
              <a:t>1950s</a:t>
            </a:r>
            <a:endParaRPr lang="en-US" sz="2800" dirty="0"/>
          </a:p>
          <a:p>
            <a:r>
              <a:rPr lang="en-US" sz="2800" dirty="0"/>
              <a:t>Church records of twin </a:t>
            </a:r>
            <a:r>
              <a:rPr lang="en-US" sz="2800" dirty="0" smtClean="0"/>
              <a:t>births 1886-1925</a:t>
            </a:r>
          </a:p>
          <a:p>
            <a:r>
              <a:rPr lang="en-US" sz="2800" dirty="0" smtClean="0"/>
              <a:t>All identified same sex twins contacted during </a:t>
            </a:r>
            <a:r>
              <a:rPr lang="en-US" sz="2800" smtClean="0"/>
              <a:t>the </a:t>
            </a:r>
            <a:r>
              <a:rPr lang="en-US" sz="2800" smtClean="0"/>
              <a:t>1960s</a:t>
            </a:r>
            <a:endParaRPr lang="en-US" sz="2800" dirty="0" smtClean="0"/>
          </a:p>
          <a:p>
            <a:r>
              <a:rPr lang="en-US" sz="2800" dirty="0" smtClean="0"/>
              <a:t>Today: all alive Swedish born twins aged 10 or more have been contacted and asked for participation</a:t>
            </a:r>
            <a:endParaRPr lang="en-US" sz="28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13018" y="350773"/>
            <a:ext cx="1065213" cy="1028700"/>
            <a:chOff x="5088" y="0"/>
            <a:chExt cx="671" cy="64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137" y="231"/>
              <a:ext cx="297" cy="331"/>
            </a:xfrm>
            <a:custGeom>
              <a:avLst/>
              <a:gdLst/>
              <a:ahLst/>
              <a:cxnLst>
                <a:cxn ang="0">
                  <a:pos x="135" y="155"/>
                </a:cxn>
                <a:cxn ang="0">
                  <a:pos x="144" y="146"/>
                </a:cxn>
                <a:cxn ang="0">
                  <a:pos x="150" y="133"/>
                </a:cxn>
                <a:cxn ang="0">
                  <a:pos x="166" y="98"/>
                </a:cxn>
                <a:cxn ang="0">
                  <a:pos x="179" y="77"/>
                </a:cxn>
                <a:cxn ang="0">
                  <a:pos x="198" y="55"/>
                </a:cxn>
                <a:cxn ang="0">
                  <a:pos x="225" y="33"/>
                </a:cxn>
                <a:cxn ang="0">
                  <a:pos x="262" y="11"/>
                </a:cxn>
                <a:cxn ang="0">
                  <a:pos x="286" y="0"/>
                </a:cxn>
                <a:cxn ang="0">
                  <a:pos x="296" y="0"/>
                </a:cxn>
                <a:cxn ang="0">
                  <a:pos x="290" y="6"/>
                </a:cxn>
                <a:cxn ang="0">
                  <a:pos x="267" y="17"/>
                </a:cxn>
                <a:cxn ang="0">
                  <a:pos x="240" y="31"/>
                </a:cxn>
                <a:cxn ang="0">
                  <a:pos x="217" y="47"/>
                </a:cxn>
                <a:cxn ang="0">
                  <a:pos x="197" y="67"/>
                </a:cxn>
                <a:cxn ang="0">
                  <a:pos x="183" y="87"/>
                </a:cxn>
                <a:cxn ang="0">
                  <a:pos x="171" y="108"/>
                </a:cxn>
                <a:cxn ang="0">
                  <a:pos x="163" y="128"/>
                </a:cxn>
                <a:cxn ang="0">
                  <a:pos x="158" y="146"/>
                </a:cxn>
                <a:cxn ang="0">
                  <a:pos x="156" y="163"/>
                </a:cxn>
                <a:cxn ang="0">
                  <a:pos x="171" y="164"/>
                </a:cxn>
                <a:cxn ang="0">
                  <a:pos x="184" y="167"/>
                </a:cxn>
                <a:cxn ang="0">
                  <a:pos x="196" y="171"/>
                </a:cxn>
                <a:cxn ang="0">
                  <a:pos x="207" y="177"/>
                </a:cxn>
                <a:cxn ang="0">
                  <a:pos x="225" y="192"/>
                </a:cxn>
                <a:cxn ang="0">
                  <a:pos x="238" y="211"/>
                </a:cxn>
                <a:cxn ang="0">
                  <a:pos x="241" y="222"/>
                </a:cxn>
                <a:cxn ang="0">
                  <a:pos x="243" y="233"/>
                </a:cxn>
                <a:cxn ang="0">
                  <a:pos x="243" y="244"/>
                </a:cxn>
                <a:cxn ang="0">
                  <a:pos x="242" y="255"/>
                </a:cxn>
                <a:cxn ang="0">
                  <a:pos x="232" y="278"/>
                </a:cxn>
                <a:cxn ang="0">
                  <a:pos x="215" y="299"/>
                </a:cxn>
                <a:cxn ang="0">
                  <a:pos x="197" y="312"/>
                </a:cxn>
                <a:cxn ang="0">
                  <a:pos x="178" y="321"/>
                </a:cxn>
                <a:cxn ang="0">
                  <a:pos x="158" y="327"/>
                </a:cxn>
                <a:cxn ang="0">
                  <a:pos x="138" y="330"/>
                </a:cxn>
                <a:cxn ang="0">
                  <a:pos x="117" y="330"/>
                </a:cxn>
                <a:cxn ang="0">
                  <a:pos x="97" y="327"/>
                </a:cxn>
                <a:cxn ang="0">
                  <a:pos x="78" y="321"/>
                </a:cxn>
                <a:cxn ang="0">
                  <a:pos x="60" y="314"/>
                </a:cxn>
                <a:cxn ang="0">
                  <a:pos x="43" y="304"/>
                </a:cxn>
                <a:cxn ang="0">
                  <a:pos x="28" y="292"/>
                </a:cxn>
                <a:cxn ang="0">
                  <a:pos x="16" y="278"/>
                </a:cxn>
                <a:cxn ang="0">
                  <a:pos x="7" y="263"/>
                </a:cxn>
                <a:cxn ang="0">
                  <a:pos x="1" y="246"/>
                </a:cxn>
                <a:cxn ang="0">
                  <a:pos x="0" y="227"/>
                </a:cxn>
                <a:cxn ang="0">
                  <a:pos x="1" y="209"/>
                </a:cxn>
                <a:cxn ang="0">
                  <a:pos x="9" y="188"/>
                </a:cxn>
                <a:cxn ang="0">
                  <a:pos x="18" y="174"/>
                </a:cxn>
                <a:cxn ang="0">
                  <a:pos x="31" y="161"/>
                </a:cxn>
                <a:cxn ang="0">
                  <a:pos x="47" y="151"/>
                </a:cxn>
                <a:cxn ang="0">
                  <a:pos x="65" y="144"/>
                </a:cxn>
                <a:cxn ang="0">
                  <a:pos x="84" y="140"/>
                </a:cxn>
                <a:cxn ang="0">
                  <a:pos x="103" y="141"/>
                </a:cxn>
                <a:cxn ang="0">
                  <a:pos x="120" y="145"/>
                </a:cxn>
                <a:cxn ang="0">
                  <a:pos x="135" y="155"/>
                </a:cxn>
              </a:cxnLst>
              <a:rect l="0" t="0" r="r" b="b"/>
              <a:pathLst>
                <a:path w="297" h="331">
                  <a:moveTo>
                    <a:pt x="135" y="155"/>
                  </a:moveTo>
                  <a:lnTo>
                    <a:pt x="144" y="146"/>
                  </a:lnTo>
                  <a:lnTo>
                    <a:pt x="150" y="133"/>
                  </a:lnTo>
                  <a:lnTo>
                    <a:pt x="166" y="98"/>
                  </a:lnTo>
                  <a:lnTo>
                    <a:pt x="179" y="77"/>
                  </a:lnTo>
                  <a:lnTo>
                    <a:pt x="198" y="55"/>
                  </a:lnTo>
                  <a:lnTo>
                    <a:pt x="225" y="33"/>
                  </a:lnTo>
                  <a:lnTo>
                    <a:pt x="262" y="11"/>
                  </a:lnTo>
                  <a:lnTo>
                    <a:pt x="286" y="0"/>
                  </a:lnTo>
                  <a:lnTo>
                    <a:pt x="296" y="0"/>
                  </a:lnTo>
                  <a:lnTo>
                    <a:pt x="290" y="6"/>
                  </a:lnTo>
                  <a:lnTo>
                    <a:pt x="267" y="17"/>
                  </a:lnTo>
                  <a:lnTo>
                    <a:pt x="240" y="31"/>
                  </a:lnTo>
                  <a:lnTo>
                    <a:pt x="217" y="47"/>
                  </a:lnTo>
                  <a:lnTo>
                    <a:pt x="197" y="67"/>
                  </a:lnTo>
                  <a:lnTo>
                    <a:pt x="183" y="87"/>
                  </a:lnTo>
                  <a:lnTo>
                    <a:pt x="171" y="108"/>
                  </a:lnTo>
                  <a:lnTo>
                    <a:pt x="163" y="128"/>
                  </a:lnTo>
                  <a:lnTo>
                    <a:pt x="158" y="146"/>
                  </a:lnTo>
                  <a:lnTo>
                    <a:pt x="156" y="163"/>
                  </a:lnTo>
                  <a:lnTo>
                    <a:pt x="171" y="164"/>
                  </a:lnTo>
                  <a:lnTo>
                    <a:pt x="184" y="167"/>
                  </a:lnTo>
                  <a:lnTo>
                    <a:pt x="196" y="171"/>
                  </a:lnTo>
                  <a:lnTo>
                    <a:pt x="207" y="177"/>
                  </a:lnTo>
                  <a:lnTo>
                    <a:pt x="225" y="192"/>
                  </a:lnTo>
                  <a:lnTo>
                    <a:pt x="238" y="211"/>
                  </a:lnTo>
                  <a:lnTo>
                    <a:pt x="241" y="222"/>
                  </a:lnTo>
                  <a:lnTo>
                    <a:pt x="243" y="233"/>
                  </a:lnTo>
                  <a:lnTo>
                    <a:pt x="243" y="244"/>
                  </a:lnTo>
                  <a:lnTo>
                    <a:pt x="242" y="255"/>
                  </a:lnTo>
                  <a:lnTo>
                    <a:pt x="232" y="278"/>
                  </a:lnTo>
                  <a:lnTo>
                    <a:pt x="215" y="299"/>
                  </a:lnTo>
                  <a:lnTo>
                    <a:pt x="197" y="312"/>
                  </a:lnTo>
                  <a:lnTo>
                    <a:pt x="178" y="321"/>
                  </a:lnTo>
                  <a:lnTo>
                    <a:pt x="158" y="327"/>
                  </a:lnTo>
                  <a:lnTo>
                    <a:pt x="138" y="330"/>
                  </a:lnTo>
                  <a:lnTo>
                    <a:pt x="117" y="330"/>
                  </a:lnTo>
                  <a:lnTo>
                    <a:pt x="97" y="327"/>
                  </a:lnTo>
                  <a:lnTo>
                    <a:pt x="78" y="321"/>
                  </a:lnTo>
                  <a:lnTo>
                    <a:pt x="60" y="314"/>
                  </a:lnTo>
                  <a:lnTo>
                    <a:pt x="43" y="304"/>
                  </a:lnTo>
                  <a:lnTo>
                    <a:pt x="28" y="292"/>
                  </a:lnTo>
                  <a:lnTo>
                    <a:pt x="16" y="278"/>
                  </a:lnTo>
                  <a:lnTo>
                    <a:pt x="7" y="263"/>
                  </a:lnTo>
                  <a:lnTo>
                    <a:pt x="1" y="246"/>
                  </a:lnTo>
                  <a:lnTo>
                    <a:pt x="0" y="227"/>
                  </a:lnTo>
                  <a:lnTo>
                    <a:pt x="1" y="209"/>
                  </a:lnTo>
                  <a:lnTo>
                    <a:pt x="9" y="188"/>
                  </a:lnTo>
                  <a:lnTo>
                    <a:pt x="18" y="174"/>
                  </a:lnTo>
                  <a:lnTo>
                    <a:pt x="31" y="161"/>
                  </a:lnTo>
                  <a:lnTo>
                    <a:pt x="47" y="151"/>
                  </a:lnTo>
                  <a:lnTo>
                    <a:pt x="65" y="144"/>
                  </a:lnTo>
                  <a:lnTo>
                    <a:pt x="84" y="140"/>
                  </a:lnTo>
                  <a:lnTo>
                    <a:pt x="103" y="141"/>
                  </a:lnTo>
                  <a:lnTo>
                    <a:pt x="120" y="145"/>
                  </a:lnTo>
                  <a:lnTo>
                    <a:pt x="135" y="155"/>
                  </a:lnTo>
                </a:path>
              </a:pathLst>
            </a:custGeom>
            <a:solidFill>
              <a:srgbClr val="FF33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5137" y="230"/>
              <a:ext cx="297" cy="333"/>
            </a:xfrm>
            <a:custGeom>
              <a:avLst/>
              <a:gdLst/>
              <a:ahLst/>
              <a:cxnLst>
                <a:cxn ang="0">
                  <a:pos x="119" y="147"/>
                </a:cxn>
                <a:cxn ang="0">
                  <a:pos x="144" y="147"/>
                </a:cxn>
                <a:cxn ang="0">
                  <a:pos x="166" y="99"/>
                </a:cxn>
                <a:cxn ang="0">
                  <a:pos x="198" y="57"/>
                </a:cxn>
                <a:cxn ang="0">
                  <a:pos x="261" y="12"/>
                </a:cxn>
                <a:cxn ang="0">
                  <a:pos x="293" y="0"/>
                </a:cxn>
                <a:cxn ang="0">
                  <a:pos x="266" y="17"/>
                </a:cxn>
                <a:cxn ang="0">
                  <a:pos x="215" y="48"/>
                </a:cxn>
                <a:cxn ang="0">
                  <a:pos x="181" y="88"/>
                </a:cxn>
                <a:cxn ang="0">
                  <a:pos x="162" y="129"/>
                </a:cxn>
                <a:cxn ang="0">
                  <a:pos x="155" y="164"/>
                </a:cxn>
                <a:cxn ang="0">
                  <a:pos x="183" y="168"/>
                </a:cxn>
                <a:cxn ang="0">
                  <a:pos x="206" y="178"/>
                </a:cxn>
                <a:cxn ang="0">
                  <a:pos x="236" y="213"/>
                </a:cxn>
                <a:cxn ang="0">
                  <a:pos x="242" y="234"/>
                </a:cxn>
                <a:cxn ang="0">
                  <a:pos x="240" y="256"/>
                </a:cxn>
                <a:cxn ang="0">
                  <a:pos x="213" y="300"/>
                </a:cxn>
                <a:cxn ang="0">
                  <a:pos x="177" y="322"/>
                </a:cxn>
                <a:cxn ang="0">
                  <a:pos x="138" y="331"/>
                </a:cxn>
                <a:cxn ang="0">
                  <a:pos x="98" y="328"/>
                </a:cxn>
                <a:cxn ang="0">
                  <a:pos x="60" y="315"/>
                </a:cxn>
                <a:cxn ang="0">
                  <a:pos x="29" y="293"/>
                </a:cxn>
                <a:cxn ang="0">
                  <a:pos x="8" y="264"/>
                </a:cxn>
                <a:cxn ang="0">
                  <a:pos x="0" y="229"/>
                </a:cxn>
                <a:cxn ang="0">
                  <a:pos x="9" y="190"/>
                </a:cxn>
                <a:cxn ang="0">
                  <a:pos x="32" y="163"/>
                </a:cxn>
                <a:cxn ang="0">
                  <a:pos x="65" y="145"/>
                </a:cxn>
                <a:cxn ang="0">
                  <a:pos x="102" y="142"/>
                </a:cxn>
                <a:cxn ang="0">
                  <a:pos x="135" y="156"/>
                </a:cxn>
                <a:cxn ang="0">
                  <a:pos x="143" y="146"/>
                </a:cxn>
                <a:cxn ang="0">
                  <a:pos x="120" y="146"/>
                </a:cxn>
                <a:cxn ang="0">
                  <a:pos x="84" y="141"/>
                </a:cxn>
                <a:cxn ang="0">
                  <a:pos x="47" y="152"/>
                </a:cxn>
                <a:cxn ang="0">
                  <a:pos x="18" y="174"/>
                </a:cxn>
                <a:cxn ang="0">
                  <a:pos x="1" y="209"/>
                </a:cxn>
                <a:cxn ang="0">
                  <a:pos x="1" y="247"/>
                </a:cxn>
                <a:cxn ang="0">
                  <a:pos x="16" y="279"/>
                </a:cxn>
                <a:cxn ang="0">
                  <a:pos x="43" y="306"/>
                </a:cxn>
                <a:cxn ang="0">
                  <a:pos x="77" y="323"/>
                </a:cxn>
                <a:cxn ang="0">
                  <a:pos x="117" y="332"/>
                </a:cxn>
                <a:cxn ang="0">
                  <a:pos x="158" y="329"/>
                </a:cxn>
                <a:cxn ang="0">
                  <a:pos x="197" y="314"/>
                </a:cxn>
                <a:cxn ang="0">
                  <a:pos x="231" y="279"/>
                </a:cxn>
                <a:cxn ang="0">
                  <a:pos x="243" y="245"/>
                </a:cxn>
                <a:cxn ang="0">
                  <a:pos x="241" y="223"/>
                </a:cxn>
                <a:cxn ang="0">
                  <a:pos x="225" y="193"/>
                </a:cxn>
                <a:cxn ang="0">
                  <a:pos x="196" y="172"/>
                </a:cxn>
                <a:cxn ang="0">
                  <a:pos x="170" y="164"/>
                </a:cxn>
                <a:cxn ang="0">
                  <a:pos x="158" y="147"/>
                </a:cxn>
                <a:cxn ang="0">
                  <a:pos x="171" y="109"/>
                </a:cxn>
                <a:cxn ang="0">
                  <a:pos x="197" y="68"/>
                </a:cxn>
                <a:cxn ang="0">
                  <a:pos x="239" y="31"/>
                </a:cxn>
                <a:cxn ang="0">
                  <a:pos x="288" y="6"/>
                </a:cxn>
                <a:cxn ang="0">
                  <a:pos x="285" y="0"/>
                </a:cxn>
                <a:cxn ang="0">
                  <a:pos x="224" y="33"/>
                </a:cxn>
                <a:cxn ang="0">
                  <a:pos x="178" y="78"/>
                </a:cxn>
                <a:cxn ang="0">
                  <a:pos x="149" y="134"/>
                </a:cxn>
                <a:cxn ang="0">
                  <a:pos x="135" y="155"/>
                </a:cxn>
              </a:cxnLst>
              <a:rect l="0" t="0" r="r" b="b"/>
              <a:pathLst>
                <a:path w="297" h="333">
                  <a:moveTo>
                    <a:pt x="120" y="146"/>
                  </a:moveTo>
                  <a:lnTo>
                    <a:pt x="119" y="147"/>
                  </a:lnTo>
                  <a:lnTo>
                    <a:pt x="135" y="156"/>
                  </a:lnTo>
                  <a:lnTo>
                    <a:pt x="144" y="147"/>
                  </a:lnTo>
                  <a:lnTo>
                    <a:pt x="150" y="134"/>
                  </a:lnTo>
                  <a:lnTo>
                    <a:pt x="166" y="99"/>
                  </a:lnTo>
                  <a:lnTo>
                    <a:pt x="179" y="78"/>
                  </a:lnTo>
                  <a:lnTo>
                    <a:pt x="198" y="57"/>
                  </a:lnTo>
                  <a:lnTo>
                    <a:pt x="224" y="34"/>
                  </a:lnTo>
                  <a:lnTo>
                    <a:pt x="261" y="12"/>
                  </a:lnTo>
                  <a:lnTo>
                    <a:pt x="285" y="1"/>
                  </a:lnTo>
                  <a:lnTo>
                    <a:pt x="293" y="0"/>
                  </a:lnTo>
                  <a:lnTo>
                    <a:pt x="288" y="6"/>
                  </a:lnTo>
                  <a:lnTo>
                    <a:pt x="266" y="17"/>
                  </a:lnTo>
                  <a:lnTo>
                    <a:pt x="239" y="31"/>
                  </a:lnTo>
                  <a:lnTo>
                    <a:pt x="215" y="48"/>
                  </a:lnTo>
                  <a:lnTo>
                    <a:pt x="197" y="67"/>
                  </a:lnTo>
                  <a:lnTo>
                    <a:pt x="181" y="88"/>
                  </a:lnTo>
                  <a:lnTo>
                    <a:pt x="170" y="108"/>
                  </a:lnTo>
                  <a:lnTo>
                    <a:pt x="162" y="129"/>
                  </a:lnTo>
                  <a:lnTo>
                    <a:pt x="157" y="147"/>
                  </a:lnTo>
                  <a:lnTo>
                    <a:pt x="155" y="164"/>
                  </a:lnTo>
                  <a:lnTo>
                    <a:pt x="170" y="165"/>
                  </a:lnTo>
                  <a:lnTo>
                    <a:pt x="183" y="168"/>
                  </a:lnTo>
                  <a:lnTo>
                    <a:pt x="196" y="173"/>
                  </a:lnTo>
                  <a:lnTo>
                    <a:pt x="206" y="178"/>
                  </a:lnTo>
                  <a:lnTo>
                    <a:pt x="224" y="194"/>
                  </a:lnTo>
                  <a:lnTo>
                    <a:pt x="236" y="213"/>
                  </a:lnTo>
                  <a:lnTo>
                    <a:pt x="240" y="223"/>
                  </a:lnTo>
                  <a:lnTo>
                    <a:pt x="242" y="234"/>
                  </a:lnTo>
                  <a:lnTo>
                    <a:pt x="242" y="245"/>
                  </a:lnTo>
                  <a:lnTo>
                    <a:pt x="240" y="256"/>
                  </a:lnTo>
                  <a:lnTo>
                    <a:pt x="231" y="279"/>
                  </a:lnTo>
                  <a:lnTo>
                    <a:pt x="213" y="300"/>
                  </a:lnTo>
                  <a:lnTo>
                    <a:pt x="196" y="313"/>
                  </a:lnTo>
                  <a:lnTo>
                    <a:pt x="177" y="322"/>
                  </a:lnTo>
                  <a:lnTo>
                    <a:pt x="158" y="328"/>
                  </a:lnTo>
                  <a:lnTo>
                    <a:pt x="138" y="331"/>
                  </a:lnTo>
                  <a:lnTo>
                    <a:pt x="117" y="331"/>
                  </a:lnTo>
                  <a:lnTo>
                    <a:pt x="98" y="328"/>
                  </a:lnTo>
                  <a:lnTo>
                    <a:pt x="78" y="322"/>
                  </a:lnTo>
                  <a:lnTo>
                    <a:pt x="60" y="315"/>
                  </a:lnTo>
                  <a:lnTo>
                    <a:pt x="44" y="305"/>
                  </a:lnTo>
                  <a:lnTo>
                    <a:pt x="29" y="293"/>
                  </a:lnTo>
                  <a:lnTo>
                    <a:pt x="17" y="279"/>
                  </a:lnTo>
                  <a:lnTo>
                    <a:pt x="8" y="264"/>
                  </a:lnTo>
                  <a:lnTo>
                    <a:pt x="2" y="247"/>
                  </a:lnTo>
                  <a:lnTo>
                    <a:pt x="0" y="229"/>
                  </a:lnTo>
                  <a:lnTo>
                    <a:pt x="2" y="210"/>
                  </a:lnTo>
                  <a:lnTo>
                    <a:pt x="9" y="190"/>
                  </a:lnTo>
                  <a:lnTo>
                    <a:pt x="19" y="175"/>
                  </a:lnTo>
                  <a:lnTo>
                    <a:pt x="32" y="163"/>
                  </a:lnTo>
                  <a:lnTo>
                    <a:pt x="48" y="153"/>
                  </a:lnTo>
                  <a:lnTo>
                    <a:pt x="65" y="145"/>
                  </a:lnTo>
                  <a:lnTo>
                    <a:pt x="84" y="142"/>
                  </a:lnTo>
                  <a:lnTo>
                    <a:pt x="102" y="142"/>
                  </a:lnTo>
                  <a:lnTo>
                    <a:pt x="119" y="147"/>
                  </a:lnTo>
                  <a:lnTo>
                    <a:pt x="135" y="156"/>
                  </a:lnTo>
                  <a:lnTo>
                    <a:pt x="144" y="147"/>
                  </a:lnTo>
                  <a:lnTo>
                    <a:pt x="143" y="146"/>
                  </a:lnTo>
                  <a:lnTo>
                    <a:pt x="135" y="155"/>
                  </a:lnTo>
                  <a:lnTo>
                    <a:pt x="120" y="146"/>
                  </a:lnTo>
                  <a:lnTo>
                    <a:pt x="102" y="141"/>
                  </a:lnTo>
                  <a:lnTo>
                    <a:pt x="84" y="141"/>
                  </a:lnTo>
                  <a:lnTo>
                    <a:pt x="65" y="145"/>
                  </a:lnTo>
                  <a:lnTo>
                    <a:pt x="47" y="152"/>
                  </a:lnTo>
                  <a:lnTo>
                    <a:pt x="31" y="162"/>
                  </a:lnTo>
                  <a:lnTo>
                    <a:pt x="18" y="174"/>
                  </a:lnTo>
                  <a:lnTo>
                    <a:pt x="9" y="189"/>
                  </a:lnTo>
                  <a:lnTo>
                    <a:pt x="1" y="209"/>
                  </a:lnTo>
                  <a:lnTo>
                    <a:pt x="0" y="229"/>
                  </a:lnTo>
                  <a:lnTo>
                    <a:pt x="1" y="247"/>
                  </a:lnTo>
                  <a:lnTo>
                    <a:pt x="7" y="264"/>
                  </a:lnTo>
                  <a:lnTo>
                    <a:pt x="16" y="279"/>
                  </a:lnTo>
                  <a:lnTo>
                    <a:pt x="28" y="293"/>
                  </a:lnTo>
                  <a:lnTo>
                    <a:pt x="43" y="306"/>
                  </a:lnTo>
                  <a:lnTo>
                    <a:pt x="59" y="315"/>
                  </a:lnTo>
                  <a:lnTo>
                    <a:pt x="77" y="323"/>
                  </a:lnTo>
                  <a:lnTo>
                    <a:pt x="97" y="329"/>
                  </a:lnTo>
                  <a:lnTo>
                    <a:pt x="117" y="332"/>
                  </a:lnTo>
                  <a:lnTo>
                    <a:pt x="138" y="332"/>
                  </a:lnTo>
                  <a:lnTo>
                    <a:pt x="158" y="329"/>
                  </a:lnTo>
                  <a:lnTo>
                    <a:pt x="177" y="323"/>
                  </a:lnTo>
                  <a:lnTo>
                    <a:pt x="197" y="314"/>
                  </a:lnTo>
                  <a:lnTo>
                    <a:pt x="214" y="301"/>
                  </a:lnTo>
                  <a:lnTo>
                    <a:pt x="231" y="279"/>
                  </a:lnTo>
                  <a:lnTo>
                    <a:pt x="241" y="257"/>
                  </a:lnTo>
                  <a:lnTo>
                    <a:pt x="243" y="245"/>
                  </a:lnTo>
                  <a:lnTo>
                    <a:pt x="243" y="234"/>
                  </a:lnTo>
                  <a:lnTo>
                    <a:pt x="241" y="223"/>
                  </a:lnTo>
                  <a:lnTo>
                    <a:pt x="237" y="212"/>
                  </a:lnTo>
                  <a:lnTo>
                    <a:pt x="225" y="193"/>
                  </a:lnTo>
                  <a:lnTo>
                    <a:pt x="207" y="178"/>
                  </a:lnTo>
                  <a:lnTo>
                    <a:pt x="196" y="172"/>
                  </a:lnTo>
                  <a:lnTo>
                    <a:pt x="183" y="168"/>
                  </a:lnTo>
                  <a:lnTo>
                    <a:pt x="170" y="164"/>
                  </a:lnTo>
                  <a:lnTo>
                    <a:pt x="156" y="163"/>
                  </a:lnTo>
                  <a:lnTo>
                    <a:pt x="158" y="147"/>
                  </a:lnTo>
                  <a:lnTo>
                    <a:pt x="163" y="129"/>
                  </a:lnTo>
                  <a:lnTo>
                    <a:pt x="171" y="109"/>
                  </a:lnTo>
                  <a:lnTo>
                    <a:pt x="182" y="88"/>
                  </a:lnTo>
                  <a:lnTo>
                    <a:pt x="197" y="68"/>
                  </a:lnTo>
                  <a:lnTo>
                    <a:pt x="216" y="48"/>
                  </a:lnTo>
                  <a:lnTo>
                    <a:pt x="239" y="31"/>
                  </a:lnTo>
                  <a:lnTo>
                    <a:pt x="267" y="18"/>
                  </a:lnTo>
                  <a:lnTo>
                    <a:pt x="288" y="6"/>
                  </a:lnTo>
                  <a:lnTo>
                    <a:pt x="296" y="0"/>
                  </a:lnTo>
                  <a:lnTo>
                    <a:pt x="285" y="0"/>
                  </a:lnTo>
                  <a:lnTo>
                    <a:pt x="260" y="12"/>
                  </a:lnTo>
                  <a:lnTo>
                    <a:pt x="224" y="33"/>
                  </a:lnTo>
                  <a:lnTo>
                    <a:pt x="197" y="56"/>
                  </a:lnTo>
                  <a:lnTo>
                    <a:pt x="178" y="78"/>
                  </a:lnTo>
                  <a:lnTo>
                    <a:pt x="165" y="99"/>
                  </a:lnTo>
                  <a:lnTo>
                    <a:pt x="149" y="134"/>
                  </a:lnTo>
                  <a:lnTo>
                    <a:pt x="143" y="147"/>
                  </a:lnTo>
                  <a:lnTo>
                    <a:pt x="135" y="155"/>
                  </a:lnTo>
                  <a:lnTo>
                    <a:pt x="120" y="1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5262" y="387"/>
              <a:ext cx="32" cy="24"/>
            </a:xfrm>
            <a:custGeom>
              <a:avLst/>
              <a:gdLst/>
              <a:ahLst/>
              <a:cxnLst>
                <a:cxn ang="0">
                  <a:pos x="31" y="7"/>
                </a:cxn>
                <a:cxn ang="0">
                  <a:pos x="29" y="7"/>
                </a:cxn>
                <a:cxn ang="0">
                  <a:pos x="27" y="16"/>
                </a:cxn>
                <a:cxn ang="0">
                  <a:pos x="21" y="20"/>
                </a:cxn>
                <a:cxn ang="0">
                  <a:pos x="15" y="22"/>
                </a:cxn>
                <a:cxn ang="0">
                  <a:pos x="8" y="20"/>
                </a:cxn>
                <a:cxn ang="0">
                  <a:pos x="3" y="17"/>
                </a:cxn>
                <a:cxn ang="0">
                  <a:pos x="1" y="12"/>
                </a:cxn>
                <a:cxn ang="0">
                  <a:pos x="2" y="6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2" y="18"/>
                </a:cxn>
                <a:cxn ang="0">
                  <a:pos x="8" y="21"/>
                </a:cxn>
                <a:cxn ang="0">
                  <a:pos x="15" y="23"/>
                </a:cxn>
                <a:cxn ang="0">
                  <a:pos x="22" y="21"/>
                </a:cxn>
                <a:cxn ang="0">
                  <a:pos x="27" y="16"/>
                </a:cxn>
                <a:cxn ang="0">
                  <a:pos x="31" y="7"/>
                </a:cxn>
              </a:cxnLst>
              <a:rect l="0" t="0" r="r" b="b"/>
              <a:pathLst>
                <a:path w="32" h="24">
                  <a:moveTo>
                    <a:pt x="31" y="7"/>
                  </a:moveTo>
                  <a:lnTo>
                    <a:pt x="29" y="7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5" y="22"/>
                  </a:lnTo>
                  <a:lnTo>
                    <a:pt x="8" y="20"/>
                  </a:lnTo>
                  <a:lnTo>
                    <a:pt x="3" y="17"/>
                  </a:lnTo>
                  <a:lnTo>
                    <a:pt x="1" y="12"/>
                  </a:lnTo>
                  <a:lnTo>
                    <a:pt x="2" y="6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8" y="21"/>
                  </a:lnTo>
                  <a:lnTo>
                    <a:pt x="15" y="23"/>
                  </a:lnTo>
                  <a:lnTo>
                    <a:pt x="22" y="21"/>
                  </a:lnTo>
                  <a:lnTo>
                    <a:pt x="27" y="16"/>
                  </a:lnTo>
                  <a:lnTo>
                    <a:pt x="31" y="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5242" y="389"/>
              <a:ext cx="64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10" y="15"/>
                </a:cxn>
                <a:cxn ang="0">
                  <a:pos x="24" y="20"/>
                </a:cxn>
                <a:cxn ang="0">
                  <a:pos x="40" y="25"/>
                </a:cxn>
                <a:cxn ang="0">
                  <a:pos x="54" y="26"/>
                </a:cxn>
                <a:cxn ang="0">
                  <a:pos x="59" y="25"/>
                </a:cxn>
                <a:cxn ang="0">
                  <a:pos x="62" y="23"/>
                </a:cxn>
                <a:cxn ang="0">
                  <a:pos x="63" y="19"/>
                </a:cxn>
                <a:cxn ang="0">
                  <a:pos x="60" y="14"/>
                </a:cxn>
                <a:cxn ang="0">
                  <a:pos x="60" y="15"/>
                </a:cxn>
                <a:cxn ang="0">
                  <a:pos x="61" y="19"/>
                </a:cxn>
                <a:cxn ang="0">
                  <a:pos x="61" y="22"/>
                </a:cxn>
                <a:cxn ang="0">
                  <a:pos x="58" y="24"/>
                </a:cxn>
                <a:cxn ang="0">
                  <a:pos x="54" y="25"/>
                </a:cxn>
                <a:cxn ang="0">
                  <a:pos x="40" y="23"/>
                </a:cxn>
                <a:cxn ang="0">
                  <a:pos x="25" y="19"/>
                </a:cxn>
                <a:cxn ang="0">
                  <a:pos x="11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13" y="0"/>
                </a:cxn>
              </a:cxnLst>
              <a:rect l="0" t="0" r="r" b="b"/>
              <a:pathLst>
                <a:path w="64" h="27">
                  <a:moveTo>
                    <a:pt x="13" y="0"/>
                  </a:moveTo>
                  <a:lnTo>
                    <a:pt x="12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10" y="15"/>
                  </a:lnTo>
                  <a:lnTo>
                    <a:pt x="24" y="20"/>
                  </a:lnTo>
                  <a:lnTo>
                    <a:pt x="40" y="25"/>
                  </a:lnTo>
                  <a:lnTo>
                    <a:pt x="54" y="26"/>
                  </a:lnTo>
                  <a:lnTo>
                    <a:pt x="59" y="25"/>
                  </a:lnTo>
                  <a:lnTo>
                    <a:pt x="62" y="23"/>
                  </a:lnTo>
                  <a:lnTo>
                    <a:pt x="63" y="19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1" y="19"/>
                  </a:lnTo>
                  <a:lnTo>
                    <a:pt x="61" y="22"/>
                  </a:lnTo>
                  <a:lnTo>
                    <a:pt x="58" y="24"/>
                  </a:lnTo>
                  <a:lnTo>
                    <a:pt x="54" y="25"/>
                  </a:lnTo>
                  <a:lnTo>
                    <a:pt x="40" y="23"/>
                  </a:lnTo>
                  <a:lnTo>
                    <a:pt x="25" y="19"/>
                  </a:lnTo>
                  <a:lnTo>
                    <a:pt x="11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5419" y="231"/>
              <a:ext cx="233" cy="370"/>
            </a:xfrm>
            <a:custGeom>
              <a:avLst/>
              <a:gdLst/>
              <a:ahLst/>
              <a:cxnLst>
                <a:cxn ang="0">
                  <a:pos x="57" y="209"/>
                </a:cxn>
                <a:cxn ang="0">
                  <a:pos x="53" y="198"/>
                </a:cxn>
                <a:cxn ang="0">
                  <a:pos x="46" y="185"/>
                </a:cxn>
                <a:cxn ang="0">
                  <a:pos x="24" y="153"/>
                </a:cxn>
                <a:cxn ang="0">
                  <a:pos x="13" y="131"/>
                </a:cxn>
                <a:cxn ang="0">
                  <a:pos x="4" y="104"/>
                </a:cxn>
                <a:cxn ang="0">
                  <a:pos x="0" y="71"/>
                </a:cxn>
                <a:cxn ang="0">
                  <a:pos x="0" y="32"/>
                </a:cxn>
                <a:cxn ang="0">
                  <a:pos x="5" y="7"/>
                </a:cxn>
                <a:cxn ang="0">
                  <a:pos x="7" y="1"/>
                </a:cxn>
                <a:cxn ang="0">
                  <a:pos x="10" y="0"/>
                </a:cxn>
                <a:cxn ang="0">
                  <a:pos x="12" y="8"/>
                </a:cxn>
                <a:cxn ang="0">
                  <a:pos x="9" y="30"/>
                </a:cxn>
                <a:cxn ang="0">
                  <a:pos x="5" y="59"/>
                </a:cxn>
                <a:cxn ang="0">
                  <a:pos x="7" y="86"/>
                </a:cxn>
                <a:cxn ang="0">
                  <a:pos x="13" y="111"/>
                </a:cxn>
                <a:cxn ang="0">
                  <a:pos x="23" y="134"/>
                </a:cxn>
                <a:cxn ang="0">
                  <a:pos x="35" y="155"/>
                </a:cxn>
                <a:cxn ang="0">
                  <a:pos x="48" y="172"/>
                </a:cxn>
                <a:cxn ang="0">
                  <a:pos x="62" y="186"/>
                </a:cxn>
                <a:cxn ang="0">
                  <a:pos x="75" y="198"/>
                </a:cxn>
                <a:cxn ang="0">
                  <a:pos x="85" y="187"/>
                </a:cxn>
                <a:cxn ang="0">
                  <a:pos x="95" y="179"/>
                </a:cxn>
                <a:cxn ang="0">
                  <a:pos x="117" y="167"/>
                </a:cxn>
                <a:cxn ang="0">
                  <a:pos x="129" y="164"/>
                </a:cxn>
                <a:cxn ang="0">
                  <a:pos x="141" y="163"/>
                </a:cxn>
                <a:cxn ang="0">
                  <a:pos x="154" y="163"/>
                </a:cxn>
                <a:cxn ang="0">
                  <a:pos x="165" y="165"/>
                </a:cxn>
                <a:cxn ang="0">
                  <a:pos x="187" y="173"/>
                </a:cxn>
                <a:cxn ang="0">
                  <a:pos x="207" y="187"/>
                </a:cxn>
                <a:cxn ang="0">
                  <a:pos x="215" y="196"/>
                </a:cxn>
                <a:cxn ang="0">
                  <a:pos x="222" y="207"/>
                </a:cxn>
                <a:cxn ang="0">
                  <a:pos x="227" y="219"/>
                </a:cxn>
                <a:cxn ang="0">
                  <a:pos x="230" y="232"/>
                </a:cxn>
                <a:cxn ang="0">
                  <a:pos x="232" y="252"/>
                </a:cxn>
                <a:cxn ang="0">
                  <a:pos x="229" y="272"/>
                </a:cxn>
                <a:cxn ang="0">
                  <a:pos x="223" y="290"/>
                </a:cxn>
                <a:cxn ang="0">
                  <a:pos x="214" y="307"/>
                </a:cxn>
                <a:cxn ang="0">
                  <a:pos x="202" y="322"/>
                </a:cxn>
                <a:cxn ang="0">
                  <a:pos x="188" y="336"/>
                </a:cxn>
                <a:cxn ang="0">
                  <a:pos x="172" y="347"/>
                </a:cxn>
                <a:cxn ang="0">
                  <a:pos x="155" y="356"/>
                </a:cxn>
                <a:cxn ang="0">
                  <a:pos x="137" y="363"/>
                </a:cxn>
                <a:cxn ang="0">
                  <a:pos x="118" y="367"/>
                </a:cxn>
                <a:cxn ang="0">
                  <a:pos x="99" y="369"/>
                </a:cxn>
                <a:cxn ang="0">
                  <a:pos x="80" y="366"/>
                </a:cxn>
                <a:cxn ang="0">
                  <a:pos x="62" y="361"/>
                </a:cxn>
                <a:cxn ang="0">
                  <a:pos x="44" y="352"/>
                </a:cxn>
                <a:cxn ang="0">
                  <a:pos x="28" y="339"/>
                </a:cxn>
                <a:cxn ang="0">
                  <a:pos x="14" y="323"/>
                </a:cxn>
                <a:cxn ang="0">
                  <a:pos x="7" y="307"/>
                </a:cxn>
                <a:cxn ang="0">
                  <a:pos x="3" y="290"/>
                </a:cxn>
                <a:cxn ang="0">
                  <a:pos x="3" y="273"/>
                </a:cxn>
                <a:cxn ang="0">
                  <a:pos x="7" y="255"/>
                </a:cxn>
                <a:cxn ang="0">
                  <a:pos x="15" y="239"/>
                </a:cxn>
                <a:cxn ang="0">
                  <a:pos x="26" y="225"/>
                </a:cxn>
                <a:cxn ang="0">
                  <a:pos x="40" y="215"/>
                </a:cxn>
                <a:cxn ang="0">
                  <a:pos x="57" y="209"/>
                </a:cxn>
              </a:cxnLst>
              <a:rect l="0" t="0" r="r" b="b"/>
              <a:pathLst>
                <a:path w="233" h="370">
                  <a:moveTo>
                    <a:pt x="57" y="209"/>
                  </a:moveTo>
                  <a:lnTo>
                    <a:pt x="53" y="198"/>
                  </a:lnTo>
                  <a:lnTo>
                    <a:pt x="46" y="185"/>
                  </a:lnTo>
                  <a:lnTo>
                    <a:pt x="24" y="153"/>
                  </a:lnTo>
                  <a:lnTo>
                    <a:pt x="13" y="131"/>
                  </a:lnTo>
                  <a:lnTo>
                    <a:pt x="4" y="104"/>
                  </a:lnTo>
                  <a:lnTo>
                    <a:pt x="0" y="71"/>
                  </a:lnTo>
                  <a:lnTo>
                    <a:pt x="0" y="32"/>
                  </a:lnTo>
                  <a:lnTo>
                    <a:pt x="5" y="7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8"/>
                  </a:lnTo>
                  <a:lnTo>
                    <a:pt x="9" y="30"/>
                  </a:lnTo>
                  <a:lnTo>
                    <a:pt x="5" y="59"/>
                  </a:lnTo>
                  <a:lnTo>
                    <a:pt x="7" y="86"/>
                  </a:lnTo>
                  <a:lnTo>
                    <a:pt x="13" y="111"/>
                  </a:lnTo>
                  <a:lnTo>
                    <a:pt x="23" y="134"/>
                  </a:lnTo>
                  <a:lnTo>
                    <a:pt x="35" y="155"/>
                  </a:lnTo>
                  <a:lnTo>
                    <a:pt x="48" y="172"/>
                  </a:lnTo>
                  <a:lnTo>
                    <a:pt x="62" y="186"/>
                  </a:lnTo>
                  <a:lnTo>
                    <a:pt x="75" y="198"/>
                  </a:lnTo>
                  <a:lnTo>
                    <a:pt x="85" y="187"/>
                  </a:lnTo>
                  <a:lnTo>
                    <a:pt x="95" y="179"/>
                  </a:lnTo>
                  <a:lnTo>
                    <a:pt x="117" y="167"/>
                  </a:lnTo>
                  <a:lnTo>
                    <a:pt x="129" y="164"/>
                  </a:lnTo>
                  <a:lnTo>
                    <a:pt x="141" y="163"/>
                  </a:lnTo>
                  <a:lnTo>
                    <a:pt x="154" y="163"/>
                  </a:lnTo>
                  <a:lnTo>
                    <a:pt x="165" y="165"/>
                  </a:lnTo>
                  <a:lnTo>
                    <a:pt x="187" y="173"/>
                  </a:lnTo>
                  <a:lnTo>
                    <a:pt x="207" y="187"/>
                  </a:lnTo>
                  <a:lnTo>
                    <a:pt x="215" y="196"/>
                  </a:lnTo>
                  <a:lnTo>
                    <a:pt x="222" y="207"/>
                  </a:lnTo>
                  <a:lnTo>
                    <a:pt x="227" y="219"/>
                  </a:lnTo>
                  <a:lnTo>
                    <a:pt x="230" y="232"/>
                  </a:lnTo>
                  <a:lnTo>
                    <a:pt x="232" y="252"/>
                  </a:lnTo>
                  <a:lnTo>
                    <a:pt x="229" y="272"/>
                  </a:lnTo>
                  <a:lnTo>
                    <a:pt x="223" y="290"/>
                  </a:lnTo>
                  <a:lnTo>
                    <a:pt x="214" y="307"/>
                  </a:lnTo>
                  <a:lnTo>
                    <a:pt x="202" y="322"/>
                  </a:lnTo>
                  <a:lnTo>
                    <a:pt x="188" y="336"/>
                  </a:lnTo>
                  <a:lnTo>
                    <a:pt x="172" y="347"/>
                  </a:lnTo>
                  <a:lnTo>
                    <a:pt x="155" y="356"/>
                  </a:lnTo>
                  <a:lnTo>
                    <a:pt x="137" y="363"/>
                  </a:lnTo>
                  <a:lnTo>
                    <a:pt x="118" y="367"/>
                  </a:lnTo>
                  <a:lnTo>
                    <a:pt x="99" y="369"/>
                  </a:lnTo>
                  <a:lnTo>
                    <a:pt x="80" y="366"/>
                  </a:lnTo>
                  <a:lnTo>
                    <a:pt x="62" y="361"/>
                  </a:lnTo>
                  <a:lnTo>
                    <a:pt x="44" y="352"/>
                  </a:lnTo>
                  <a:lnTo>
                    <a:pt x="28" y="339"/>
                  </a:lnTo>
                  <a:lnTo>
                    <a:pt x="14" y="323"/>
                  </a:lnTo>
                  <a:lnTo>
                    <a:pt x="7" y="307"/>
                  </a:lnTo>
                  <a:lnTo>
                    <a:pt x="3" y="290"/>
                  </a:lnTo>
                  <a:lnTo>
                    <a:pt x="3" y="273"/>
                  </a:lnTo>
                  <a:lnTo>
                    <a:pt x="7" y="255"/>
                  </a:lnTo>
                  <a:lnTo>
                    <a:pt x="15" y="239"/>
                  </a:lnTo>
                  <a:lnTo>
                    <a:pt x="26" y="225"/>
                  </a:lnTo>
                  <a:lnTo>
                    <a:pt x="40" y="215"/>
                  </a:lnTo>
                  <a:lnTo>
                    <a:pt x="57" y="209"/>
                  </a:lnTo>
                </a:path>
              </a:pathLst>
            </a:custGeom>
            <a:solidFill>
              <a:srgbClr val="FF33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417" y="230"/>
              <a:ext cx="237" cy="371"/>
            </a:xfrm>
            <a:custGeom>
              <a:avLst/>
              <a:gdLst/>
              <a:ahLst/>
              <a:cxnLst>
                <a:cxn ang="0">
                  <a:pos x="41" y="216"/>
                </a:cxn>
                <a:cxn ang="0">
                  <a:pos x="55" y="198"/>
                </a:cxn>
                <a:cxn ang="0">
                  <a:pos x="25" y="154"/>
                </a:cxn>
                <a:cxn ang="0">
                  <a:pos x="5" y="105"/>
                </a:cxn>
                <a:cxn ang="0">
                  <a:pos x="1" y="32"/>
                </a:cxn>
                <a:cxn ang="0">
                  <a:pos x="8" y="3"/>
                </a:cxn>
                <a:cxn ang="0">
                  <a:pos x="11" y="9"/>
                </a:cxn>
                <a:cxn ang="0">
                  <a:pos x="5" y="60"/>
                </a:cxn>
                <a:cxn ang="0">
                  <a:pos x="14" y="112"/>
                </a:cxn>
                <a:cxn ang="0">
                  <a:pos x="36" y="155"/>
                </a:cxn>
                <a:cxn ang="0">
                  <a:pos x="63" y="187"/>
                </a:cxn>
                <a:cxn ang="0">
                  <a:pos x="87" y="188"/>
                </a:cxn>
                <a:cxn ang="0">
                  <a:pos x="120" y="168"/>
                </a:cxn>
                <a:cxn ang="0">
                  <a:pos x="144" y="164"/>
                </a:cxn>
                <a:cxn ang="0">
                  <a:pos x="168" y="166"/>
                </a:cxn>
                <a:cxn ang="0">
                  <a:pos x="210" y="188"/>
                </a:cxn>
                <a:cxn ang="0">
                  <a:pos x="225" y="208"/>
                </a:cxn>
                <a:cxn ang="0">
                  <a:pos x="233" y="233"/>
                </a:cxn>
                <a:cxn ang="0">
                  <a:pos x="232" y="272"/>
                </a:cxn>
                <a:cxn ang="0">
                  <a:pos x="217" y="307"/>
                </a:cxn>
                <a:cxn ang="0">
                  <a:pos x="191" y="336"/>
                </a:cxn>
                <a:cxn ang="0">
                  <a:pos x="158" y="356"/>
                </a:cxn>
                <a:cxn ang="0">
                  <a:pos x="120" y="367"/>
                </a:cxn>
                <a:cxn ang="0">
                  <a:pos x="81" y="366"/>
                </a:cxn>
                <a:cxn ang="0">
                  <a:pos x="46" y="352"/>
                </a:cxn>
                <a:cxn ang="0">
                  <a:pos x="15" y="323"/>
                </a:cxn>
                <a:cxn ang="0">
                  <a:pos x="4" y="291"/>
                </a:cxn>
                <a:cxn ang="0">
                  <a:pos x="8" y="256"/>
                </a:cxn>
                <a:cxn ang="0">
                  <a:pos x="27" y="226"/>
                </a:cxn>
                <a:cxn ang="0">
                  <a:pos x="59" y="210"/>
                </a:cxn>
                <a:cxn ang="0">
                  <a:pos x="54" y="198"/>
                </a:cxn>
                <a:cxn ang="0">
                  <a:pos x="40" y="215"/>
                </a:cxn>
                <a:cxn ang="0">
                  <a:pos x="15" y="239"/>
                </a:cxn>
                <a:cxn ang="0">
                  <a:pos x="3" y="273"/>
                </a:cxn>
                <a:cxn ang="0">
                  <a:pos x="7" y="308"/>
                </a:cxn>
                <a:cxn ang="0">
                  <a:pos x="29" y="340"/>
                </a:cxn>
                <a:cxn ang="0">
                  <a:pos x="62" y="362"/>
                </a:cxn>
                <a:cxn ang="0">
                  <a:pos x="101" y="370"/>
                </a:cxn>
                <a:cxn ang="0">
                  <a:pos x="139" y="364"/>
                </a:cxn>
                <a:cxn ang="0">
                  <a:pos x="175" y="348"/>
                </a:cxn>
                <a:cxn ang="0">
                  <a:pos x="206" y="323"/>
                </a:cxn>
                <a:cxn ang="0">
                  <a:pos x="227" y="291"/>
                </a:cxn>
                <a:cxn ang="0">
                  <a:pos x="236" y="253"/>
                </a:cxn>
                <a:cxn ang="0">
                  <a:pos x="231" y="220"/>
                </a:cxn>
                <a:cxn ang="0">
                  <a:pos x="218" y="196"/>
                </a:cxn>
                <a:cxn ang="0">
                  <a:pos x="190" y="173"/>
                </a:cxn>
                <a:cxn ang="0">
                  <a:pos x="156" y="163"/>
                </a:cxn>
                <a:cxn ang="0">
                  <a:pos x="131" y="164"/>
                </a:cxn>
                <a:cxn ang="0">
                  <a:pos x="97" y="179"/>
                </a:cxn>
                <a:cxn ang="0">
                  <a:pos x="77" y="197"/>
                </a:cxn>
                <a:cxn ang="0">
                  <a:pos x="50" y="173"/>
                </a:cxn>
                <a:cxn ang="0">
                  <a:pos x="24" y="135"/>
                </a:cxn>
                <a:cxn ang="0">
                  <a:pos x="8" y="87"/>
                </a:cxn>
                <a:cxn ang="0">
                  <a:pos x="10" y="31"/>
                </a:cxn>
                <a:cxn ang="0">
                  <a:pos x="10" y="0"/>
                </a:cxn>
                <a:cxn ang="0">
                  <a:pos x="5" y="8"/>
                </a:cxn>
                <a:cxn ang="0">
                  <a:pos x="0" y="72"/>
                </a:cxn>
                <a:cxn ang="0">
                  <a:pos x="13" y="132"/>
                </a:cxn>
                <a:cxn ang="0">
                  <a:pos x="46" y="186"/>
                </a:cxn>
                <a:cxn ang="0">
                  <a:pos x="58" y="210"/>
                </a:cxn>
              </a:cxnLst>
              <a:rect l="0" t="0" r="r" b="b"/>
              <a:pathLst>
                <a:path w="237" h="371">
                  <a:moveTo>
                    <a:pt x="40" y="215"/>
                  </a:moveTo>
                  <a:lnTo>
                    <a:pt x="41" y="216"/>
                  </a:lnTo>
                  <a:lnTo>
                    <a:pt x="59" y="210"/>
                  </a:lnTo>
                  <a:lnTo>
                    <a:pt x="55" y="198"/>
                  </a:lnTo>
                  <a:lnTo>
                    <a:pt x="47" y="186"/>
                  </a:lnTo>
                  <a:lnTo>
                    <a:pt x="25" y="154"/>
                  </a:lnTo>
                  <a:lnTo>
                    <a:pt x="14" y="132"/>
                  </a:lnTo>
                  <a:lnTo>
                    <a:pt x="5" y="105"/>
                  </a:lnTo>
                  <a:lnTo>
                    <a:pt x="0" y="72"/>
                  </a:lnTo>
                  <a:lnTo>
                    <a:pt x="1" y="32"/>
                  </a:lnTo>
                  <a:lnTo>
                    <a:pt x="6" y="8"/>
                  </a:lnTo>
                  <a:lnTo>
                    <a:pt x="8" y="3"/>
                  </a:lnTo>
                  <a:lnTo>
                    <a:pt x="10" y="1"/>
                  </a:lnTo>
                  <a:lnTo>
                    <a:pt x="11" y="9"/>
                  </a:lnTo>
                  <a:lnTo>
                    <a:pt x="8" y="31"/>
                  </a:lnTo>
                  <a:lnTo>
                    <a:pt x="5" y="60"/>
                  </a:lnTo>
                  <a:lnTo>
                    <a:pt x="7" y="87"/>
                  </a:lnTo>
                  <a:lnTo>
                    <a:pt x="14" y="112"/>
                  </a:lnTo>
                  <a:lnTo>
                    <a:pt x="24" y="135"/>
                  </a:lnTo>
                  <a:lnTo>
                    <a:pt x="36" y="155"/>
                  </a:lnTo>
                  <a:lnTo>
                    <a:pt x="49" y="173"/>
                  </a:lnTo>
                  <a:lnTo>
                    <a:pt x="63" y="187"/>
                  </a:lnTo>
                  <a:lnTo>
                    <a:pt x="77" y="199"/>
                  </a:lnTo>
                  <a:lnTo>
                    <a:pt x="87" y="188"/>
                  </a:lnTo>
                  <a:lnTo>
                    <a:pt x="97" y="180"/>
                  </a:lnTo>
                  <a:lnTo>
                    <a:pt x="120" y="168"/>
                  </a:lnTo>
                  <a:lnTo>
                    <a:pt x="132" y="165"/>
                  </a:lnTo>
                  <a:lnTo>
                    <a:pt x="144" y="164"/>
                  </a:lnTo>
                  <a:lnTo>
                    <a:pt x="156" y="164"/>
                  </a:lnTo>
                  <a:lnTo>
                    <a:pt x="168" y="166"/>
                  </a:lnTo>
                  <a:lnTo>
                    <a:pt x="190" y="174"/>
                  </a:lnTo>
                  <a:lnTo>
                    <a:pt x="210" y="188"/>
                  </a:lnTo>
                  <a:lnTo>
                    <a:pt x="218" y="197"/>
                  </a:lnTo>
                  <a:lnTo>
                    <a:pt x="225" y="208"/>
                  </a:lnTo>
                  <a:lnTo>
                    <a:pt x="230" y="220"/>
                  </a:lnTo>
                  <a:lnTo>
                    <a:pt x="233" y="233"/>
                  </a:lnTo>
                  <a:lnTo>
                    <a:pt x="235" y="253"/>
                  </a:lnTo>
                  <a:lnTo>
                    <a:pt x="232" y="272"/>
                  </a:lnTo>
                  <a:lnTo>
                    <a:pt x="226" y="290"/>
                  </a:lnTo>
                  <a:lnTo>
                    <a:pt x="217" y="307"/>
                  </a:lnTo>
                  <a:lnTo>
                    <a:pt x="205" y="323"/>
                  </a:lnTo>
                  <a:lnTo>
                    <a:pt x="191" y="336"/>
                  </a:lnTo>
                  <a:lnTo>
                    <a:pt x="175" y="347"/>
                  </a:lnTo>
                  <a:lnTo>
                    <a:pt x="158" y="356"/>
                  </a:lnTo>
                  <a:lnTo>
                    <a:pt x="139" y="363"/>
                  </a:lnTo>
                  <a:lnTo>
                    <a:pt x="120" y="367"/>
                  </a:lnTo>
                  <a:lnTo>
                    <a:pt x="101" y="368"/>
                  </a:lnTo>
                  <a:lnTo>
                    <a:pt x="81" y="366"/>
                  </a:lnTo>
                  <a:lnTo>
                    <a:pt x="63" y="361"/>
                  </a:lnTo>
                  <a:lnTo>
                    <a:pt x="46" y="352"/>
                  </a:lnTo>
                  <a:lnTo>
                    <a:pt x="30" y="340"/>
                  </a:lnTo>
                  <a:lnTo>
                    <a:pt x="15" y="323"/>
                  </a:lnTo>
                  <a:lnTo>
                    <a:pt x="8" y="308"/>
                  </a:lnTo>
                  <a:lnTo>
                    <a:pt x="4" y="291"/>
                  </a:lnTo>
                  <a:lnTo>
                    <a:pt x="4" y="273"/>
                  </a:lnTo>
                  <a:lnTo>
                    <a:pt x="8" y="256"/>
                  </a:lnTo>
                  <a:lnTo>
                    <a:pt x="16" y="240"/>
                  </a:lnTo>
                  <a:lnTo>
                    <a:pt x="27" y="226"/>
                  </a:lnTo>
                  <a:lnTo>
                    <a:pt x="41" y="216"/>
                  </a:lnTo>
                  <a:lnTo>
                    <a:pt x="59" y="210"/>
                  </a:lnTo>
                  <a:lnTo>
                    <a:pt x="55" y="198"/>
                  </a:lnTo>
                  <a:lnTo>
                    <a:pt x="54" y="198"/>
                  </a:lnTo>
                  <a:lnTo>
                    <a:pt x="58" y="210"/>
                  </a:lnTo>
                  <a:lnTo>
                    <a:pt x="40" y="215"/>
                  </a:lnTo>
                  <a:lnTo>
                    <a:pt x="26" y="225"/>
                  </a:lnTo>
                  <a:lnTo>
                    <a:pt x="15" y="239"/>
                  </a:lnTo>
                  <a:lnTo>
                    <a:pt x="7" y="256"/>
                  </a:lnTo>
                  <a:lnTo>
                    <a:pt x="3" y="273"/>
                  </a:lnTo>
                  <a:lnTo>
                    <a:pt x="3" y="291"/>
                  </a:lnTo>
                  <a:lnTo>
                    <a:pt x="7" y="308"/>
                  </a:lnTo>
                  <a:lnTo>
                    <a:pt x="15" y="323"/>
                  </a:lnTo>
                  <a:lnTo>
                    <a:pt x="29" y="340"/>
                  </a:lnTo>
                  <a:lnTo>
                    <a:pt x="45" y="353"/>
                  </a:lnTo>
                  <a:lnTo>
                    <a:pt x="62" y="362"/>
                  </a:lnTo>
                  <a:lnTo>
                    <a:pt x="81" y="367"/>
                  </a:lnTo>
                  <a:lnTo>
                    <a:pt x="101" y="370"/>
                  </a:lnTo>
                  <a:lnTo>
                    <a:pt x="120" y="368"/>
                  </a:lnTo>
                  <a:lnTo>
                    <a:pt x="139" y="364"/>
                  </a:lnTo>
                  <a:lnTo>
                    <a:pt x="158" y="357"/>
                  </a:lnTo>
                  <a:lnTo>
                    <a:pt x="175" y="348"/>
                  </a:lnTo>
                  <a:lnTo>
                    <a:pt x="191" y="337"/>
                  </a:lnTo>
                  <a:lnTo>
                    <a:pt x="206" y="323"/>
                  </a:lnTo>
                  <a:lnTo>
                    <a:pt x="218" y="308"/>
                  </a:lnTo>
                  <a:lnTo>
                    <a:pt x="227" y="291"/>
                  </a:lnTo>
                  <a:lnTo>
                    <a:pt x="233" y="272"/>
                  </a:lnTo>
                  <a:lnTo>
                    <a:pt x="236" y="253"/>
                  </a:lnTo>
                  <a:lnTo>
                    <a:pt x="235" y="233"/>
                  </a:lnTo>
                  <a:lnTo>
                    <a:pt x="231" y="220"/>
                  </a:lnTo>
                  <a:lnTo>
                    <a:pt x="225" y="207"/>
                  </a:lnTo>
                  <a:lnTo>
                    <a:pt x="218" y="196"/>
                  </a:lnTo>
                  <a:lnTo>
                    <a:pt x="210" y="187"/>
                  </a:lnTo>
                  <a:lnTo>
                    <a:pt x="190" y="173"/>
                  </a:lnTo>
                  <a:lnTo>
                    <a:pt x="168" y="165"/>
                  </a:lnTo>
                  <a:lnTo>
                    <a:pt x="156" y="163"/>
                  </a:lnTo>
                  <a:lnTo>
                    <a:pt x="144" y="163"/>
                  </a:lnTo>
                  <a:lnTo>
                    <a:pt x="131" y="164"/>
                  </a:lnTo>
                  <a:lnTo>
                    <a:pt x="119" y="168"/>
                  </a:lnTo>
                  <a:lnTo>
                    <a:pt x="97" y="179"/>
                  </a:lnTo>
                  <a:lnTo>
                    <a:pt x="86" y="188"/>
                  </a:lnTo>
                  <a:lnTo>
                    <a:pt x="77" y="197"/>
                  </a:lnTo>
                  <a:lnTo>
                    <a:pt x="64" y="187"/>
                  </a:lnTo>
                  <a:lnTo>
                    <a:pt x="50" y="173"/>
                  </a:lnTo>
                  <a:lnTo>
                    <a:pt x="36" y="155"/>
                  </a:lnTo>
                  <a:lnTo>
                    <a:pt x="24" y="135"/>
                  </a:lnTo>
                  <a:lnTo>
                    <a:pt x="14" y="112"/>
                  </a:lnTo>
                  <a:lnTo>
                    <a:pt x="8" y="87"/>
                  </a:lnTo>
                  <a:lnTo>
                    <a:pt x="6" y="60"/>
                  </a:lnTo>
                  <a:lnTo>
                    <a:pt x="10" y="31"/>
                  </a:lnTo>
                  <a:lnTo>
                    <a:pt x="13" y="9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8"/>
                  </a:lnTo>
                  <a:lnTo>
                    <a:pt x="0" y="32"/>
                  </a:lnTo>
                  <a:lnTo>
                    <a:pt x="0" y="72"/>
                  </a:lnTo>
                  <a:lnTo>
                    <a:pt x="4" y="105"/>
                  </a:lnTo>
                  <a:lnTo>
                    <a:pt x="13" y="132"/>
                  </a:lnTo>
                  <a:lnTo>
                    <a:pt x="24" y="154"/>
                  </a:lnTo>
                  <a:lnTo>
                    <a:pt x="46" y="186"/>
                  </a:lnTo>
                  <a:lnTo>
                    <a:pt x="54" y="198"/>
                  </a:lnTo>
                  <a:lnTo>
                    <a:pt x="58" y="210"/>
                  </a:lnTo>
                  <a:lnTo>
                    <a:pt x="40" y="21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475" y="428"/>
              <a:ext cx="29" cy="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8" y="0"/>
                </a:cxn>
                <a:cxn ang="0">
                  <a:pos x="25" y="8"/>
                </a:cxn>
                <a:cxn ang="0">
                  <a:pos x="27" y="14"/>
                </a:cxn>
                <a:cxn ang="0">
                  <a:pos x="24" y="21"/>
                </a:cxn>
                <a:cxn ang="0">
                  <a:pos x="20" y="25"/>
                </a:cxn>
                <a:cxn ang="0">
                  <a:pos x="13" y="26"/>
                </a:cxn>
                <a:cxn ang="0">
                  <a:pos x="7" y="25"/>
                </a:cxn>
                <a:cxn ang="0">
                  <a:pos x="3" y="21"/>
                </a:cxn>
                <a:cxn ang="0">
                  <a:pos x="0" y="12"/>
                </a:cxn>
                <a:cxn ang="0">
                  <a:pos x="2" y="21"/>
                </a:cxn>
                <a:cxn ang="0">
                  <a:pos x="7" y="26"/>
                </a:cxn>
                <a:cxn ang="0">
                  <a:pos x="13" y="28"/>
                </a:cxn>
                <a:cxn ang="0">
                  <a:pos x="20" y="25"/>
                </a:cxn>
                <a:cxn ang="0">
                  <a:pos x="25" y="21"/>
                </a:cxn>
                <a:cxn ang="0">
                  <a:pos x="28" y="14"/>
                </a:cxn>
                <a:cxn ang="0">
                  <a:pos x="26" y="7"/>
                </a:cxn>
                <a:cxn ang="0">
                  <a:pos x="19" y="0"/>
                </a:cxn>
              </a:cxnLst>
              <a:rect l="0" t="0" r="r" b="b"/>
              <a:pathLst>
                <a:path w="29" h="29">
                  <a:moveTo>
                    <a:pt x="19" y="0"/>
                  </a:moveTo>
                  <a:lnTo>
                    <a:pt x="18" y="0"/>
                  </a:lnTo>
                  <a:lnTo>
                    <a:pt x="25" y="8"/>
                  </a:lnTo>
                  <a:lnTo>
                    <a:pt x="27" y="14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3" y="21"/>
                  </a:lnTo>
                  <a:lnTo>
                    <a:pt x="0" y="12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3" y="28"/>
                  </a:lnTo>
                  <a:lnTo>
                    <a:pt x="20" y="25"/>
                  </a:lnTo>
                  <a:lnTo>
                    <a:pt x="25" y="21"/>
                  </a:lnTo>
                  <a:lnTo>
                    <a:pt x="28" y="14"/>
                  </a:lnTo>
                  <a:lnTo>
                    <a:pt x="26" y="7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466" y="426"/>
              <a:ext cx="53" cy="43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3" y="28"/>
                </a:cxn>
                <a:cxn ang="0">
                  <a:pos x="0" y="38"/>
                </a:cxn>
                <a:cxn ang="0">
                  <a:pos x="1" y="41"/>
                </a:cxn>
                <a:cxn ang="0">
                  <a:pos x="5" y="42"/>
                </a:cxn>
                <a:cxn ang="0">
                  <a:pos x="16" y="38"/>
                </a:cxn>
                <a:cxn ang="0">
                  <a:pos x="29" y="31"/>
                </a:cxn>
                <a:cxn ang="0">
                  <a:pos x="41" y="21"/>
                </a:cxn>
                <a:cxn ang="0">
                  <a:pos x="50" y="11"/>
                </a:cxn>
                <a:cxn ang="0">
                  <a:pos x="52" y="4"/>
                </a:cxn>
                <a:cxn ang="0">
                  <a:pos x="49" y="1"/>
                </a:cxn>
                <a:cxn ang="0">
                  <a:pos x="44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1" y="4"/>
                </a:cxn>
                <a:cxn ang="0">
                  <a:pos x="49" y="11"/>
                </a:cxn>
                <a:cxn ang="0">
                  <a:pos x="40" y="20"/>
                </a:cxn>
                <a:cxn ang="0">
                  <a:pos x="28" y="30"/>
                </a:cxn>
                <a:cxn ang="0">
                  <a:pos x="16" y="37"/>
                </a:cxn>
                <a:cxn ang="0">
                  <a:pos x="5" y="40"/>
                </a:cxn>
                <a:cxn ang="0">
                  <a:pos x="2" y="40"/>
                </a:cxn>
                <a:cxn ang="0">
                  <a:pos x="1" y="38"/>
                </a:cxn>
                <a:cxn ang="0">
                  <a:pos x="4" y="28"/>
                </a:cxn>
              </a:cxnLst>
              <a:rect l="0" t="0" r="r" b="b"/>
              <a:pathLst>
                <a:path w="53" h="43">
                  <a:moveTo>
                    <a:pt x="4" y="28"/>
                  </a:moveTo>
                  <a:lnTo>
                    <a:pt x="3" y="28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16" y="38"/>
                  </a:lnTo>
                  <a:lnTo>
                    <a:pt x="29" y="31"/>
                  </a:lnTo>
                  <a:lnTo>
                    <a:pt x="41" y="21"/>
                  </a:lnTo>
                  <a:lnTo>
                    <a:pt x="50" y="11"/>
                  </a:lnTo>
                  <a:lnTo>
                    <a:pt x="52" y="4"/>
                  </a:lnTo>
                  <a:lnTo>
                    <a:pt x="49" y="1"/>
                  </a:lnTo>
                  <a:lnTo>
                    <a:pt x="44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49" y="11"/>
                  </a:lnTo>
                  <a:lnTo>
                    <a:pt x="40" y="20"/>
                  </a:lnTo>
                  <a:lnTo>
                    <a:pt x="28" y="30"/>
                  </a:lnTo>
                  <a:lnTo>
                    <a:pt x="16" y="37"/>
                  </a:lnTo>
                  <a:lnTo>
                    <a:pt x="5" y="40"/>
                  </a:lnTo>
                  <a:lnTo>
                    <a:pt x="2" y="40"/>
                  </a:lnTo>
                  <a:lnTo>
                    <a:pt x="1" y="38"/>
                  </a:lnTo>
                  <a:lnTo>
                    <a:pt x="4" y="2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424" y="13"/>
              <a:ext cx="322" cy="291"/>
            </a:xfrm>
            <a:custGeom>
              <a:avLst/>
              <a:gdLst/>
              <a:ahLst/>
              <a:cxnLst>
                <a:cxn ang="0">
                  <a:pos x="6" y="229"/>
                </a:cxn>
                <a:cxn ang="0">
                  <a:pos x="0" y="219"/>
                </a:cxn>
                <a:cxn ang="0">
                  <a:pos x="49" y="178"/>
                </a:cxn>
                <a:cxn ang="0">
                  <a:pos x="71" y="136"/>
                </a:cxn>
                <a:cxn ang="0">
                  <a:pos x="91" y="89"/>
                </a:cxn>
                <a:cxn ang="0">
                  <a:pos x="139" y="35"/>
                </a:cxn>
                <a:cxn ang="0">
                  <a:pos x="88" y="82"/>
                </a:cxn>
                <a:cxn ang="0">
                  <a:pos x="66" y="124"/>
                </a:cxn>
                <a:cxn ang="0">
                  <a:pos x="36" y="181"/>
                </a:cxn>
                <a:cxn ang="0">
                  <a:pos x="17" y="199"/>
                </a:cxn>
                <a:cxn ang="0">
                  <a:pos x="21" y="152"/>
                </a:cxn>
                <a:cxn ang="0">
                  <a:pos x="33" y="104"/>
                </a:cxn>
                <a:cxn ang="0">
                  <a:pos x="60" y="66"/>
                </a:cxn>
                <a:cxn ang="0">
                  <a:pos x="94" y="41"/>
                </a:cxn>
                <a:cxn ang="0">
                  <a:pos x="147" y="12"/>
                </a:cxn>
                <a:cxn ang="0">
                  <a:pos x="149" y="64"/>
                </a:cxn>
                <a:cxn ang="0">
                  <a:pos x="127" y="128"/>
                </a:cxn>
                <a:cxn ang="0">
                  <a:pos x="101" y="170"/>
                </a:cxn>
                <a:cxn ang="0">
                  <a:pos x="75" y="193"/>
                </a:cxn>
                <a:cxn ang="0">
                  <a:pos x="44" y="210"/>
                </a:cxn>
                <a:cxn ang="0">
                  <a:pos x="50" y="219"/>
                </a:cxn>
                <a:cxn ang="0">
                  <a:pos x="95" y="211"/>
                </a:cxn>
                <a:cxn ang="0">
                  <a:pos x="137" y="199"/>
                </a:cxn>
                <a:cxn ang="0">
                  <a:pos x="178" y="193"/>
                </a:cxn>
                <a:cxn ang="0">
                  <a:pos x="223" y="203"/>
                </a:cxn>
                <a:cxn ang="0">
                  <a:pos x="255" y="219"/>
                </a:cxn>
                <a:cxn ang="0">
                  <a:pos x="288" y="246"/>
                </a:cxn>
                <a:cxn ang="0">
                  <a:pos x="321" y="266"/>
                </a:cxn>
                <a:cxn ang="0">
                  <a:pos x="244" y="286"/>
                </a:cxn>
                <a:cxn ang="0">
                  <a:pos x="179" y="289"/>
                </a:cxn>
                <a:cxn ang="0">
                  <a:pos x="116" y="271"/>
                </a:cxn>
                <a:cxn ang="0">
                  <a:pos x="43" y="232"/>
                </a:cxn>
                <a:cxn ang="0">
                  <a:pos x="89" y="238"/>
                </a:cxn>
                <a:cxn ang="0">
                  <a:pos x="175" y="237"/>
                </a:cxn>
                <a:cxn ang="0">
                  <a:pos x="241" y="245"/>
                </a:cxn>
                <a:cxn ang="0">
                  <a:pos x="240" y="241"/>
                </a:cxn>
                <a:cxn ang="0">
                  <a:pos x="174" y="229"/>
                </a:cxn>
                <a:cxn ang="0">
                  <a:pos x="84" y="229"/>
                </a:cxn>
                <a:cxn ang="0">
                  <a:pos x="43" y="227"/>
                </a:cxn>
                <a:cxn ang="0">
                  <a:pos x="6" y="229"/>
                </a:cxn>
              </a:cxnLst>
              <a:rect l="0" t="0" r="r" b="b"/>
              <a:pathLst>
                <a:path w="322" h="291">
                  <a:moveTo>
                    <a:pt x="6" y="229"/>
                  </a:moveTo>
                  <a:lnTo>
                    <a:pt x="6" y="229"/>
                  </a:lnTo>
                  <a:lnTo>
                    <a:pt x="5" y="229"/>
                  </a:lnTo>
                  <a:lnTo>
                    <a:pt x="0" y="219"/>
                  </a:lnTo>
                  <a:lnTo>
                    <a:pt x="30" y="198"/>
                  </a:lnTo>
                  <a:lnTo>
                    <a:pt x="49" y="178"/>
                  </a:lnTo>
                  <a:lnTo>
                    <a:pt x="62" y="158"/>
                  </a:lnTo>
                  <a:lnTo>
                    <a:pt x="71" y="136"/>
                  </a:lnTo>
                  <a:lnTo>
                    <a:pt x="79" y="114"/>
                  </a:lnTo>
                  <a:lnTo>
                    <a:pt x="91" y="89"/>
                  </a:lnTo>
                  <a:lnTo>
                    <a:pt x="110" y="64"/>
                  </a:lnTo>
                  <a:lnTo>
                    <a:pt x="139" y="35"/>
                  </a:lnTo>
                  <a:lnTo>
                    <a:pt x="109" y="59"/>
                  </a:lnTo>
                  <a:lnTo>
                    <a:pt x="88" y="82"/>
                  </a:lnTo>
                  <a:lnTo>
                    <a:pt x="75" y="103"/>
                  </a:lnTo>
                  <a:lnTo>
                    <a:pt x="66" y="124"/>
                  </a:lnTo>
                  <a:lnTo>
                    <a:pt x="49" y="162"/>
                  </a:lnTo>
                  <a:lnTo>
                    <a:pt x="36" y="181"/>
                  </a:lnTo>
                  <a:lnTo>
                    <a:pt x="31" y="187"/>
                  </a:lnTo>
                  <a:lnTo>
                    <a:pt x="17" y="199"/>
                  </a:lnTo>
                  <a:lnTo>
                    <a:pt x="20" y="173"/>
                  </a:lnTo>
                  <a:lnTo>
                    <a:pt x="21" y="152"/>
                  </a:lnTo>
                  <a:lnTo>
                    <a:pt x="23" y="130"/>
                  </a:lnTo>
                  <a:lnTo>
                    <a:pt x="33" y="104"/>
                  </a:lnTo>
                  <a:lnTo>
                    <a:pt x="45" y="83"/>
                  </a:lnTo>
                  <a:lnTo>
                    <a:pt x="60" y="66"/>
                  </a:lnTo>
                  <a:lnTo>
                    <a:pt x="76" y="52"/>
                  </a:lnTo>
                  <a:lnTo>
                    <a:pt x="94" y="41"/>
                  </a:lnTo>
                  <a:lnTo>
                    <a:pt x="130" y="22"/>
                  </a:lnTo>
                  <a:lnTo>
                    <a:pt x="147" y="12"/>
                  </a:lnTo>
                  <a:lnTo>
                    <a:pt x="163" y="0"/>
                  </a:lnTo>
                  <a:lnTo>
                    <a:pt x="149" y="64"/>
                  </a:lnTo>
                  <a:lnTo>
                    <a:pt x="140" y="97"/>
                  </a:lnTo>
                  <a:lnTo>
                    <a:pt x="127" y="128"/>
                  </a:lnTo>
                  <a:lnTo>
                    <a:pt x="110" y="156"/>
                  </a:lnTo>
                  <a:lnTo>
                    <a:pt x="101" y="170"/>
                  </a:lnTo>
                  <a:lnTo>
                    <a:pt x="89" y="182"/>
                  </a:lnTo>
                  <a:lnTo>
                    <a:pt x="75" y="193"/>
                  </a:lnTo>
                  <a:lnTo>
                    <a:pt x="61" y="202"/>
                  </a:lnTo>
                  <a:lnTo>
                    <a:pt x="44" y="210"/>
                  </a:lnTo>
                  <a:lnTo>
                    <a:pt x="26" y="217"/>
                  </a:lnTo>
                  <a:lnTo>
                    <a:pt x="50" y="219"/>
                  </a:lnTo>
                  <a:lnTo>
                    <a:pt x="73" y="216"/>
                  </a:lnTo>
                  <a:lnTo>
                    <a:pt x="95" y="211"/>
                  </a:lnTo>
                  <a:lnTo>
                    <a:pt x="116" y="205"/>
                  </a:lnTo>
                  <a:lnTo>
                    <a:pt x="137" y="199"/>
                  </a:lnTo>
                  <a:lnTo>
                    <a:pt x="157" y="195"/>
                  </a:lnTo>
                  <a:lnTo>
                    <a:pt x="178" y="193"/>
                  </a:lnTo>
                  <a:lnTo>
                    <a:pt x="200" y="196"/>
                  </a:lnTo>
                  <a:lnTo>
                    <a:pt x="223" y="203"/>
                  </a:lnTo>
                  <a:lnTo>
                    <a:pt x="241" y="211"/>
                  </a:lnTo>
                  <a:lnTo>
                    <a:pt x="255" y="219"/>
                  </a:lnTo>
                  <a:lnTo>
                    <a:pt x="266" y="227"/>
                  </a:lnTo>
                  <a:lnTo>
                    <a:pt x="288" y="246"/>
                  </a:lnTo>
                  <a:lnTo>
                    <a:pt x="302" y="255"/>
                  </a:lnTo>
                  <a:lnTo>
                    <a:pt x="321" y="266"/>
                  </a:lnTo>
                  <a:lnTo>
                    <a:pt x="280" y="278"/>
                  </a:lnTo>
                  <a:lnTo>
                    <a:pt x="244" y="286"/>
                  </a:lnTo>
                  <a:lnTo>
                    <a:pt x="211" y="290"/>
                  </a:lnTo>
                  <a:lnTo>
                    <a:pt x="179" y="289"/>
                  </a:lnTo>
                  <a:lnTo>
                    <a:pt x="148" y="282"/>
                  </a:lnTo>
                  <a:lnTo>
                    <a:pt x="116" y="271"/>
                  </a:lnTo>
                  <a:lnTo>
                    <a:pt x="81" y="254"/>
                  </a:lnTo>
                  <a:lnTo>
                    <a:pt x="43" y="232"/>
                  </a:lnTo>
                  <a:lnTo>
                    <a:pt x="65" y="237"/>
                  </a:lnTo>
                  <a:lnTo>
                    <a:pt x="89" y="238"/>
                  </a:lnTo>
                  <a:lnTo>
                    <a:pt x="143" y="237"/>
                  </a:lnTo>
                  <a:lnTo>
                    <a:pt x="175" y="237"/>
                  </a:lnTo>
                  <a:lnTo>
                    <a:pt x="207" y="239"/>
                  </a:lnTo>
                  <a:lnTo>
                    <a:pt x="241" y="245"/>
                  </a:lnTo>
                  <a:lnTo>
                    <a:pt x="276" y="255"/>
                  </a:lnTo>
                  <a:lnTo>
                    <a:pt x="240" y="241"/>
                  </a:lnTo>
                  <a:lnTo>
                    <a:pt x="206" y="233"/>
                  </a:lnTo>
                  <a:lnTo>
                    <a:pt x="174" y="229"/>
                  </a:lnTo>
                  <a:lnTo>
                    <a:pt x="143" y="228"/>
                  </a:lnTo>
                  <a:lnTo>
                    <a:pt x="84" y="229"/>
                  </a:lnTo>
                  <a:lnTo>
                    <a:pt x="54" y="228"/>
                  </a:lnTo>
                  <a:lnTo>
                    <a:pt x="43" y="227"/>
                  </a:lnTo>
                  <a:lnTo>
                    <a:pt x="23" y="223"/>
                  </a:lnTo>
                  <a:lnTo>
                    <a:pt x="6" y="229"/>
                  </a:lnTo>
                </a:path>
              </a:pathLst>
            </a:custGeom>
            <a:solidFill>
              <a:srgbClr val="0066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5424" y="10"/>
              <a:ext cx="322" cy="294"/>
            </a:xfrm>
            <a:custGeom>
              <a:avLst/>
              <a:gdLst/>
              <a:ahLst/>
              <a:cxnLst>
                <a:cxn ang="0">
                  <a:pos x="6" y="231"/>
                </a:cxn>
                <a:cxn ang="0">
                  <a:pos x="6" y="230"/>
                </a:cxn>
                <a:cxn ang="0">
                  <a:pos x="50" y="180"/>
                </a:cxn>
                <a:cxn ang="0">
                  <a:pos x="80" y="115"/>
                </a:cxn>
                <a:cxn ang="0">
                  <a:pos x="139" y="37"/>
                </a:cxn>
                <a:cxn ang="0">
                  <a:pos x="88" y="83"/>
                </a:cxn>
                <a:cxn ang="0">
                  <a:pos x="49" y="164"/>
                </a:cxn>
                <a:cxn ang="0">
                  <a:pos x="18" y="199"/>
                </a:cxn>
                <a:cxn ang="0">
                  <a:pos x="24" y="132"/>
                </a:cxn>
                <a:cxn ang="0">
                  <a:pos x="60" y="68"/>
                </a:cxn>
                <a:cxn ang="0">
                  <a:pos x="130" y="24"/>
                </a:cxn>
                <a:cxn ang="0">
                  <a:pos x="148" y="66"/>
                </a:cxn>
                <a:cxn ang="0">
                  <a:pos x="110" y="158"/>
                </a:cxn>
                <a:cxn ang="0">
                  <a:pos x="76" y="194"/>
                </a:cxn>
                <a:cxn ang="0">
                  <a:pos x="26" y="219"/>
                </a:cxn>
                <a:cxn ang="0">
                  <a:pos x="73" y="219"/>
                </a:cxn>
                <a:cxn ang="0">
                  <a:pos x="136" y="202"/>
                </a:cxn>
                <a:cxn ang="0">
                  <a:pos x="199" y="199"/>
                </a:cxn>
                <a:cxn ang="0">
                  <a:pos x="254" y="221"/>
                </a:cxn>
                <a:cxn ang="0">
                  <a:pos x="301" y="258"/>
                </a:cxn>
                <a:cxn ang="0">
                  <a:pos x="243" y="288"/>
                </a:cxn>
                <a:cxn ang="0">
                  <a:pos x="148" y="284"/>
                </a:cxn>
                <a:cxn ang="0">
                  <a:pos x="46" y="235"/>
                </a:cxn>
                <a:cxn ang="0">
                  <a:pos x="143" y="240"/>
                </a:cxn>
                <a:cxn ang="0">
                  <a:pos x="240" y="247"/>
                </a:cxn>
                <a:cxn ang="0">
                  <a:pos x="206" y="234"/>
                </a:cxn>
                <a:cxn ang="0">
                  <a:pos x="84" y="230"/>
                </a:cxn>
                <a:cxn ang="0">
                  <a:pos x="23" y="224"/>
                </a:cxn>
                <a:cxn ang="0">
                  <a:pos x="7" y="231"/>
                </a:cxn>
                <a:cxn ang="0">
                  <a:pos x="54" y="230"/>
                </a:cxn>
                <a:cxn ang="0">
                  <a:pos x="174" y="231"/>
                </a:cxn>
                <a:cxn ang="0">
                  <a:pos x="266" y="254"/>
                </a:cxn>
                <a:cxn ang="0">
                  <a:pos x="174" y="238"/>
                </a:cxn>
                <a:cxn ang="0">
                  <a:pos x="65" y="238"/>
                </a:cxn>
                <a:cxn ang="0">
                  <a:pos x="81" y="256"/>
                </a:cxn>
                <a:cxn ang="0">
                  <a:pos x="179" y="291"/>
                </a:cxn>
                <a:cxn ang="0">
                  <a:pos x="279" y="281"/>
                </a:cxn>
                <a:cxn ang="0">
                  <a:pos x="288" y="247"/>
                </a:cxn>
                <a:cxn ang="0">
                  <a:pos x="241" y="212"/>
                </a:cxn>
                <a:cxn ang="0">
                  <a:pos x="178" y="195"/>
                </a:cxn>
                <a:cxn ang="0">
                  <a:pos x="115" y="207"/>
                </a:cxn>
                <a:cxn ang="0">
                  <a:pos x="50" y="220"/>
                </a:cxn>
                <a:cxn ang="0">
                  <a:pos x="61" y="205"/>
                </a:cxn>
                <a:cxn ang="0">
                  <a:pos x="101" y="172"/>
                </a:cxn>
                <a:cxn ang="0">
                  <a:pos x="140" y="98"/>
                </a:cxn>
                <a:cxn ang="0">
                  <a:pos x="146" y="13"/>
                </a:cxn>
                <a:cxn ang="0">
                  <a:pos x="76" y="53"/>
                </a:cxn>
                <a:cxn ang="0">
                  <a:pos x="32" y="105"/>
                </a:cxn>
                <a:cxn ang="0">
                  <a:pos x="20" y="174"/>
                </a:cxn>
                <a:cxn ang="0">
                  <a:pos x="37" y="182"/>
                </a:cxn>
                <a:cxn ang="0">
                  <a:pos x="76" y="105"/>
                </a:cxn>
                <a:cxn ang="0">
                  <a:pos x="131" y="43"/>
                </a:cxn>
                <a:cxn ang="0">
                  <a:pos x="79" y="115"/>
                </a:cxn>
                <a:cxn ang="0">
                  <a:pos x="49" y="179"/>
                </a:cxn>
                <a:cxn ang="0">
                  <a:pos x="5" y="231"/>
                </a:cxn>
                <a:cxn ang="0">
                  <a:pos x="24" y="225"/>
                </a:cxn>
              </a:cxnLst>
              <a:rect l="0" t="0" r="r" b="b"/>
              <a:pathLst>
                <a:path w="322" h="294">
                  <a:moveTo>
                    <a:pt x="24" y="225"/>
                  </a:moveTo>
                  <a:lnTo>
                    <a:pt x="23" y="224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7" y="231"/>
                  </a:lnTo>
                  <a:lnTo>
                    <a:pt x="6" y="230"/>
                  </a:lnTo>
                  <a:lnTo>
                    <a:pt x="0" y="220"/>
                  </a:lnTo>
                  <a:lnTo>
                    <a:pt x="30" y="201"/>
                  </a:lnTo>
                  <a:lnTo>
                    <a:pt x="50" y="180"/>
                  </a:lnTo>
                  <a:lnTo>
                    <a:pt x="62" y="159"/>
                  </a:lnTo>
                  <a:lnTo>
                    <a:pt x="71" y="138"/>
                  </a:lnTo>
                  <a:lnTo>
                    <a:pt x="80" y="115"/>
                  </a:lnTo>
                  <a:lnTo>
                    <a:pt x="92" y="91"/>
                  </a:lnTo>
                  <a:lnTo>
                    <a:pt x="110" y="65"/>
                  </a:lnTo>
                  <a:lnTo>
                    <a:pt x="139" y="37"/>
                  </a:lnTo>
                  <a:lnTo>
                    <a:pt x="138" y="36"/>
                  </a:lnTo>
                  <a:lnTo>
                    <a:pt x="108" y="60"/>
                  </a:lnTo>
                  <a:lnTo>
                    <a:pt x="88" y="83"/>
                  </a:lnTo>
                  <a:lnTo>
                    <a:pt x="75" y="105"/>
                  </a:lnTo>
                  <a:lnTo>
                    <a:pt x="65" y="125"/>
                  </a:lnTo>
                  <a:lnTo>
                    <a:pt x="49" y="164"/>
                  </a:lnTo>
                  <a:lnTo>
                    <a:pt x="36" y="182"/>
                  </a:lnTo>
                  <a:lnTo>
                    <a:pt x="30" y="189"/>
                  </a:lnTo>
                  <a:lnTo>
                    <a:pt x="18" y="199"/>
                  </a:lnTo>
                  <a:lnTo>
                    <a:pt x="22" y="174"/>
                  </a:lnTo>
                  <a:lnTo>
                    <a:pt x="22" y="153"/>
                  </a:lnTo>
                  <a:lnTo>
                    <a:pt x="24" y="132"/>
                  </a:lnTo>
                  <a:lnTo>
                    <a:pt x="33" y="105"/>
                  </a:lnTo>
                  <a:lnTo>
                    <a:pt x="46" y="84"/>
                  </a:lnTo>
                  <a:lnTo>
                    <a:pt x="60" y="68"/>
                  </a:lnTo>
                  <a:lnTo>
                    <a:pt x="77" y="54"/>
                  </a:lnTo>
                  <a:lnTo>
                    <a:pt x="94" y="43"/>
                  </a:lnTo>
                  <a:lnTo>
                    <a:pt x="130" y="24"/>
                  </a:lnTo>
                  <a:lnTo>
                    <a:pt x="147" y="13"/>
                  </a:lnTo>
                  <a:lnTo>
                    <a:pt x="162" y="2"/>
                  </a:lnTo>
                  <a:lnTo>
                    <a:pt x="148" y="66"/>
                  </a:lnTo>
                  <a:lnTo>
                    <a:pt x="139" y="98"/>
                  </a:lnTo>
                  <a:lnTo>
                    <a:pt x="127" y="129"/>
                  </a:lnTo>
                  <a:lnTo>
                    <a:pt x="110" y="158"/>
                  </a:lnTo>
                  <a:lnTo>
                    <a:pt x="100" y="171"/>
                  </a:lnTo>
                  <a:lnTo>
                    <a:pt x="88" y="183"/>
                  </a:lnTo>
                  <a:lnTo>
                    <a:pt x="76" y="194"/>
                  </a:lnTo>
                  <a:lnTo>
                    <a:pt x="61" y="204"/>
                  </a:lnTo>
                  <a:lnTo>
                    <a:pt x="44" y="212"/>
                  </a:lnTo>
                  <a:lnTo>
                    <a:pt x="26" y="219"/>
                  </a:lnTo>
                  <a:lnTo>
                    <a:pt x="26" y="220"/>
                  </a:lnTo>
                  <a:lnTo>
                    <a:pt x="50" y="221"/>
                  </a:lnTo>
                  <a:lnTo>
                    <a:pt x="73" y="219"/>
                  </a:lnTo>
                  <a:lnTo>
                    <a:pt x="95" y="214"/>
                  </a:lnTo>
                  <a:lnTo>
                    <a:pt x="116" y="207"/>
                  </a:lnTo>
                  <a:lnTo>
                    <a:pt x="136" y="202"/>
                  </a:lnTo>
                  <a:lnTo>
                    <a:pt x="157" y="197"/>
                  </a:lnTo>
                  <a:lnTo>
                    <a:pt x="178" y="196"/>
                  </a:lnTo>
                  <a:lnTo>
                    <a:pt x="199" y="199"/>
                  </a:lnTo>
                  <a:lnTo>
                    <a:pt x="223" y="206"/>
                  </a:lnTo>
                  <a:lnTo>
                    <a:pt x="240" y="213"/>
                  </a:lnTo>
                  <a:lnTo>
                    <a:pt x="254" y="221"/>
                  </a:lnTo>
                  <a:lnTo>
                    <a:pt x="265" y="230"/>
                  </a:lnTo>
                  <a:lnTo>
                    <a:pt x="287" y="248"/>
                  </a:lnTo>
                  <a:lnTo>
                    <a:pt x="301" y="258"/>
                  </a:lnTo>
                  <a:lnTo>
                    <a:pt x="318" y="268"/>
                  </a:lnTo>
                  <a:lnTo>
                    <a:pt x="279" y="280"/>
                  </a:lnTo>
                  <a:lnTo>
                    <a:pt x="243" y="288"/>
                  </a:lnTo>
                  <a:lnTo>
                    <a:pt x="210" y="291"/>
                  </a:lnTo>
                  <a:lnTo>
                    <a:pt x="179" y="290"/>
                  </a:lnTo>
                  <a:lnTo>
                    <a:pt x="148" y="284"/>
                  </a:lnTo>
                  <a:lnTo>
                    <a:pt x="116" y="272"/>
                  </a:lnTo>
                  <a:lnTo>
                    <a:pt x="81" y="255"/>
                  </a:lnTo>
                  <a:lnTo>
                    <a:pt x="46" y="235"/>
                  </a:lnTo>
                  <a:lnTo>
                    <a:pt x="65" y="239"/>
                  </a:lnTo>
                  <a:lnTo>
                    <a:pt x="89" y="241"/>
                  </a:lnTo>
                  <a:lnTo>
                    <a:pt x="143" y="240"/>
                  </a:lnTo>
                  <a:lnTo>
                    <a:pt x="174" y="240"/>
                  </a:lnTo>
                  <a:lnTo>
                    <a:pt x="206" y="241"/>
                  </a:lnTo>
                  <a:lnTo>
                    <a:pt x="240" y="247"/>
                  </a:lnTo>
                  <a:lnTo>
                    <a:pt x="275" y="257"/>
                  </a:lnTo>
                  <a:lnTo>
                    <a:pt x="239" y="242"/>
                  </a:lnTo>
                  <a:lnTo>
                    <a:pt x="206" y="234"/>
                  </a:lnTo>
                  <a:lnTo>
                    <a:pt x="174" y="230"/>
                  </a:lnTo>
                  <a:lnTo>
                    <a:pt x="143" y="230"/>
                  </a:lnTo>
                  <a:lnTo>
                    <a:pt x="84" y="230"/>
                  </a:lnTo>
                  <a:lnTo>
                    <a:pt x="54" y="229"/>
                  </a:lnTo>
                  <a:lnTo>
                    <a:pt x="43" y="228"/>
                  </a:lnTo>
                  <a:lnTo>
                    <a:pt x="23" y="224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7" y="231"/>
                  </a:lnTo>
                  <a:lnTo>
                    <a:pt x="23" y="225"/>
                  </a:lnTo>
                  <a:lnTo>
                    <a:pt x="43" y="229"/>
                  </a:lnTo>
                  <a:lnTo>
                    <a:pt x="54" y="230"/>
                  </a:lnTo>
                  <a:lnTo>
                    <a:pt x="84" y="231"/>
                  </a:lnTo>
                  <a:lnTo>
                    <a:pt x="143" y="230"/>
                  </a:lnTo>
                  <a:lnTo>
                    <a:pt x="174" y="231"/>
                  </a:lnTo>
                  <a:lnTo>
                    <a:pt x="205" y="235"/>
                  </a:lnTo>
                  <a:lnTo>
                    <a:pt x="239" y="243"/>
                  </a:lnTo>
                  <a:lnTo>
                    <a:pt x="266" y="254"/>
                  </a:lnTo>
                  <a:lnTo>
                    <a:pt x="240" y="246"/>
                  </a:lnTo>
                  <a:lnTo>
                    <a:pt x="206" y="240"/>
                  </a:lnTo>
                  <a:lnTo>
                    <a:pt x="174" y="238"/>
                  </a:lnTo>
                  <a:lnTo>
                    <a:pt x="143" y="238"/>
                  </a:lnTo>
                  <a:lnTo>
                    <a:pt x="89" y="240"/>
                  </a:lnTo>
                  <a:lnTo>
                    <a:pt x="65" y="238"/>
                  </a:lnTo>
                  <a:lnTo>
                    <a:pt x="44" y="233"/>
                  </a:lnTo>
                  <a:lnTo>
                    <a:pt x="43" y="234"/>
                  </a:lnTo>
                  <a:lnTo>
                    <a:pt x="81" y="256"/>
                  </a:lnTo>
                  <a:lnTo>
                    <a:pt x="115" y="273"/>
                  </a:lnTo>
                  <a:lnTo>
                    <a:pt x="147" y="284"/>
                  </a:lnTo>
                  <a:lnTo>
                    <a:pt x="179" y="291"/>
                  </a:lnTo>
                  <a:lnTo>
                    <a:pt x="210" y="293"/>
                  </a:lnTo>
                  <a:lnTo>
                    <a:pt x="243" y="289"/>
                  </a:lnTo>
                  <a:lnTo>
                    <a:pt x="279" y="281"/>
                  </a:lnTo>
                  <a:lnTo>
                    <a:pt x="321" y="268"/>
                  </a:lnTo>
                  <a:lnTo>
                    <a:pt x="301" y="257"/>
                  </a:lnTo>
                  <a:lnTo>
                    <a:pt x="288" y="247"/>
                  </a:lnTo>
                  <a:lnTo>
                    <a:pt x="266" y="229"/>
                  </a:lnTo>
                  <a:lnTo>
                    <a:pt x="255" y="220"/>
                  </a:lnTo>
                  <a:lnTo>
                    <a:pt x="241" y="212"/>
                  </a:lnTo>
                  <a:lnTo>
                    <a:pt x="223" y="205"/>
                  </a:lnTo>
                  <a:lnTo>
                    <a:pt x="199" y="197"/>
                  </a:lnTo>
                  <a:lnTo>
                    <a:pt x="178" y="195"/>
                  </a:lnTo>
                  <a:lnTo>
                    <a:pt x="157" y="196"/>
                  </a:lnTo>
                  <a:lnTo>
                    <a:pt x="136" y="201"/>
                  </a:lnTo>
                  <a:lnTo>
                    <a:pt x="115" y="207"/>
                  </a:lnTo>
                  <a:lnTo>
                    <a:pt x="95" y="213"/>
                  </a:lnTo>
                  <a:lnTo>
                    <a:pt x="73" y="218"/>
                  </a:lnTo>
                  <a:lnTo>
                    <a:pt x="50" y="220"/>
                  </a:lnTo>
                  <a:lnTo>
                    <a:pt x="28" y="219"/>
                  </a:lnTo>
                  <a:lnTo>
                    <a:pt x="45" y="213"/>
                  </a:lnTo>
                  <a:lnTo>
                    <a:pt x="61" y="205"/>
                  </a:lnTo>
                  <a:lnTo>
                    <a:pt x="76" y="195"/>
                  </a:lnTo>
                  <a:lnTo>
                    <a:pt x="89" y="184"/>
                  </a:lnTo>
                  <a:lnTo>
                    <a:pt x="101" y="172"/>
                  </a:lnTo>
                  <a:lnTo>
                    <a:pt x="111" y="158"/>
                  </a:lnTo>
                  <a:lnTo>
                    <a:pt x="127" y="129"/>
                  </a:lnTo>
                  <a:lnTo>
                    <a:pt x="140" y="98"/>
                  </a:lnTo>
                  <a:lnTo>
                    <a:pt x="149" y="66"/>
                  </a:lnTo>
                  <a:lnTo>
                    <a:pt x="163" y="0"/>
                  </a:lnTo>
                  <a:lnTo>
                    <a:pt x="146" y="13"/>
                  </a:lnTo>
                  <a:lnTo>
                    <a:pt x="130" y="23"/>
                  </a:lnTo>
                  <a:lnTo>
                    <a:pt x="94" y="42"/>
                  </a:lnTo>
                  <a:lnTo>
                    <a:pt x="76" y="53"/>
                  </a:lnTo>
                  <a:lnTo>
                    <a:pt x="59" y="67"/>
                  </a:lnTo>
                  <a:lnTo>
                    <a:pt x="45" y="84"/>
                  </a:lnTo>
                  <a:lnTo>
                    <a:pt x="32" y="105"/>
                  </a:lnTo>
                  <a:lnTo>
                    <a:pt x="23" y="132"/>
                  </a:lnTo>
                  <a:lnTo>
                    <a:pt x="21" y="153"/>
                  </a:lnTo>
                  <a:lnTo>
                    <a:pt x="20" y="174"/>
                  </a:lnTo>
                  <a:lnTo>
                    <a:pt x="17" y="202"/>
                  </a:lnTo>
                  <a:lnTo>
                    <a:pt x="31" y="190"/>
                  </a:lnTo>
                  <a:lnTo>
                    <a:pt x="37" y="182"/>
                  </a:lnTo>
                  <a:lnTo>
                    <a:pt x="49" y="164"/>
                  </a:lnTo>
                  <a:lnTo>
                    <a:pt x="66" y="126"/>
                  </a:lnTo>
                  <a:lnTo>
                    <a:pt x="76" y="105"/>
                  </a:lnTo>
                  <a:lnTo>
                    <a:pt x="89" y="84"/>
                  </a:lnTo>
                  <a:lnTo>
                    <a:pt x="109" y="61"/>
                  </a:lnTo>
                  <a:lnTo>
                    <a:pt x="131" y="43"/>
                  </a:lnTo>
                  <a:lnTo>
                    <a:pt x="109" y="65"/>
                  </a:lnTo>
                  <a:lnTo>
                    <a:pt x="91" y="91"/>
                  </a:lnTo>
                  <a:lnTo>
                    <a:pt x="79" y="115"/>
                  </a:lnTo>
                  <a:lnTo>
                    <a:pt x="71" y="138"/>
                  </a:lnTo>
                  <a:lnTo>
                    <a:pt x="62" y="159"/>
                  </a:lnTo>
                  <a:lnTo>
                    <a:pt x="49" y="179"/>
                  </a:lnTo>
                  <a:lnTo>
                    <a:pt x="29" y="200"/>
                  </a:lnTo>
                  <a:lnTo>
                    <a:pt x="0" y="22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7" y="231"/>
                  </a:lnTo>
                  <a:lnTo>
                    <a:pt x="24" y="225"/>
                  </a:lnTo>
                </a:path>
              </a:pathLst>
            </a:custGeom>
            <a:solidFill>
              <a:srgbClr val="0066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344" y="447"/>
              <a:ext cx="22" cy="56"/>
            </a:xfrm>
            <a:custGeom>
              <a:avLst/>
              <a:gdLst/>
              <a:ahLst/>
              <a:cxnLst>
                <a:cxn ang="0">
                  <a:pos x="3" y="46"/>
                </a:cxn>
                <a:cxn ang="0">
                  <a:pos x="0" y="55"/>
                </a:cxn>
                <a:cxn ang="0">
                  <a:pos x="7" y="53"/>
                </a:cxn>
                <a:cxn ang="0">
                  <a:pos x="12" y="49"/>
                </a:cxn>
                <a:cxn ang="0">
                  <a:pos x="17" y="43"/>
                </a:cxn>
                <a:cxn ang="0">
                  <a:pos x="20" y="35"/>
                </a:cxn>
                <a:cxn ang="0">
                  <a:pos x="21" y="27"/>
                </a:cxn>
                <a:cxn ang="0">
                  <a:pos x="20" y="19"/>
                </a:cxn>
                <a:cxn ang="0">
                  <a:pos x="17" y="11"/>
                </a:cxn>
                <a:cxn ang="0">
                  <a:pos x="12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6" y="17"/>
                </a:cxn>
                <a:cxn ang="0">
                  <a:pos x="7" y="27"/>
                </a:cxn>
                <a:cxn ang="0">
                  <a:pos x="6" y="37"/>
                </a:cxn>
                <a:cxn ang="0">
                  <a:pos x="3" y="46"/>
                </a:cxn>
              </a:cxnLst>
              <a:rect l="0" t="0" r="r" b="b"/>
              <a:pathLst>
                <a:path w="22" h="56">
                  <a:moveTo>
                    <a:pt x="3" y="46"/>
                  </a:moveTo>
                  <a:lnTo>
                    <a:pt x="0" y="55"/>
                  </a:lnTo>
                  <a:lnTo>
                    <a:pt x="7" y="53"/>
                  </a:lnTo>
                  <a:lnTo>
                    <a:pt x="12" y="49"/>
                  </a:lnTo>
                  <a:lnTo>
                    <a:pt x="17" y="43"/>
                  </a:lnTo>
                  <a:lnTo>
                    <a:pt x="20" y="35"/>
                  </a:lnTo>
                  <a:lnTo>
                    <a:pt x="21" y="27"/>
                  </a:lnTo>
                  <a:lnTo>
                    <a:pt x="20" y="19"/>
                  </a:lnTo>
                  <a:lnTo>
                    <a:pt x="17" y="11"/>
                  </a:lnTo>
                  <a:lnTo>
                    <a:pt x="12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6" y="17"/>
                  </a:lnTo>
                  <a:lnTo>
                    <a:pt x="7" y="27"/>
                  </a:lnTo>
                  <a:lnTo>
                    <a:pt x="6" y="37"/>
                  </a:lnTo>
                  <a:lnTo>
                    <a:pt x="3" y="4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5344" y="447"/>
              <a:ext cx="22" cy="56"/>
            </a:xfrm>
            <a:custGeom>
              <a:avLst/>
              <a:gdLst/>
              <a:ahLst/>
              <a:cxnLst>
                <a:cxn ang="0">
                  <a:pos x="3" y="46"/>
                </a:cxn>
                <a:cxn ang="0">
                  <a:pos x="0" y="55"/>
                </a:cxn>
                <a:cxn ang="0">
                  <a:pos x="7" y="53"/>
                </a:cxn>
                <a:cxn ang="0">
                  <a:pos x="12" y="49"/>
                </a:cxn>
                <a:cxn ang="0">
                  <a:pos x="17" y="43"/>
                </a:cxn>
                <a:cxn ang="0">
                  <a:pos x="20" y="35"/>
                </a:cxn>
                <a:cxn ang="0">
                  <a:pos x="21" y="27"/>
                </a:cxn>
                <a:cxn ang="0">
                  <a:pos x="20" y="19"/>
                </a:cxn>
                <a:cxn ang="0">
                  <a:pos x="17" y="11"/>
                </a:cxn>
                <a:cxn ang="0">
                  <a:pos x="12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6" y="17"/>
                </a:cxn>
                <a:cxn ang="0">
                  <a:pos x="7" y="27"/>
                </a:cxn>
                <a:cxn ang="0">
                  <a:pos x="6" y="37"/>
                </a:cxn>
                <a:cxn ang="0">
                  <a:pos x="3" y="46"/>
                </a:cxn>
              </a:cxnLst>
              <a:rect l="0" t="0" r="r" b="b"/>
              <a:pathLst>
                <a:path w="22" h="56">
                  <a:moveTo>
                    <a:pt x="3" y="46"/>
                  </a:moveTo>
                  <a:lnTo>
                    <a:pt x="0" y="55"/>
                  </a:lnTo>
                  <a:lnTo>
                    <a:pt x="7" y="53"/>
                  </a:lnTo>
                  <a:lnTo>
                    <a:pt x="12" y="49"/>
                  </a:lnTo>
                  <a:lnTo>
                    <a:pt x="17" y="43"/>
                  </a:lnTo>
                  <a:lnTo>
                    <a:pt x="20" y="35"/>
                  </a:lnTo>
                  <a:lnTo>
                    <a:pt x="21" y="27"/>
                  </a:lnTo>
                  <a:lnTo>
                    <a:pt x="20" y="19"/>
                  </a:lnTo>
                  <a:lnTo>
                    <a:pt x="17" y="11"/>
                  </a:lnTo>
                  <a:lnTo>
                    <a:pt x="12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6" y="17"/>
                  </a:lnTo>
                  <a:lnTo>
                    <a:pt x="7" y="27"/>
                  </a:lnTo>
                  <a:lnTo>
                    <a:pt x="6" y="37"/>
                  </a:lnTo>
                  <a:lnTo>
                    <a:pt x="3" y="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567" y="412"/>
              <a:ext cx="54" cy="32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52" y="31"/>
                </a:cxn>
                <a:cxn ang="0">
                  <a:pos x="53" y="25"/>
                </a:cxn>
                <a:cxn ang="0">
                  <a:pos x="52" y="20"/>
                </a:cxn>
                <a:cxn ang="0">
                  <a:pos x="47" y="15"/>
                </a:cxn>
                <a:cxn ang="0">
                  <a:pos x="33" y="5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9" y="7"/>
                </a:cxn>
                <a:cxn ang="0">
                  <a:pos x="29" y="13"/>
                </a:cxn>
                <a:cxn ang="0">
                  <a:pos x="38" y="19"/>
                </a:cxn>
                <a:cxn ang="0">
                  <a:pos x="46" y="25"/>
                </a:cxn>
              </a:cxnLst>
              <a:rect l="0" t="0" r="r" b="b"/>
              <a:pathLst>
                <a:path w="54" h="32">
                  <a:moveTo>
                    <a:pt x="46" y="25"/>
                  </a:moveTo>
                  <a:lnTo>
                    <a:pt x="52" y="31"/>
                  </a:lnTo>
                  <a:lnTo>
                    <a:pt x="53" y="25"/>
                  </a:lnTo>
                  <a:lnTo>
                    <a:pt x="52" y="20"/>
                  </a:lnTo>
                  <a:lnTo>
                    <a:pt x="47" y="15"/>
                  </a:lnTo>
                  <a:lnTo>
                    <a:pt x="33" y="5"/>
                  </a:lnTo>
                  <a:lnTo>
                    <a:pt x="16" y="0"/>
                  </a:lnTo>
                  <a:lnTo>
                    <a:pt x="9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29" y="13"/>
                  </a:lnTo>
                  <a:lnTo>
                    <a:pt x="38" y="19"/>
                  </a:lnTo>
                  <a:lnTo>
                    <a:pt x="46" y="25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5567" y="412"/>
              <a:ext cx="54" cy="32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52" y="31"/>
                </a:cxn>
                <a:cxn ang="0">
                  <a:pos x="53" y="25"/>
                </a:cxn>
                <a:cxn ang="0">
                  <a:pos x="52" y="20"/>
                </a:cxn>
                <a:cxn ang="0">
                  <a:pos x="47" y="15"/>
                </a:cxn>
                <a:cxn ang="0">
                  <a:pos x="33" y="5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9" y="7"/>
                </a:cxn>
                <a:cxn ang="0">
                  <a:pos x="29" y="13"/>
                </a:cxn>
                <a:cxn ang="0">
                  <a:pos x="38" y="19"/>
                </a:cxn>
                <a:cxn ang="0">
                  <a:pos x="46" y="25"/>
                </a:cxn>
              </a:cxnLst>
              <a:rect l="0" t="0" r="r" b="b"/>
              <a:pathLst>
                <a:path w="54" h="32">
                  <a:moveTo>
                    <a:pt x="46" y="25"/>
                  </a:moveTo>
                  <a:lnTo>
                    <a:pt x="52" y="31"/>
                  </a:lnTo>
                  <a:lnTo>
                    <a:pt x="53" y="25"/>
                  </a:lnTo>
                  <a:lnTo>
                    <a:pt x="52" y="20"/>
                  </a:lnTo>
                  <a:lnTo>
                    <a:pt x="47" y="15"/>
                  </a:lnTo>
                  <a:lnTo>
                    <a:pt x="33" y="5"/>
                  </a:lnTo>
                  <a:lnTo>
                    <a:pt x="16" y="0"/>
                  </a:lnTo>
                  <a:lnTo>
                    <a:pt x="9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29" y="13"/>
                  </a:lnTo>
                  <a:lnTo>
                    <a:pt x="38" y="19"/>
                  </a:lnTo>
                  <a:lnTo>
                    <a:pt x="46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088" y="0"/>
              <a:ext cx="671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 in twins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 observations:</a:t>
            </a:r>
          </a:p>
          <a:p>
            <a:pPr lvl="1"/>
            <a:r>
              <a:rPr lang="en-US" dirty="0" smtClean="0"/>
              <a:t>Gene </a:t>
            </a:r>
            <a:r>
              <a:rPr lang="en-US" dirty="0"/>
              <a:t>expression differs between </a:t>
            </a:r>
            <a:r>
              <a:rPr lang="en-US" dirty="0" smtClean="0"/>
              <a:t>cell </a:t>
            </a:r>
            <a:r>
              <a:rPr lang="en-US" dirty="0"/>
              <a:t>types within individual  </a:t>
            </a:r>
            <a:endParaRPr lang="en-US" dirty="0" smtClean="0"/>
          </a:p>
          <a:p>
            <a:pPr lvl="1"/>
            <a:r>
              <a:rPr lang="en-US" dirty="0" smtClean="0"/>
              <a:t>Discordant MZ twins </a:t>
            </a:r>
          </a:p>
          <a:p>
            <a:pPr lvl="1"/>
            <a:r>
              <a:rPr lang="en-US" dirty="0" smtClean="0"/>
              <a:t>Gene </a:t>
            </a:r>
            <a:r>
              <a:rPr lang="en-US" dirty="0"/>
              <a:t>expression </a:t>
            </a:r>
            <a:r>
              <a:rPr lang="en-US" dirty="0" smtClean="0"/>
              <a:t>influenced </a:t>
            </a:r>
            <a:r>
              <a:rPr lang="en-US" dirty="0"/>
              <a:t>by </a:t>
            </a:r>
            <a:r>
              <a:rPr lang="en-US" dirty="0" smtClean="0"/>
              <a:t>environment</a:t>
            </a:r>
          </a:p>
          <a:p>
            <a:endParaRPr lang="en-US" dirty="0"/>
          </a:p>
          <a:p>
            <a:r>
              <a:rPr lang="en-US" dirty="0" smtClean="0"/>
              <a:t>Epigenetic measures:</a:t>
            </a:r>
          </a:p>
          <a:p>
            <a:pPr lvl="1"/>
            <a:r>
              <a:rPr lang="en-US" dirty="0" smtClean="0"/>
              <a:t>DNA methylation, histone acetylation etc.</a:t>
            </a:r>
          </a:p>
          <a:p>
            <a:pPr lvl="1"/>
            <a:endParaRPr lang="en-US" dirty="0"/>
          </a:p>
          <a:p>
            <a:r>
              <a:rPr lang="en-US" dirty="0" smtClean="0"/>
              <a:t>Confounding from Genetics:</a:t>
            </a:r>
          </a:p>
          <a:p>
            <a:pPr lvl="1"/>
            <a:r>
              <a:rPr lang="en-US" dirty="0" smtClean="0"/>
              <a:t>MZ twins may provide remedy!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6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for new STR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 steering committee meets 4 times/year</a:t>
            </a:r>
          </a:p>
          <a:p>
            <a:r>
              <a:rPr lang="en-US" dirty="0" smtClean="0"/>
              <a:t>Short application + CV + ethics permission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i.se</a:t>
            </a:r>
            <a:r>
              <a:rPr lang="en-US" dirty="0" smtClean="0"/>
              <a:t>/</a:t>
            </a:r>
            <a:r>
              <a:rPr lang="en-US" dirty="0" err="1" smtClean="0"/>
              <a:t>str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metadata + </a:t>
            </a:r>
            <a:r>
              <a:rPr lang="en-US" dirty="0" smtClean="0"/>
              <a:t>questionnaires</a:t>
            </a:r>
            <a:r>
              <a:rPr lang="en-US" dirty="0"/>
              <a:t> </a:t>
            </a:r>
            <a:r>
              <a:rPr lang="en-US" dirty="0" smtClean="0"/>
              <a:t>assessable for free</a:t>
            </a:r>
          </a:p>
          <a:p>
            <a:r>
              <a:rPr lang="en-US" dirty="0" smtClean="0"/>
              <a:t>Blood, serum and DNA</a:t>
            </a:r>
            <a:r>
              <a:rPr lang="en-US" dirty="0"/>
              <a:t> </a:t>
            </a:r>
            <a:r>
              <a:rPr lang="en-US" dirty="0" smtClean="0"/>
              <a:t>stored in </a:t>
            </a:r>
            <a:r>
              <a:rPr lang="en-US" dirty="0" err="1" smtClean="0"/>
              <a:t>biobank</a:t>
            </a:r>
            <a:endParaRPr lang="en-US" dirty="0" smtClean="0"/>
          </a:p>
          <a:p>
            <a:r>
              <a:rPr lang="en-US" dirty="0" smtClean="0"/>
              <a:t>Phenotypes</a:t>
            </a:r>
          </a:p>
        </p:txBody>
      </p:sp>
    </p:spTree>
    <p:extLst>
      <p:ext uri="{BB962C8B-B14F-4D97-AF65-F5344CB8AC3E}">
        <p14:creationId xmlns:p14="http://schemas.microsoft.com/office/powerpoint/2010/main" val="411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STR </a:t>
            </a:r>
            <a:r>
              <a:rPr lang="sv-SE" dirty="0" err="1"/>
              <a:t>l</a:t>
            </a:r>
            <a:r>
              <a:rPr lang="sv-SE" dirty="0" err="1" smtClean="0"/>
              <a:t>eadership</a:t>
            </a:r>
            <a:r>
              <a:rPr lang="sv-SE" dirty="0" smtClean="0"/>
              <a:t> </a:t>
            </a:r>
            <a:r>
              <a:rPr lang="sv-SE" dirty="0" err="1"/>
              <a:t>o</a:t>
            </a:r>
            <a:r>
              <a:rPr lang="sv-SE" dirty="0" err="1" smtClean="0"/>
              <a:t>rganization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sym typeface="Wingdings"/>
              </a:rPr>
              <a:t>STR steering </a:t>
            </a:r>
            <a:r>
              <a:rPr lang="en-US" dirty="0">
                <a:sym typeface="Wingdings"/>
              </a:rPr>
              <a:t>group: </a:t>
            </a:r>
            <a:endParaRPr lang="en-US" dirty="0" smtClean="0">
              <a:sym typeface="Wingdings"/>
            </a:endParaRPr>
          </a:p>
          <a:p>
            <a:pPr lvl="1"/>
            <a:r>
              <a:rPr lang="en-US" sz="1800" dirty="0" smtClean="0">
                <a:sym typeface="Wingdings"/>
              </a:rPr>
              <a:t>Patrik </a:t>
            </a:r>
            <a:r>
              <a:rPr lang="en-US" sz="1800" dirty="0">
                <a:sym typeface="Wingdings"/>
              </a:rPr>
              <a:t>Magnusson (director) </a:t>
            </a:r>
            <a:endParaRPr lang="en-US" sz="1800" dirty="0" smtClean="0">
              <a:sym typeface="Wingdings"/>
            </a:endParaRPr>
          </a:p>
          <a:p>
            <a:pPr lvl="1"/>
            <a:r>
              <a:rPr lang="en-US" sz="1800" dirty="0" smtClean="0">
                <a:sym typeface="Wingdings"/>
              </a:rPr>
              <a:t>Nancy Pedersen</a:t>
            </a:r>
            <a:endParaRPr lang="en-US" sz="1800" dirty="0">
              <a:sym typeface="Wingdings"/>
            </a:endParaRPr>
          </a:p>
          <a:p>
            <a:pPr lvl="1"/>
            <a:r>
              <a:rPr lang="en-US" sz="1800" dirty="0" smtClean="0">
                <a:sym typeface="Wingdings"/>
              </a:rPr>
              <a:t>Paul Lichtenstein </a:t>
            </a:r>
          </a:p>
          <a:p>
            <a:pPr lvl="1"/>
            <a:r>
              <a:rPr lang="en-US" sz="1800" dirty="0" smtClean="0">
                <a:sym typeface="Wingdings"/>
              </a:rPr>
              <a:t>Martin </a:t>
            </a:r>
            <a:r>
              <a:rPr lang="en-US" sz="1800" dirty="0" err="1" smtClean="0">
                <a:sym typeface="Wingdings"/>
              </a:rPr>
              <a:t>Schalling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r>
              <a:rPr lang="en-US" sz="1800" dirty="0" err="1" smtClean="0">
                <a:sym typeface="Wingdings"/>
              </a:rPr>
              <a:t>Catarina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err="1" smtClean="0">
                <a:sym typeface="Wingdings"/>
              </a:rPr>
              <a:t>Almqvist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r>
              <a:rPr lang="en-US" sz="1800" dirty="0" smtClean="0">
                <a:sym typeface="Wingdings"/>
              </a:rPr>
              <a:t>Maria </a:t>
            </a:r>
            <a:r>
              <a:rPr lang="en-US" sz="1800" dirty="0" err="1" smtClean="0">
                <a:sym typeface="Wingdings"/>
              </a:rPr>
              <a:t>Feychting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r>
              <a:rPr lang="en-US" sz="1800" dirty="0" smtClean="0">
                <a:sym typeface="Wingdings"/>
              </a:rPr>
              <a:t>Johan </a:t>
            </a:r>
            <a:r>
              <a:rPr lang="en-US" sz="1800" dirty="0" err="1" smtClean="0">
                <a:sym typeface="Wingdings"/>
              </a:rPr>
              <a:t>Askling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r>
              <a:rPr lang="en-US" sz="1800" dirty="0" smtClean="0">
                <a:sym typeface="Wingdings"/>
              </a:rPr>
              <a:t>Sofia </a:t>
            </a:r>
            <a:r>
              <a:rPr lang="en-US" sz="1800" dirty="0" err="1" smtClean="0">
                <a:sym typeface="Wingdings"/>
              </a:rPr>
              <a:t>Carlsson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r>
              <a:rPr lang="en-US" sz="1800" dirty="0" smtClean="0">
                <a:sym typeface="Wingdings"/>
              </a:rPr>
              <a:t>Magnus </a:t>
            </a:r>
            <a:r>
              <a:rPr lang="en-US" sz="1800" dirty="0" err="1" smtClean="0">
                <a:sym typeface="Wingdings"/>
              </a:rPr>
              <a:t>Johannesson</a:t>
            </a:r>
            <a:r>
              <a:rPr lang="en-US" sz="1800" dirty="0" smtClean="0">
                <a:sym typeface="Wingdings"/>
              </a:rPr>
              <a:t> </a:t>
            </a:r>
          </a:p>
          <a:p>
            <a:pPr lvl="1"/>
            <a:endParaRPr lang="en-US" sz="1800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National council:</a:t>
            </a:r>
          </a:p>
          <a:p>
            <a:pPr lvl="1"/>
            <a:r>
              <a:rPr lang="en-US" sz="1800" dirty="0" smtClean="0">
                <a:sym typeface="Wingdings"/>
              </a:rPr>
              <a:t>Representatives from</a:t>
            </a:r>
          </a:p>
          <a:p>
            <a:pPr lvl="1"/>
            <a:r>
              <a:rPr lang="en-US" sz="1800" dirty="0" smtClean="0">
                <a:sym typeface="Wingdings"/>
              </a:rPr>
              <a:t>Lund University</a:t>
            </a:r>
          </a:p>
          <a:p>
            <a:pPr lvl="1"/>
            <a:r>
              <a:rPr lang="en-US" sz="1800" dirty="0" err="1" smtClean="0">
                <a:sym typeface="Wingdings"/>
              </a:rPr>
              <a:t>Göteborg</a:t>
            </a:r>
            <a:r>
              <a:rPr lang="en-US" sz="1800" dirty="0" smtClean="0">
                <a:sym typeface="Wingdings"/>
              </a:rPr>
              <a:t> University</a:t>
            </a:r>
          </a:p>
          <a:p>
            <a:pPr lvl="1"/>
            <a:r>
              <a:rPr lang="en-US" sz="1800" dirty="0" err="1" smtClean="0">
                <a:sym typeface="Wingdings"/>
              </a:rPr>
              <a:t>Örebro</a:t>
            </a:r>
            <a:r>
              <a:rPr lang="en-US" sz="1800" dirty="0" smtClean="0">
                <a:sym typeface="Wingdings"/>
              </a:rPr>
              <a:t> University</a:t>
            </a:r>
          </a:p>
          <a:p>
            <a:pPr lvl="1"/>
            <a:r>
              <a:rPr lang="en-US" sz="1800" dirty="0" smtClean="0">
                <a:sym typeface="Wingdings"/>
              </a:rPr>
              <a:t>Jönköping University</a:t>
            </a:r>
          </a:p>
          <a:p>
            <a:pPr lvl="1"/>
            <a:r>
              <a:rPr lang="en-US" sz="1800" dirty="0" smtClean="0">
                <a:sym typeface="Wingdings"/>
              </a:rPr>
              <a:t>Linköping University</a:t>
            </a:r>
          </a:p>
          <a:p>
            <a:pPr lvl="1"/>
            <a:r>
              <a:rPr lang="en-US" sz="1800" dirty="0" err="1" smtClean="0">
                <a:sym typeface="Wingdings"/>
              </a:rPr>
              <a:t>Umeå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err="1" smtClean="0">
                <a:sym typeface="Wingdings"/>
              </a:rPr>
              <a:t>Universtiy</a:t>
            </a:r>
            <a:endParaRPr lang="en-US" sz="1800" dirty="0" smtClean="0">
              <a:sym typeface="Wingdings"/>
            </a:endParaRPr>
          </a:p>
          <a:p>
            <a:pPr lvl="1"/>
            <a:r>
              <a:rPr lang="en-US" sz="1800" dirty="0" err="1" smtClean="0">
                <a:sym typeface="Wingdings"/>
              </a:rPr>
              <a:t>Handelshögskolan</a:t>
            </a:r>
            <a:r>
              <a:rPr lang="en-US" sz="1800" dirty="0" smtClean="0">
                <a:sym typeface="Wingdings"/>
              </a:rPr>
              <a:t> Stockholm </a:t>
            </a:r>
            <a:endParaRPr lang="en-US" sz="1800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5300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as a KI core facility</a:t>
            </a:r>
          </a:p>
          <a:p>
            <a:r>
              <a:rPr lang="en-US" dirty="0" smtClean="0"/>
              <a:t>Economic support from the Swedish Research Council 2018-2022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5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1074877" y="333375"/>
            <a:ext cx="6479458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762000" eaLnBrk="0" hangingPunct="0"/>
            <a:r>
              <a:rPr lang="sv-SE" sz="3200" dirty="0" smtClean="0"/>
              <a:t>Full-</a:t>
            </a:r>
            <a:r>
              <a:rPr lang="sv-SE" sz="3200" dirty="0" err="1" smtClean="0"/>
              <a:t>cohort</a:t>
            </a:r>
            <a:r>
              <a:rPr lang="sv-SE" sz="3200" dirty="0" smtClean="0"/>
              <a:t> </a:t>
            </a:r>
            <a:r>
              <a:rPr lang="sv-SE" sz="3200" dirty="0" err="1" smtClean="0"/>
              <a:t>contacts</a:t>
            </a:r>
            <a:r>
              <a:rPr lang="sv-SE" sz="3200" dirty="0" smtClean="0"/>
              <a:t> and Bio-sampling </a:t>
            </a:r>
            <a:endParaRPr lang="en-US" sz="3200" dirty="0"/>
          </a:p>
        </p:txBody>
      </p:sp>
      <p:grpSp>
        <p:nvGrpSpPr>
          <p:cNvPr id="186387" name="Group 19"/>
          <p:cNvGrpSpPr>
            <a:grpSpLocks/>
          </p:cNvGrpSpPr>
          <p:nvPr/>
        </p:nvGrpSpPr>
        <p:grpSpPr bwMode="auto">
          <a:xfrm>
            <a:off x="284960" y="2433039"/>
            <a:ext cx="8265448" cy="4198937"/>
            <a:chOff x="186" y="1131"/>
            <a:chExt cx="5639" cy="2645"/>
          </a:xfrm>
          <a:solidFill>
            <a:srgbClr val="FFFF00"/>
          </a:solidFill>
        </p:grpSpPr>
        <p:sp>
          <p:nvSpPr>
            <p:cNvPr id="186388" name="Rectangle 20"/>
            <p:cNvSpPr>
              <a:spLocks noChangeArrowheads="1"/>
            </p:cNvSpPr>
            <p:nvPr/>
          </p:nvSpPr>
          <p:spPr bwMode="auto">
            <a:xfrm>
              <a:off x="186" y="1131"/>
              <a:ext cx="7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762000" eaLnBrk="0" hangingPunct="0"/>
              <a:r>
                <a:rPr lang="sv-SE" sz="1600" dirty="0" err="1"/>
                <a:t>Birth</a:t>
              </a:r>
              <a:r>
                <a:rPr lang="sv-SE" sz="1600" dirty="0"/>
                <a:t> </a:t>
              </a:r>
              <a:r>
                <a:rPr lang="sv-SE" sz="1600" dirty="0" err="1"/>
                <a:t>cohort</a:t>
              </a:r>
              <a:endParaRPr lang="en-US" sz="1600" dirty="0"/>
            </a:p>
          </p:txBody>
        </p:sp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>
              <a:off x="912" y="3571"/>
              <a:ext cx="488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0" name="Text Box 22"/>
            <p:cNvSpPr txBox="1">
              <a:spLocks noChangeArrowheads="1"/>
            </p:cNvSpPr>
            <p:nvPr/>
          </p:nvSpPr>
          <p:spPr bwMode="auto">
            <a:xfrm>
              <a:off x="912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/>
                <a:t>1960</a:t>
              </a:r>
            </a:p>
          </p:txBody>
        </p:sp>
        <p:sp>
          <p:nvSpPr>
            <p:cNvPr id="186391" name="Text Box 23"/>
            <p:cNvSpPr txBox="1">
              <a:spLocks noChangeArrowheads="1"/>
            </p:cNvSpPr>
            <p:nvPr/>
          </p:nvSpPr>
          <p:spPr bwMode="auto">
            <a:xfrm>
              <a:off x="3331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/>
                <a:t>1990</a:t>
              </a:r>
            </a:p>
          </p:txBody>
        </p:sp>
        <p:sp>
          <p:nvSpPr>
            <p:cNvPr id="186392" name="Text Box 24"/>
            <p:cNvSpPr txBox="1">
              <a:spLocks noChangeArrowheads="1"/>
            </p:cNvSpPr>
            <p:nvPr/>
          </p:nvSpPr>
          <p:spPr bwMode="auto">
            <a:xfrm>
              <a:off x="4137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/>
                <a:t>2000</a:t>
              </a:r>
            </a:p>
          </p:txBody>
        </p:sp>
        <p:sp>
          <p:nvSpPr>
            <p:cNvPr id="186393" name="Line 25"/>
            <p:cNvSpPr>
              <a:spLocks noChangeShapeType="1"/>
            </p:cNvSpPr>
            <p:nvPr/>
          </p:nvSpPr>
          <p:spPr bwMode="auto">
            <a:xfrm flipH="1" flipV="1">
              <a:off x="912" y="1394"/>
              <a:ext cx="18" cy="217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4" name="Text Box 26"/>
            <p:cNvSpPr txBox="1">
              <a:spLocks noChangeArrowheads="1"/>
            </p:cNvSpPr>
            <p:nvPr/>
          </p:nvSpPr>
          <p:spPr bwMode="auto">
            <a:xfrm>
              <a:off x="200" y="2396"/>
              <a:ext cx="7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</a:rPr>
                <a:t>1959-1985</a:t>
              </a:r>
            </a:p>
          </p:txBody>
        </p:sp>
        <p:sp>
          <p:nvSpPr>
            <p:cNvPr id="186395" name="Text Box 27"/>
            <p:cNvSpPr txBox="1">
              <a:spLocks noChangeArrowheads="1"/>
            </p:cNvSpPr>
            <p:nvPr/>
          </p:nvSpPr>
          <p:spPr bwMode="auto">
            <a:xfrm>
              <a:off x="200" y="2782"/>
              <a:ext cx="7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</a:rPr>
                <a:t>1926-1958</a:t>
              </a:r>
            </a:p>
          </p:txBody>
        </p:sp>
        <p:sp>
          <p:nvSpPr>
            <p:cNvPr id="186396" name="Text Box 28"/>
            <p:cNvSpPr txBox="1">
              <a:spLocks noChangeArrowheads="1"/>
            </p:cNvSpPr>
            <p:nvPr/>
          </p:nvSpPr>
          <p:spPr bwMode="auto">
            <a:xfrm>
              <a:off x="200" y="3155"/>
              <a:ext cx="7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000000"/>
                  </a:solidFill>
                </a:rPr>
                <a:t>1886-1925</a:t>
              </a:r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4944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/>
                <a:t>2010</a:t>
              </a:r>
            </a:p>
          </p:txBody>
        </p:sp>
        <p:sp>
          <p:nvSpPr>
            <p:cNvPr id="186398" name="Text Box 30"/>
            <p:cNvSpPr txBox="1">
              <a:spLocks noChangeArrowheads="1"/>
            </p:cNvSpPr>
            <p:nvPr/>
          </p:nvSpPr>
          <p:spPr bwMode="auto">
            <a:xfrm>
              <a:off x="1718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/>
                <a:t>1970</a:t>
              </a:r>
            </a:p>
          </p:txBody>
        </p:sp>
        <p:sp>
          <p:nvSpPr>
            <p:cNvPr id="186399" name="Text Box 31"/>
            <p:cNvSpPr txBox="1">
              <a:spLocks noChangeArrowheads="1"/>
            </p:cNvSpPr>
            <p:nvPr/>
          </p:nvSpPr>
          <p:spPr bwMode="auto">
            <a:xfrm>
              <a:off x="2524" y="3584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/>
                <a:t>1980</a:t>
              </a:r>
            </a:p>
          </p:txBody>
        </p:sp>
        <p:sp>
          <p:nvSpPr>
            <p:cNvPr id="186400" name="Line 32"/>
            <p:cNvSpPr>
              <a:spLocks noChangeShapeType="1"/>
            </p:cNvSpPr>
            <p:nvPr/>
          </p:nvSpPr>
          <p:spPr bwMode="auto">
            <a:xfrm>
              <a:off x="930" y="3278"/>
              <a:ext cx="4862" cy="0"/>
            </a:xfrm>
            <a:prstGeom prst="line">
              <a:avLst/>
            </a:prstGeom>
            <a:grpFill/>
            <a:ln w="9525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1" name="Line 33"/>
            <p:cNvSpPr>
              <a:spLocks noChangeShapeType="1"/>
            </p:cNvSpPr>
            <p:nvPr/>
          </p:nvSpPr>
          <p:spPr bwMode="auto">
            <a:xfrm>
              <a:off x="930" y="2899"/>
              <a:ext cx="4895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2" name="Line 34"/>
            <p:cNvSpPr>
              <a:spLocks noChangeShapeType="1"/>
            </p:cNvSpPr>
            <p:nvPr/>
          </p:nvSpPr>
          <p:spPr bwMode="auto">
            <a:xfrm>
              <a:off x="912" y="2523"/>
              <a:ext cx="4862" cy="0"/>
            </a:xfrm>
            <a:prstGeom prst="line">
              <a:avLst/>
            </a:prstGeom>
            <a:grp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2" name="Text Box 44"/>
            <p:cNvSpPr txBox="1">
              <a:spLocks noChangeArrowheads="1"/>
            </p:cNvSpPr>
            <p:nvPr/>
          </p:nvSpPr>
          <p:spPr bwMode="auto">
            <a:xfrm>
              <a:off x="200" y="2101"/>
              <a:ext cx="7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 smtClean="0">
                  <a:solidFill>
                    <a:srgbClr val="000000"/>
                  </a:solidFill>
                </a:rPr>
                <a:t>1985-1986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86413" name="Line 45"/>
            <p:cNvSpPr>
              <a:spLocks noChangeShapeType="1"/>
            </p:cNvSpPr>
            <p:nvPr/>
          </p:nvSpPr>
          <p:spPr bwMode="auto">
            <a:xfrm>
              <a:off x="930" y="2214"/>
              <a:ext cx="4862" cy="0"/>
            </a:xfrm>
            <a:prstGeom prst="line">
              <a:avLst/>
            </a:prstGeom>
            <a:grpFill/>
            <a:ln w="9525">
              <a:solidFill>
                <a:srgbClr val="CC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606856" y="5669023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915777" y="5669023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93956" y="5669023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76348" y="5669023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157837" y="5044716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119709" y="5669023"/>
            <a:ext cx="445410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801122" y="4465758"/>
            <a:ext cx="257804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896880" y="3984356"/>
            <a:ext cx="45719" cy="33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42259" y="3981170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282174" y="3984356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76170" y="3984356"/>
            <a:ext cx="45719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119709" y="5044716"/>
            <a:ext cx="445410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345667" y="2850715"/>
            <a:ext cx="107000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/>
              <a:t>1993--</a:t>
            </a:r>
            <a:endParaRPr lang="en-US" sz="1600" dirty="0"/>
          </a:p>
        </p:txBody>
      </p:sp>
      <p:sp>
        <p:nvSpPr>
          <p:cNvPr id="74" name="Line 54"/>
          <p:cNvSpPr>
            <a:spLocks noChangeShapeType="1"/>
          </p:cNvSpPr>
          <p:nvPr/>
        </p:nvSpPr>
        <p:spPr bwMode="auto">
          <a:xfrm>
            <a:off x="1361389" y="3608710"/>
            <a:ext cx="712654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54"/>
          <p:cNvSpPr>
            <a:spLocks noChangeShapeType="1"/>
          </p:cNvSpPr>
          <p:nvPr/>
        </p:nvSpPr>
        <p:spPr bwMode="auto">
          <a:xfrm>
            <a:off x="1375489" y="3053316"/>
            <a:ext cx="712654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747448" y="5044716"/>
            <a:ext cx="445410" cy="33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747448" y="5669023"/>
            <a:ext cx="445410" cy="33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55"/>
          <p:cNvSpPr txBox="1">
            <a:spLocks noChangeArrowheads="1"/>
          </p:cNvSpPr>
          <p:nvPr/>
        </p:nvSpPr>
        <p:spPr bwMode="auto">
          <a:xfrm>
            <a:off x="325405" y="3387339"/>
            <a:ext cx="107000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/>
              <a:t>1986-1992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 flipH="1">
            <a:off x="7804341" y="3450236"/>
            <a:ext cx="139509" cy="33655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472070" y="3173983"/>
            <a:ext cx="942002" cy="11442"/>
          </a:xfrm>
          <a:prstGeom prst="line">
            <a:avLst/>
          </a:prstGeom>
          <a:ln>
            <a:solidFill>
              <a:srgbClr val="3366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472849" y="2874948"/>
            <a:ext cx="942002" cy="11442"/>
          </a:xfrm>
          <a:prstGeom prst="line">
            <a:avLst/>
          </a:prstGeom>
          <a:ln>
            <a:solidFill>
              <a:srgbClr val="3366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409819" y="4463122"/>
            <a:ext cx="257804" cy="33655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401650" y="5042559"/>
            <a:ext cx="257804" cy="33655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902485" y="2860317"/>
            <a:ext cx="852240" cy="33655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5947295" y="1709275"/>
            <a:ext cx="257804" cy="33655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477954" y="1709275"/>
            <a:ext cx="257804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975061" y="1709275"/>
            <a:ext cx="257804" cy="33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09237" y="1681961"/>
            <a:ext cx="155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Bio-sample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209983" y="1681961"/>
            <a:ext cx="72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232070" y="1681961"/>
            <a:ext cx="7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Saliva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6902485" y="2860317"/>
            <a:ext cx="365421" cy="33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"/>
          <p:cNvGrpSpPr>
            <a:grpSpLocks/>
          </p:cNvGrpSpPr>
          <p:nvPr/>
        </p:nvGrpSpPr>
        <p:grpSpPr bwMode="auto">
          <a:xfrm>
            <a:off x="513019" y="350773"/>
            <a:ext cx="522288" cy="614363"/>
            <a:chOff x="5088" y="0"/>
            <a:chExt cx="671" cy="648"/>
          </a:xfrm>
        </p:grpSpPr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5137" y="231"/>
              <a:ext cx="297" cy="331"/>
            </a:xfrm>
            <a:custGeom>
              <a:avLst/>
              <a:gdLst/>
              <a:ahLst/>
              <a:cxnLst>
                <a:cxn ang="0">
                  <a:pos x="135" y="155"/>
                </a:cxn>
                <a:cxn ang="0">
                  <a:pos x="144" y="146"/>
                </a:cxn>
                <a:cxn ang="0">
                  <a:pos x="150" y="133"/>
                </a:cxn>
                <a:cxn ang="0">
                  <a:pos x="166" y="98"/>
                </a:cxn>
                <a:cxn ang="0">
                  <a:pos x="179" y="77"/>
                </a:cxn>
                <a:cxn ang="0">
                  <a:pos x="198" y="55"/>
                </a:cxn>
                <a:cxn ang="0">
                  <a:pos x="225" y="33"/>
                </a:cxn>
                <a:cxn ang="0">
                  <a:pos x="262" y="11"/>
                </a:cxn>
                <a:cxn ang="0">
                  <a:pos x="286" y="0"/>
                </a:cxn>
                <a:cxn ang="0">
                  <a:pos x="296" y="0"/>
                </a:cxn>
                <a:cxn ang="0">
                  <a:pos x="290" y="6"/>
                </a:cxn>
                <a:cxn ang="0">
                  <a:pos x="267" y="17"/>
                </a:cxn>
                <a:cxn ang="0">
                  <a:pos x="240" y="31"/>
                </a:cxn>
                <a:cxn ang="0">
                  <a:pos x="217" y="47"/>
                </a:cxn>
                <a:cxn ang="0">
                  <a:pos x="197" y="67"/>
                </a:cxn>
                <a:cxn ang="0">
                  <a:pos x="183" y="87"/>
                </a:cxn>
                <a:cxn ang="0">
                  <a:pos x="171" y="108"/>
                </a:cxn>
                <a:cxn ang="0">
                  <a:pos x="163" y="128"/>
                </a:cxn>
                <a:cxn ang="0">
                  <a:pos x="158" y="146"/>
                </a:cxn>
                <a:cxn ang="0">
                  <a:pos x="156" y="163"/>
                </a:cxn>
                <a:cxn ang="0">
                  <a:pos x="171" y="164"/>
                </a:cxn>
                <a:cxn ang="0">
                  <a:pos x="184" y="167"/>
                </a:cxn>
                <a:cxn ang="0">
                  <a:pos x="196" y="171"/>
                </a:cxn>
                <a:cxn ang="0">
                  <a:pos x="207" y="177"/>
                </a:cxn>
                <a:cxn ang="0">
                  <a:pos x="225" y="192"/>
                </a:cxn>
                <a:cxn ang="0">
                  <a:pos x="238" y="211"/>
                </a:cxn>
                <a:cxn ang="0">
                  <a:pos x="241" y="222"/>
                </a:cxn>
                <a:cxn ang="0">
                  <a:pos x="243" y="233"/>
                </a:cxn>
                <a:cxn ang="0">
                  <a:pos x="243" y="244"/>
                </a:cxn>
                <a:cxn ang="0">
                  <a:pos x="242" y="255"/>
                </a:cxn>
                <a:cxn ang="0">
                  <a:pos x="232" y="278"/>
                </a:cxn>
                <a:cxn ang="0">
                  <a:pos x="215" y="299"/>
                </a:cxn>
                <a:cxn ang="0">
                  <a:pos x="197" y="312"/>
                </a:cxn>
                <a:cxn ang="0">
                  <a:pos x="178" y="321"/>
                </a:cxn>
                <a:cxn ang="0">
                  <a:pos x="158" y="327"/>
                </a:cxn>
                <a:cxn ang="0">
                  <a:pos x="138" y="330"/>
                </a:cxn>
                <a:cxn ang="0">
                  <a:pos x="117" y="330"/>
                </a:cxn>
                <a:cxn ang="0">
                  <a:pos x="97" y="327"/>
                </a:cxn>
                <a:cxn ang="0">
                  <a:pos x="78" y="321"/>
                </a:cxn>
                <a:cxn ang="0">
                  <a:pos x="60" y="314"/>
                </a:cxn>
                <a:cxn ang="0">
                  <a:pos x="43" y="304"/>
                </a:cxn>
                <a:cxn ang="0">
                  <a:pos x="28" y="292"/>
                </a:cxn>
                <a:cxn ang="0">
                  <a:pos x="16" y="278"/>
                </a:cxn>
                <a:cxn ang="0">
                  <a:pos x="7" y="263"/>
                </a:cxn>
                <a:cxn ang="0">
                  <a:pos x="1" y="246"/>
                </a:cxn>
                <a:cxn ang="0">
                  <a:pos x="0" y="227"/>
                </a:cxn>
                <a:cxn ang="0">
                  <a:pos x="1" y="209"/>
                </a:cxn>
                <a:cxn ang="0">
                  <a:pos x="9" y="188"/>
                </a:cxn>
                <a:cxn ang="0">
                  <a:pos x="18" y="174"/>
                </a:cxn>
                <a:cxn ang="0">
                  <a:pos x="31" y="161"/>
                </a:cxn>
                <a:cxn ang="0">
                  <a:pos x="47" y="151"/>
                </a:cxn>
                <a:cxn ang="0">
                  <a:pos x="65" y="144"/>
                </a:cxn>
                <a:cxn ang="0">
                  <a:pos x="84" y="140"/>
                </a:cxn>
                <a:cxn ang="0">
                  <a:pos x="103" y="141"/>
                </a:cxn>
                <a:cxn ang="0">
                  <a:pos x="120" y="145"/>
                </a:cxn>
                <a:cxn ang="0">
                  <a:pos x="135" y="155"/>
                </a:cxn>
              </a:cxnLst>
              <a:rect l="0" t="0" r="r" b="b"/>
              <a:pathLst>
                <a:path w="297" h="331">
                  <a:moveTo>
                    <a:pt x="135" y="155"/>
                  </a:moveTo>
                  <a:lnTo>
                    <a:pt x="144" y="146"/>
                  </a:lnTo>
                  <a:lnTo>
                    <a:pt x="150" y="133"/>
                  </a:lnTo>
                  <a:lnTo>
                    <a:pt x="166" y="98"/>
                  </a:lnTo>
                  <a:lnTo>
                    <a:pt x="179" y="77"/>
                  </a:lnTo>
                  <a:lnTo>
                    <a:pt x="198" y="55"/>
                  </a:lnTo>
                  <a:lnTo>
                    <a:pt x="225" y="33"/>
                  </a:lnTo>
                  <a:lnTo>
                    <a:pt x="262" y="11"/>
                  </a:lnTo>
                  <a:lnTo>
                    <a:pt x="286" y="0"/>
                  </a:lnTo>
                  <a:lnTo>
                    <a:pt x="296" y="0"/>
                  </a:lnTo>
                  <a:lnTo>
                    <a:pt x="290" y="6"/>
                  </a:lnTo>
                  <a:lnTo>
                    <a:pt x="267" y="17"/>
                  </a:lnTo>
                  <a:lnTo>
                    <a:pt x="240" y="31"/>
                  </a:lnTo>
                  <a:lnTo>
                    <a:pt x="217" y="47"/>
                  </a:lnTo>
                  <a:lnTo>
                    <a:pt x="197" y="67"/>
                  </a:lnTo>
                  <a:lnTo>
                    <a:pt x="183" y="87"/>
                  </a:lnTo>
                  <a:lnTo>
                    <a:pt x="171" y="108"/>
                  </a:lnTo>
                  <a:lnTo>
                    <a:pt x="163" y="128"/>
                  </a:lnTo>
                  <a:lnTo>
                    <a:pt x="158" y="146"/>
                  </a:lnTo>
                  <a:lnTo>
                    <a:pt x="156" y="163"/>
                  </a:lnTo>
                  <a:lnTo>
                    <a:pt x="171" y="164"/>
                  </a:lnTo>
                  <a:lnTo>
                    <a:pt x="184" y="167"/>
                  </a:lnTo>
                  <a:lnTo>
                    <a:pt x="196" y="171"/>
                  </a:lnTo>
                  <a:lnTo>
                    <a:pt x="207" y="177"/>
                  </a:lnTo>
                  <a:lnTo>
                    <a:pt x="225" y="192"/>
                  </a:lnTo>
                  <a:lnTo>
                    <a:pt x="238" y="211"/>
                  </a:lnTo>
                  <a:lnTo>
                    <a:pt x="241" y="222"/>
                  </a:lnTo>
                  <a:lnTo>
                    <a:pt x="243" y="233"/>
                  </a:lnTo>
                  <a:lnTo>
                    <a:pt x="243" y="244"/>
                  </a:lnTo>
                  <a:lnTo>
                    <a:pt x="242" y="255"/>
                  </a:lnTo>
                  <a:lnTo>
                    <a:pt x="232" y="278"/>
                  </a:lnTo>
                  <a:lnTo>
                    <a:pt x="215" y="299"/>
                  </a:lnTo>
                  <a:lnTo>
                    <a:pt x="197" y="312"/>
                  </a:lnTo>
                  <a:lnTo>
                    <a:pt x="178" y="321"/>
                  </a:lnTo>
                  <a:lnTo>
                    <a:pt x="158" y="327"/>
                  </a:lnTo>
                  <a:lnTo>
                    <a:pt x="138" y="330"/>
                  </a:lnTo>
                  <a:lnTo>
                    <a:pt x="117" y="330"/>
                  </a:lnTo>
                  <a:lnTo>
                    <a:pt x="97" y="327"/>
                  </a:lnTo>
                  <a:lnTo>
                    <a:pt x="78" y="321"/>
                  </a:lnTo>
                  <a:lnTo>
                    <a:pt x="60" y="314"/>
                  </a:lnTo>
                  <a:lnTo>
                    <a:pt x="43" y="304"/>
                  </a:lnTo>
                  <a:lnTo>
                    <a:pt x="28" y="292"/>
                  </a:lnTo>
                  <a:lnTo>
                    <a:pt x="16" y="278"/>
                  </a:lnTo>
                  <a:lnTo>
                    <a:pt x="7" y="263"/>
                  </a:lnTo>
                  <a:lnTo>
                    <a:pt x="1" y="246"/>
                  </a:lnTo>
                  <a:lnTo>
                    <a:pt x="0" y="227"/>
                  </a:lnTo>
                  <a:lnTo>
                    <a:pt x="1" y="209"/>
                  </a:lnTo>
                  <a:lnTo>
                    <a:pt x="9" y="188"/>
                  </a:lnTo>
                  <a:lnTo>
                    <a:pt x="18" y="174"/>
                  </a:lnTo>
                  <a:lnTo>
                    <a:pt x="31" y="161"/>
                  </a:lnTo>
                  <a:lnTo>
                    <a:pt x="47" y="151"/>
                  </a:lnTo>
                  <a:lnTo>
                    <a:pt x="65" y="144"/>
                  </a:lnTo>
                  <a:lnTo>
                    <a:pt x="84" y="140"/>
                  </a:lnTo>
                  <a:lnTo>
                    <a:pt x="103" y="141"/>
                  </a:lnTo>
                  <a:lnTo>
                    <a:pt x="120" y="145"/>
                  </a:lnTo>
                  <a:lnTo>
                    <a:pt x="135" y="155"/>
                  </a:lnTo>
                </a:path>
              </a:pathLst>
            </a:custGeom>
            <a:solidFill>
              <a:srgbClr val="FF33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5137" y="230"/>
              <a:ext cx="297" cy="333"/>
            </a:xfrm>
            <a:custGeom>
              <a:avLst/>
              <a:gdLst/>
              <a:ahLst/>
              <a:cxnLst>
                <a:cxn ang="0">
                  <a:pos x="119" y="147"/>
                </a:cxn>
                <a:cxn ang="0">
                  <a:pos x="144" y="147"/>
                </a:cxn>
                <a:cxn ang="0">
                  <a:pos x="166" y="99"/>
                </a:cxn>
                <a:cxn ang="0">
                  <a:pos x="198" y="57"/>
                </a:cxn>
                <a:cxn ang="0">
                  <a:pos x="261" y="12"/>
                </a:cxn>
                <a:cxn ang="0">
                  <a:pos x="293" y="0"/>
                </a:cxn>
                <a:cxn ang="0">
                  <a:pos x="266" y="17"/>
                </a:cxn>
                <a:cxn ang="0">
                  <a:pos x="215" y="48"/>
                </a:cxn>
                <a:cxn ang="0">
                  <a:pos x="181" y="88"/>
                </a:cxn>
                <a:cxn ang="0">
                  <a:pos x="162" y="129"/>
                </a:cxn>
                <a:cxn ang="0">
                  <a:pos x="155" y="164"/>
                </a:cxn>
                <a:cxn ang="0">
                  <a:pos x="183" y="168"/>
                </a:cxn>
                <a:cxn ang="0">
                  <a:pos x="206" y="178"/>
                </a:cxn>
                <a:cxn ang="0">
                  <a:pos x="236" y="213"/>
                </a:cxn>
                <a:cxn ang="0">
                  <a:pos x="242" y="234"/>
                </a:cxn>
                <a:cxn ang="0">
                  <a:pos x="240" y="256"/>
                </a:cxn>
                <a:cxn ang="0">
                  <a:pos x="213" y="300"/>
                </a:cxn>
                <a:cxn ang="0">
                  <a:pos x="177" y="322"/>
                </a:cxn>
                <a:cxn ang="0">
                  <a:pos x="138" y="331"/>
                </a:cxn>
                <a:cxn ang="0">
                  <a:pos x="98" y="328"/>
                </a:cxn>
                <a:cxn ang="0">
                  <a:pos x="60" y="315"/>
                </a:cxn>
                <a:cxn ang="0">
                  <a:pos x="29" y="293"/>
                </a:cxn>
                <a:cxn ang="0">
                  <a:pos x="8" y="264"/>
                </a:cxn>
                <a:cxn ang="0">
                  <a:pos x="0" y="229"/>
                </a:cxn>
                <a:cxn ang="0">
                  <a:pos x="9" y="190"/>
                </a:cxn>
                <a:cxn ang="0">
                  <a:pos x="32" y="163"/>
                </a:cxn>
                <a:cxn ang="0">
                  <a:pos x="65" y="145"/>
                </a:cxn>
                <a:cxn ang="0">
                  <a:pos x="102" y="142"/>
                </a:cxn>
                <a:cxn ang="0">
                  <a:pos x="135" y="156"/>
                </a:cxn>
                <a:cxn ang="0">
                  <a:pos x="143" y="146"/>
                </a:cxn>
                <a:cxn ang="0">
                  <a:pos x="120" y="146"/>
                </a:cxn>
                <a:cxn ang="0">
                  <a:pos x="84" y="141"/>
                </a:cxn>
                <a:cxn ang="0">
                  <a:pos x="47" y="152"/>
                </a:cxn>
                <a:cxn ang="0">
                  <a:pos x="18" y="174"/>
                </a:cxn>
                <a:cxn ang="0">
                  <a:pos x="1" y="209"/>
                </a:cxn>
                <a:cxn ang="0">
                  <a:pos x="1" y="247"/>
                </a:cxn>
                <a:cxn ang="0">
                  <a:pos x="16" y="279"/>
                </a:cxn>
                <a:cxn ang="0">
                  <a:pos x="43" y="306"/>
                </a:cxn>
                <a:cxn ang="0">
                  <a:pos x="77" y="323"/>
                </a:cxn>
                <a:cxn ang="0">
                  <a:pos x="117" y="332"/>
                </a:cxn>
                <a:cxn ang="0">
                  <a:pos x="158" y="329"/>
                </a:cxn>
                <a:cxn ang="0">
                  <a:pos x="197" y="314"/>
                </a:cxn>
                <a:cxn ang="0">
                  <a:pos x="231" y="279"/>
                </a:cxn>
                <a:cxn ang="0">
                  <a:pos x="243" y="245"/>
                </a:cxn>
                <a:cxn ang="0">
                  <a:pos x="241" y="223"/>
                </a:cxn>
                <a:cxn ang="0">
                  <a:pos x="225" y="193"/>
                </a:cxn>
                <a:cxn ang="0">
                  <a:pos x="196" y="172"/>
                </a:cxn>
                <a:cxn ang="0">
                  <a:pos x="170" y="164"/>
                </a:cxn>
                <a:cxn ang="0">
                  <a:pos x="158" y="147"/>
                </a:cxn>
                <a:cxn ang="0">
                  <a:pos x="171" y="109"/>
                </a:cxn>
                <a:cxn ang="0">
                  <a:pos x="197" y="68"/>
                </a:cxn>
                <a:cxn ang="0">
                  <a:pos x="239" y="31"/>
                </a:cxn>
                <a:cxn ang="0">
                  <a:pos x="288" y="6"/>
                </a:cxn>
                <a:cxn ang="0">
                  <a:pos x="285" y="0"/>
                </a:cxn>
                <a:cxn ang="0">
                  <a:pos x="224" y="33"/>
                </a:cxn>
                <a:cxn ang="0">
                  <a:pos x="178" y="78"/>
                </a:cxn>
                <a:cxn ang="0">
                  <a:pos x="149" y="134"/>
                </a:cxn>
                <a:cxn ang="0">
                  <a:pos x="135" y="155"/>
                </a:cxn>
              </a:cxnLst>
              <a:rect l="0" t="0" r="r" b="b"/>
              <a:pathLst>
                <a:path w="297" h="333">
                  <a:moveTo>
                    <a:pt x="120" y="146"/>
                  </a:moveTo>
                  <a:lnTo>
                    <a:pt x="119" y="147"/>
                  </a:lnTo>
                  <a:lnTo>
                    <a:pt x="135" y="156"/>
                  </a:lnTo>
                  <a:lnTo>
                    <a:pt x="144" y="147"/>
                  </a:lnTo>
                  <a:lnTo>
                    <a:pt x="150" y="134"/>
                  </a:lnTo>
                  <a:lnTo>
                    <a:pt x="166" y="99"/>
                  </a:lnTo>
                  <a:lnTo>
                    <a:pt x="179" y="78"/>
                  </a:lnTo>
                  <a:lnTo>
                    <a:pt x="198" y="57"/>
                  </a:lnTo>
                  <a:lnTo>
                    <a:pt x="224" y="34"/>
                  </a:lnTo>
                  <a:lnTo>
                    <a:pt x="261" y="12"/>
                  </a:lnTo>
                  <a:lnTo>
                    <a:pt x="285" y="1"/>
                  </a:lnTo>
                  <a:lnTo>
                    <a:pt x="293" y="0"/>
                  </a:lnTo>
                  <a:lnTo>
                    <a:pt x="288" y="6"/>
                  </a:lnTo>
                  <a:lnTo>
                    <a:pt x="266" y="17"/>
                  </a:lnTo>
                  <a:lnTo>
                    <a:pt x="239" y="31"/>
                  </a:lnTo>
                  <a:lnTo>
                    <a:pt x="215" y="48"/>
                  </a:lnTo>
                  <a:lnTo>
                    <a:pt x="197" y="67"/>
                  </a:lnTo>
                  <a:lnTo>
                    <a:pt x="181" y="88"/>
                  </a:lnTo>
                  <a:lnTo>
                    <a:pt x="170" y="108"/>
                  </a:lnTo>
                  <a:lnTo>
                    <a:pt x="162" y="129"/>
                  </a:lnTo>
                  <a:lnTo>
                    <a:pt x="157" y="147"/>
                  </a:lnTo>
                  <a:lnTo>
                    <a:pt x="155" y="164"/>
                  </a:lnTo>
                  <a:lnTo>
                    <a:pt x="170" y="165"/>
                  </a:lnTo>
                  <a:lnTo>
                    <a:pt x="183" y="168"/>
                  </a:lnTo>
                  <a:lnTo>
                    <a:pt x="196" y="173"/>
                  </a:lnTo>
                  <a:lnTo>
                    <a:pt x="206" y="178"/>
                  </a:lnTo>
                  <a:lnTo>
                    <a:pt x="224" y="194"/>
                  </a:lnTo>
                  <a:lnTo>
                    <a:pt x="236" y="213"/>
                  </a:lnTo>
                  <a:lnTo>
                    <a:pt x="240" y="223"/>
                  </a:lnTo>
                  <a:lnTo>
                    <a:pt x="242" y="234"/>
                  </a:lnTo>
                  <a:lnTo>
                    <a:pt x="242" y="245"/>
                  </a:lnTo>
                  <a:lnTo>
                    <a:pt x="240" y="256"/>
                  </a:lnTo>
                  <a:lnTo>
                    <a:pt x="231" y="279"/>
                  </a:lnTo>
                  <a:lnTo>
                    <a:pt x="213" y="300"/>
                  </a:lnTo>
                  <a:lnTo>
                    <a:pt x="196" y="313"/>
                  </a:lnTo>
                  <a:lnTo>
                    <a:pt x="177" y="322"/>
                  </a:lnTo>
                  <a:lnTo>
                    <a:pt x="158" y="328"/>
                  </a:lnTo>
                  <a:lnTo>
                    <a:pt x="138" y="331"/>
                  </a:lnTo>
                  <a:lnTo>
                    <a:pt x="117" y="331"/>
                  </a:lnTo>
                  <a:lnTo>
                    <a:pt x="98" y="328"/>
                  </a:lnTo>
                  <a:lnTo>
                    <a:pt x="78" y="322"/>
                  </a:lnTo>
                  <a:lnTo>
                    <a:pt x="60" y="315"/>
                  </a:lnTo>
                  <a:lnTo>
                    <a:pt x="44" y="305"/>
                  </a:lnTo>
                  <a:lnTo>
                    <a:pt x="29" y="293"/>
                  </a:lnTo>
                  <a:lnTo>
                    <a:pt x="17" y="279"/>
                  </a:lnTo>
                  <a:lnTo>
                    <a:pt x="8" y="264"/>
                  </a:lnTo>
                  <a:lnTo>
                    <a:pt x="2" y="247"/>
                  </a:lnTo>
                  <a:lnTo>
                    <a:pt x="0" y="229"/>
                  </a:lnTo>
                  <a:lnTo>
                    <a:pt x="2" y="210"/>
                  </a:lnTo>
                  <a:lnTo>
                    <a:pt x="9" y="190"/>
                  </a:lnTo>
                  <a:lnTo>
                    <a:pt x="19" y="175"/>
                  </a:lnTo>
                  <a:lnTo>
                    <a:pt x="32" y="163"/>
                  </a:lnTo>
                  <a:lnTo>
                    <a:pt x="48" y="153"/>
                  </a:lnTo>
                  <a:lnTo>
                    <a:pt x="65" y="145"/>
                  </a:lnTo>
                  <a:lnTo>
                    <a:pt x="84" y="142"/>
                  </a:lnTo>
                  <a:lnTo>
                    <a:pt x="102" y="142"/>
                  </a:lnTo>
                  <a:lnTo>
                    <a:pt x="119" y="147"/>
                  </a:lnTo>
                  <a:lnTo>
                    <a:pt x="135" y="156"/>
                  </a:lnTo>
                  <a:lnTo>
                    <a:pt x="144" y="147"/>
                  </a:lnTo>
                  <a:lnTo>
                    <a:pt x="143" y="146"/>
                  </a:lnTo>
                  <a:lnTo>
                    <a:pt x="135" y="155"/>
                  </a:lnTo>
                  <a:lnTo>
                    <a:pt x="120" y="146"/>
                  </a:lnTo>
                  <a:lnTo>
                    <a:pt x="102" y="141"/>
                  </a:lnTo>
                  <a:lnTo>
                    <a:pt x="84" y="141"/>
                  </a:lnTo>
                  <a:lnTo>
                    <a:pt x="65" y="145"/>
                  </a:lnTo>
                  <a:lnTo>
                    <a:pt x="47" y="152"/>
                  </a:lnTo>
                  <a:lnTo>
                    <a:pt x="31" y="162"/>
                  </a:lnTo>
                  <a:lnTo>
                    <a:pt x="18" y="174"/>
                  </a:lnTo>
                  <a:lnTo>
                    <a:pt x="9" y="189"/>
                  </a:lnTo>
                  <a:lnTo>
                    <a:pt x="1" y="209"/>
                  </a:lnTo>
                  <a:lnTo>
                    <a:pt x="0" y="229"/>
                  </a:lnTo>
                  <a:lnTo>
                    <a:pt x="1" y="247"/>
                  </a:lnTo>
                  <a:lnTo>
                    <a:pt x="7" y="264"/>
                  </a:lnTo>
                  <a:lnTo>
                    <a:pt x="16" y="279"/>
                  </a:lnTo>
                  <a:lnTo>
                    <a:pt x="28" y="293"/>
                  </a:lnTo>
                  <a:lnTo>
                    <a:pt x="43" y="306"/>
                  </a:lnTo>
                  <a:lnTo>
                    <a:pt x="59" y="315"/>
                  </a:lnTo>
                  <a:lnTo>
                    <a:pt x="77" y="323"/>
                  </a:lnTo>
                  <a:lnTo>
                    <a:pt x="97" y="329"/>
                  </a:lnTo>
                  <a:lnTo>
                    <a:pt x="117" y="332"/>
                  </a:lnTo>
                  <a:lnTo>
                    <a:pt x="138" y="332"/>
                  </a:lnTo>
                  <a:lnTo>
                    <a:pt x="158" y="329"/>
                  </a:lnTo>
                  <a:lnTo>
                    <a:pt x="177" y="323"/>
                  </a:lnTo>
                  <a:lnTo>
                    <a:pt x="197" y="314"/>
                  </a:lnTo>
                  <a:lnTo>
                    <a:pt x="214" y="301"/>
                  </a:lnTo>
                  <a:lnTo>
                    <a:pt x="231" y="279"/>
                  </a:lnTo>
                  <a:lnTo>
                    <a:pt x="241" y="257"/>
                  </a:lnTo>
                  <a:lnTo>
                    <a:pt x="243" y="245"/>
                  </a:lnTo>
                  <a:lnTo>
                    <a:pt x="243" y="234"/>
                  </a:lnTo>
                  <a:lnTo>
                    <a:pt x="241" y="223"/>
                  </a:lnTo>
                  <a:lnTo>
                    <a:pt x="237" y="212"/>
                  </a:lnTo>
                  <a:lnTo>
                    <a:pt x="225" y="193"/>
                  </a:lnTo>
                  <a:lnTo>
                    <a:pt x="207" y="178"/>
                  </a:lnTo>
                  <a:lnTo>
                    <a:pt x="196" y="172"/>
                  </a:lnTo>
                  <a:lnTo>
                    <a:pt x="183" y="168"/>
                  </a:lnTo>
                  <a:lnTo>
                    <a:pt x="170" y="164"/>
                  </a:lnTo>
                  <a:lnTo>
                    <a:pt x="156" y="163"/>
                  </a:lnTo>
                  <a:lnTo>
                    <a:pt x="158" y="147"/>
                  </a:lnTo>
                  <a:lnTo>
                    <a:pt x="163" y="129"/>
                  </a:lnTo>
                  <a:lnTo>
                    <a:pt x="171" y="109"/>
                  </a:lnTo>
                  <a:lnTo>
                    <a:pt x="182" y="88"/>
                  </a:lnTo>
                  <a:lnTo>
                    <a:pt x="197" y="68"/>
                  </a:lnTo>
                  <a:lnTo>
                    <a:pt x="216" y="48"/>
                  </a:lnTo>
                  <a:lnTo>
                    <a:pt x="239" y="31"/>
                  </a:lnTo>
                  <a:lnTo>
                    <a:pt x="267" y="18"/>
                  </a:lnTo>
                  <a:lnTo>
                    <a:pt x="288" y="6"/>
                  </a:lnTo>
                  <a:lnTo>
                    <a:pt x="296" y="0"/>
                  </a:lnTo>
                  <a:lnTo>
                    <a:pt x="285" y="0"/>
                  </a:lnTo>
                  <a:lnTo>
                    <a:pt x="260" y="12"/>
                  </a:lnTo>
                  <a:lnTo>
                    <a:pt x="224" y="33"/>
                  </a:lnTo>
                  <a:lnTo>
                    <a:pt x="197" y="56"/>
                  </a:lnTo>
                  <a:lnTo>
                    <a:pt x="178" y="78"/>
                  </a:lnTo>
                  <a:lnTo>
                    <a:pt x="165" y="99"/>
                  </a:lnTo>
                  <a:lnTo>
                    <a:pt x="149" y="134"/>
                  </a:lnTo>
                  <a:lnTo>
                    <a:pt x="143" y="147"/>
                  </a:lnTo>
                  <a:lnTo>
                    <a:pt x="135" y="155"/>
                  </a:lnTo>
                  <a:lnTo>
                    <a:pt x="120" y="1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5262" y="387"/>
              <a:ext cx="32" cy="24"/>
            </a:xfrm>
            <a:custGeom>
              <a:avLst/>
              <a:gdLst/>
              <a:ahLst/>
              <a:cxnLst>
                <a:cxn ang="0">
                  <a:pos x="31" y="7"/>
                </a:cxn>
                <a:cxn ang="0">
                  <a:pos x="29" y="7"/>
                </a:cxn>
                <a:cxn ang="0">
                  <a:pos x="27" y="16"/>
                </a:cxn>
                <a:cxn ang="0">
                  <a:pos x="21" y="20"/>
                </a:cxn>
                <a:cxn ang="0">
                  <a:pos x="15" y="22"/>
                </a:cxn>
                <a:cxn ang="0">
                  <a:pos x="8" y="20"/>
                </a:cxn>
                <a:cxn ang="0">
                  <a:pos x="3" y="17"/>
                </a:cxn>
                <a:cxn ang="0">
                  <a:pos x="1" y="12"/>
                </a:cxn>
                <a:cxn ang="0">
                  <a:pos x="2" y="6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2" y="18"/>
                </a:cxn>
                <a:cxn ang="0">
                  <a:pos x="8" y="21"/>
                </a:cxn>
                <a:cxn ang="0">
                  <a:pos x="15" y="23"/>
                </a:cxn>
                <a:cxn ang="0">
                  <a:pos x="22" y="21"/>
                </a:cxn>
                <a:cxn ang="0">
                  <a:pos x="27" y="16"/>
                </a:cxn>
                <a:cxn ang="0">
                  <a:pos x="31" y="7"/>
                </a:cxn>
              </a:cxnLst>
              <a:rect l="0" t="0" r="r" b="b"/>
              <a:pathLst>
                <a:path w="32" h="24">
                  <a:moveTo>
                    <a:pt x="31" y="7"/>
                  </a:moveTo>
                  <a:lnTo>
                    <a:pt x="29" y="7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5" y="22"/>
                  </a:lnTo>
                  <a:lnTo>
                    <a:pt x="8" y="20"/>
                  </a:lnTo>
                  <a:lnTo>
                    <a:pt x="3" y="17"/>
                  </a:lnTo>
                  <a:lnTo>
                    <a:pt x="1" y="12"/>
                  </a:lnTo>
                  <a:lnTo>
                    <a:pt x="2" y="6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8" y="21"/>
                  </a:lnTo>
                  <a:lnTo>
                    <a:pt x="15" y="23"/>
                  </a:lnTo>
                  <a:lnTo>
                    <a:pt x="22" y="21"/>
                  </a:lnTo>
                  <a:lnTo>
                    <a:pt x="27" y="16"/>
                  </a:lnTo>
                  <a:lnTo>
                    <a:pt x="31" y="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5242" y="389"/>
              <a:ext cx="64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10" y="15"/>
                </a:cxn>
                <a:cxn ang="0">
                  <a:pos x="24" y="20"/>
                </a:cxn>
                <a:cxn ang="0">
                  <a:pos x="40" y="25"/>
                </a:cxn>
                <a:cxn ang="0">
                  <a:pos x="54" y="26"/>
                </a:cxn>
                <a:cxn ang="0">
                  <a:pos x="59" y="25"/>
                </a:cxn>
                <a:cxn ang="0">
                  <a:pos x="62" y="23"/>
                </a:cxn>
                <a:cxn ang="0">
                  <a:pos x="63" y="19"/>
                </a:cxn>
                <a:cxn ang="0">
                  <a:pos x="60" y="14"/>
                </a:cxn>
                <a:cxn ang="0">
                  <a:pos x="60" y="15"/>
                </a:cxn>
                <a:cxn ang="0">
                  <a:pos x="61" y="19"/>
                </a:cxn>
                <a:cxn ang="0">
                  <a:pos x="61" y="22"/>
                </a:cxn>
                <a:cxn ang="0">
                  <a:pos x="58" y="24"/>
                </a:cxn>
                <a:cxn ang="0">
                  <a:pos x="54" y="25"/>
                </a:cxn>
                <a:cxn ang="0">
                  <a:pos x="40" y="23"/>
                </a:cxn>
                <a:cxn ang="0">
                  <a:pos x="25" y="19"/>
                </a:cxn>
                <a:cxn ang="0">
                  <a:pos x="11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13" y="0"/>
                </a:cxn>
              </a:cxnLst>
              <a:rect l="0" t="0" r="r" b="b"/>
              <a:pathLst>
                <a:path w="64" h="27">
                  <a:moveTo>
                    <a:pt x="13" y="0"/>
                  </a:moveTo>
                  <a:lnTo>
                    <a:pt x="12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10" y="15"/>
                  </a:lnTo>
                  <a:lnTo>
                    <a:pt x="24" y="20"/>
                  </a:lnTo>
                  <a:lnTo>
                    <a:pt x="40" y="25"/>
                  </a:lnTo>
                  <a:lnTo>
                    <a:pt x="54" y="26"/>
                  </a:lnTo>
                  <a:lnTo>
                    <a:pt x="59" y="25"/>
                  </a:lnTo>
                  <a:lnTo>
                    <a:pt x="62" y="23"/>
                  </a:lnTo>
                  <a:lnTo>
                    <a:pt x="63" y="19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1" y="19"/>
                  </a:lnTo>
                  <a:lnTo>
                    <a:pt x="61" y="22"/>
                  </a:lnTo>
                  <a:lnTo>
                    <a:pt x="58" y="24"/>
                  </a:lnTo>
                  <a:lnTo>
                    <a:pt x="54" y="25"/>
                  </a:lnTo>
                  <a:lnTo>
                    <a:pt x="40" y="23"/>
                  </a:lnTo>
                  <a:lnTo>
                    <a:pt x="25" y="19"/>
                  </a:lnTo>
                  <a:lnTo>
                    <a:pt x="11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5419" y="231"/>
              <a:ext cx="233" cy="370"/>
            </a:xfrm>
            <a:custGeom>
              <a:avLst/>
              <a:gdLst/>
              <a:ahLst/>
              <a:cxnLst>
                <a:cxn ang="0">
                  <a:pos x="57" y="209"/>
                </a:cxn>
                <a:cxn ang="0">
                  <a:pos x="53" y="198"/>
                </a:cxn>
                <a:cxn ang="0">
                  <a:pos x="46" y="185"/>
                </a:cxn>
                <a:cxn ang="0">
                  <a:pos x="24" y="153"/>
                </a:cxn>
                <a:cxn ang="0">
                  <a:pos x="13" y="131"/>
                </a:cxn>
                <a:cxn ang="0">
                  <a:pos x="4" y="104"/>
                </a:cxn>
                <a:cxn ang="0">
                  <a:pos x="0" y="71"/>
                </a:cxn>
                <a:cxn ang="0">
                  <a:pos x="0" y="32"/>
                </a:cxn>
                <a:cxn ang="0">
                  <a:pos x="5" y="7"/>
                </a:cxn>
                <a:cxn ang="0">
                  <a:pos x="7" y="1"/>
                </a:cxn>
                <a:cxn ang="0">
                  <a:pos x="10" y="0"/>
                </a:cxn>
                <a:cxn ang="0">
                  <a:pos x="12" y="8"/>
                </a:cxn>
                <a:cxn ang="0">
                  <a:pos x="9" y="30"/>
                </a:cxn>
                <a:cxn ang="0">
                  <a:pos x="5" y="59"/>
                </a:cxn>
                <a:cxn ang="0">
                  <a:pos x="7" y="86"/>
                </a:cxn>
                <a:cxn ang="0">
                  <a:pos x="13" y="111"/>
                </a:cxn>
                <a:cxn ang="0">
                  <a:pos x="23" y="134"/>
                </a:cxn>
                <a:cxn ang="0">
                  <a:pos x="35" y="155"/>
                </a:cxn>
                <a:cxn ang="0">
                  <a:pos x="48" y="172"/>
                </a:cxn>
                <a:cxn ang="0">
                  <a:pos x="62" y="186"/>
                </a:cxn>
                <a:cxn ang="0">
                  <a:pos x="75" y="198"/>
                </a:cxn>
                <a:cxn ang="0">
                  <a:pos x="85" y="187"/>
                </a:cxn>
                <a:cxn ang="0">
                  <a:pos x="95" y="179"/>
                </a:cxn>
                <a:cxn ang="0">
                  <a:pos x="117" y="167"/>
                </a:cxn>
                <a:cxn ang="0">
                  <a:pos x="129" y="164"/>
                </a:cxn>
                <a:cxn ang="0">
                  <a:pos x="141" y="163"/>
                </a:cxn>
                <a:cxn ang="0">
                  <a:pos x="154" y="163"/>
                </a:cxn>
                <a:cxn ang="0">
                  <a:pos x="165" y="165"/>
                </a:cxn>
                <a:cxn ang="0">
                  <a:pos x="187" y="173"/>
                </a:cxn>
                <a:cxn ang="0">
                  <a:pos x="207" y="187"/>
                </a:cxn>
                <a:cxn ang="0">
                  <a:pos x="215" y="196"/>
                </a:cxn>
                <a:cxn ang="0">
                  <a:pos x="222" y="207"/>
                </a:cxn>
                <a:cxn ang="0">
                  <a:pos x="227" y="219"/>
                </a:cxn>
                <a:cxn ang="0">
                  <a:pos x="230" y="232"/>
                </a:cxn>
                <a:cxn ang="0">
                  <a:pos x="232" y="252"/>
                </a:cxn>
                <a:cxn ang="0">
                  <a:pos x="229" y="272"/>
                </a:cxn>
                <a:cxn ang="0">
                  <a:pos x="223" y="290"/>
                </a:cxn>
                <a:cxn ang="0">
                  <a:pos x="214" y="307"/>
                </a:cxn>
                <a:cxn ang="0">
                  <a:pos x="202" y="322"/>
                </a:cxn>
                <a:cxn ang="0">
                  <a:pos x="188" y="336"/>
                </a:cxn>
                <a:cxn ang="0">
                  <a:pos x="172" y="347"/>
                </a:cxn>
                <a:cxn ang="0">
                  <a:pos x="155" y="356"/>
                </a:cxn>
                <a:cxn ang="0">
                  <a:pos x="137" y="363"/>
                </a:cxn>
                <a:cxn ang="0">
                  <a:pos x="118" y="367"/>
                </a:cxn>
                <a:cxn ang="0">
                  <a:pos x="99" y="369"/>
                </a:cxn>
                <a:cxn ang="0">
                  <a:pos x="80" y="366"/>
                </a:cxn>
                <a:cxn ang="0">
                  <a:pos x="62" y="361"/>
                </a:cxn>
                <a:cxn ang="0">
                  <a:pos x="44" y="352"/>
                </a:cxn>
                <a:cxn ang="0">
                  <a:pos x="28" y="339"/>
                </a:cxn>
                <a:cxn ang="0">
                  <a:pos x="14" y="323"/>
                </a:cxn>
                <a:cxn ang="0">
                  <a:pos x="7" y="307"/>
                </a:cxn>
                <a:cxn ang="0">
                  <a:pos x="3" y="290"/>
                </a:cxn>
                <a:cxn ang="0">
                  <a:pos x="3" y="273"/>
                </a:cxn>
                <a:cxn ang="0">
                  <a:pos x="7" y="255"/>
                </a:cxn>
                <a:cxn ang="0">
                  <a:pos x="15" y="239"/>
                </a:cxn>
                <a:cxn ang="0">
                  <a:pos x="26" y="225"/>
                </a:cxn>
                <a:cxn ang="0">
                  <a:pos x="40" y="215"/>
                </a:cxn>
                <a:cxn ang="0">
                  <a:pos x="57" y="209"/>
                </a:cxn>
              </a:cxnLst>
              <a:rect l="0" t="0" r="r" b="b"/>
              <a:pathLst>
                <a:path w="233" h="370">
                  <a:moveTo>
                    <a:pt x="57" y="209"/>
                  </a:moveTo>
                  <a:lnTo>
                    <a:pt x="53" y="198"/>
                  </a:lnTo>
                  <a:lnTo>
                    <a:pt x="46" y="185"/>
                  </a:lnTo>
                  <a:lnTo>
                    <a:pt x="24" y="153"/>
                  </a:lnTo>
                  <a:lnTo>
                    <a:pt x="13" y="131"/>
                  </a:lnTo>
                  <a:lnTo>
                    <a:pt x="4" y="104"/>
                  </a:lnTo>
                  <a:lnTo>
                    <a:pt x="0" y="71"/>
                  </a:lnTo>
                  <a:lnTo>
                    <a:pt x="0" y="32"/>
                  </a:lnTo>
                  <a:lnTo>
                    <a:pt x="5" y="7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8"/>
                  </a:lnTo>
                  <a:lnTo>
                    <a:pt x="9" y="30"/>
                  </a:lnTo>
                  <a:lnTo>
                    <a:pt x="5" y="59"/>
                  </a:lnTo>
                  <a:lnTo>
                    <a:pt x="7" y="86"/>
                  </a:lnTo>
                  <a:lnTo>
                    <a:pt x="13" y="111"/>
                  </a:lnTo>
                  <a:lnTo>
                    <a:pt x="23" y="134"/>
                  </a:lnTo>
                  <a:lnTo>
                    <a:pt x="35" y="155"/>
                  </a:lnTo>
                  <a:lnTo>
                    <a:pt x="48" y="172"/>
                  </a:lnTo>
                  <a:lnTo>
                    <a:pt x="62" y="186"/>
                  </a:lnTo>
                  <a:lnTo>
                    <a:pt x="75" y="198"/>
                  </a:lnTo>
                  <a:lnTo>
                    <a:pt x="85" y="187"/>
                  </a:lnTo>
                  <a:lnTo>
                    <a:pt x="95" y="179"/>
                  </a:lnTo>
                  <a:lnTo>
                    <a:pt x="117" y="167"/>
                  </a:lnTo>
                  <a:lnTo>
                    <a:pt x="129" y="164"/>
                  </a:lnTo>
                  <a:lnTo>
                    <a:pt x="141" y="163"/>
                  </a:lnTo>
                  <a:lnTo>
                    <a:pt x="154" y="163"/>
                  </a:lnTo>
                  <a:lnTo>
                    <a:pt x="165" y="165"/>
                  </a:lnTo>
                  <a:lnTo>
                    <a:pt x="187" y="173"/>
                  </a:lnTo>
                  <a:lnTo>
                    <a:pt x="207" y="187"/>
                  </a:lnTo>
                  <a:lnTo>
                    <a:pt x="215" y="196"/>
                  </a:lnTo>
                  <a:lnTo>
                    <a:pt x="222" y="207"/>
                  </a:lnTo>
                  <a:lnTo>
                    <a:pt x="227" y="219"/>
                  </a:lnTo>
                  <a:lnTo>
                    <a:pt x="230" y="232"/>
                  </a:lnTo>
                  <a:lnTo>
                    <a:pt x="232" y="252"/>
                  </a:lnTo>
                  <a:lnTo>
                    <a:pt x="229" y="272"/>
                  </a:lnTo>
                  <a:lnTo>
                    <a:pt x="223" y="290"/>
                  </a:lnTo>
                  <a:lnTo>
                    <a:pt x="214" y="307"/>
                  </a:lnTo>
                  <a:lnTo>
                    <a:pt x="202" y="322"/>
                  </a:lnTo>
                  <a:lnTo>
                    <a:pt x="188" y="336"/>
                  </a:lnTo>
                  <a:lnTo>
                    <a:pt x="172" y="347"/>
                  </a:lnTo>
                  <a:lnTo>
                    <a:pt x="155" y="356"/>
                  </a:lnTo>
                  <a:lnTo>
                    <a:pt x="137" y="363"/>
                  </a:lnTo>
                  <a:lnTo>
                    <a:pt x="118" y="367"/>
                  </a:lnTo>
                  <a:lnTo>
                    <a:pt x="99" y="369"/>
                  </a:lnTo>
                  <a:lnTo>
                    <a:pt x="80" y="366"/>
                  </a:lnTo>
                  <a:lnTo>
                    <a:pt x="62" y="361"/>
                  </a:lnTo>
                  <a:lnTo>
                    <a:pt x="44" y="352"/>
                  </a:lnTo>
                  <a:lnTo>
                    <a:pt x="28" y="339"/>
                  </a:lnTo>
                  <a:lnTo>
                    <a:pt x="14" y="323"/>
                  </a:lnTo>
                  <a:lnTo>
                    <a:pt x="7" y="307"/>
                  </a:lnTo>
                  <a:lnTo>
                    <a:pt x="3" y="290"/>
                  </a:lnTo>
                  <a:lnTo>
                    <a:pt x="3" y="273"/>
                  </a:lnTo>
                  <a:lnTo>
                    <a:pt x="7" y="255"/>
                  </a:lnTo>
                  <a:lnTo>
                    <a:pt x="15" y="239"/>
                  </a:lnTo>
                  <a:lnTo>
                    <a:pt x="26" y="225"/>
                  </a:lnTo>
                  <a:lnTo>
                    <a:pt x="40" y="215"/>
                  </a:lnTo>
                  <a:lnTo>
                    <a:pt x="57" y="209"/>
                  </a:lnTo>
                </a:path>
              </a:pathLst>
            </a:custGeom>
            <a:solidFill>
              <a:srgbClr val="FF33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2" name="Freeform 11"/>
            <p:cNvSpPr>
              <a:spLocks/>
            </p:cNvSpPr>
            <p:nvPr/>
          </p:nvSpPr>
          <p:spPr bwMode="auto">
            <a:xfrm>
              <a:off x="5417" y="230"/>
              <a:ext cx="237" cy="371"/>
            </a:xfrm>
            <a:custGeom>
              <a:avLst/>
              <a:gdLst/>
              <a:ahLst/>
              <a:cxnLst>
                <a:cxn ang="0">
                  <a:pos x="41" y="216"/>
                </a:cxn>
                <a:cxn ang="0">
                  <a:pos x="55" y="198"/>
                </a:cxn>
                <a:cxn ang="0">
                  <a:pos x="25" y="154"/>
                </a:cxn>
                <a:cxn ang="0">
                  <a:pos x="5" y="105"/>
                </a:cxn>
                <a:cxn ang="0">
                  <a:pos x="1" y="32"/>
                </a:cxn>
                <a:cxn ang="0">
                  <a:pos x="8" y="3"/>
                </a:cxn>
                <a:cxn ang="0">
                  <a:pos x="11" y="9"/>
                </a:cxn>
                <a:cxn ang="0">
                  <a:pos x="5" y="60"/>
                </a:cxn>
                <a:cxn ang="0">
                  <a:pos x="14" y="112"/>
                </a:cxn>
                <a:cxn ang="0">
                  <a:pos x="36" y="155"/>
                </a:cxn>
                <a:cxn ang="0">
                  <a:pos x="63" y="187"/>
                </a:cxn>
                <a:cxn ang="0">
                  <a:pos x="87" y="188"/>
                </a:cxn>
                <a:cxn ang="0">
                  <a:pos x="120" y="168"/>
                </a:cxn>
                <a:cxn ang="0">
                  <a:pos x="144" y="164"/>
                </a:cxn>
                <a:cxn ang="0">
                  <a:pos x="168" y="166"/>
                </a:cxn>
                <a:cxn ang="0">
                  <a:pos x="210" y="188"/>
                </a:cxn>
                <a:cxn ang="0">
                  <a:pos x="225" y="208"/>
                </a:cxn>
                <a:cxn ang="0">
                  <a:pos x="233" y="233"/>
                </a:cxn>
                <a:cxn ang="0">
                  <a:pos x="232" y="272"/>
                </a:cxn>
                <a:cxn ang="0">
                  <a:pos x="217" y="307"/>
                </a:cxn>
                <a:cxn ang="0">
                  <a:pos x="191" y="336"/>
                </a:cxn>
                <a:cxn ang="0">
                  <a:pos x="158" y="356"/>
                </a:cxn>
                <a:cxn ang="0">
                  <a:pos x="120" y="367"/>
                </a:cxn>
                <a:cxn ang="0">
                  <a:pos x="81" y="366"/>
                </a:cxn>
                <a:cxn ang="0">
                  <a:pos x="46" y="352"/>
                </a:cxn>
                <a:cxn ang="0">
                  <a:pos x="15" y="323"/>
                </a:cxn>
                <a:cxn ang="0">
                  <a:pos x="4" y="291"/>
                </a:cxn>
                <a:cxn ang="0">
                  <a:pos x="8" y="256"/>
                </a:cxn>
                <a:cxn ang="0">
                  <a:pos x="27" y="226"/>
                </a:cxn>
                <a:cxn ang="0">
                  <a:pos x="59" y="210"/>
                </a:cxn>
                <a:cxn ang="0">
                  <a:pos x="54" y="198"/>
                </a:cxn>
                <a:cxn ang="0">
                  <a:pos x="40" y="215"/>
                </a:cxn>
                <a:cxn ang="0">
                  <a:pos x="15" y="239"/>
                </a:cxn>
                <a:cxn ang="0">
                  <a:pos x="3" y="273"/>
                </a:cxn>
                <a:cxn ang="0">
                  <a:pos x="7" y="308"/>
                </a:cxn>
                <a:cxn ang="0">
                  <a:pos x="29" y="340"/>
                </a:cxn>
                <a:cxn ang="0">
                  <a:pos x="62" y="362"/>
                </a:cxn>
                <a:cxn ang="0">
                  <a:pos x="101" y="370"/>
                </a:cxn>
                <a:cxn ang="0">
                  <a:pos x="139" y="364"/>
                </a:cxn>
                <a:cxn ang="0">
                  <a:pos x="175" y="348"/>
                </a:cxn>
                <a:cxn ang="0">
                  <a:pos x="206" y="323"/>
                </a:cxn>
                <a:cxn ang="0">
                  <a:pos x="227" y="291"/>
                </a:cxn>
                <a:cxn ang="0">
                  <a:pos x="236" y="253"/>
                </a:cxn>
                <a:cxn ang="0">
                  <a:pos x="231" y="220"/>
                </a:cxn>
                <a:cxn ang="0">
                  <a:pos x="218" y="196"/>
                </a:cxn>
                <a:cxn ang="0">
                  <a:pos x="190" y="173"/>
                </a:cxn>
                <a:cxn ang="0">
                  <a:pos x="156" y="163"/>
                </a:cxn>
                <a:cxn ang="0">
                  <a:pos x="131" y="164"/>
                </a:cxn>
                <a:cxn ang="0">
                  <a:pos x="97" y="179"/>
                </a:cxn>
                <a:cxn ang="0">
                  <a:pos x="77" y="197"/>
                </a:cxn>
                <a:cxn ang="0">
                  <a:pos x="50" y="173"/>
                </a:cxn>
                <a:cxn ang="0">
                  <a:pos x="24" y="135"/>
                </a:cxn>
                <a:cxn ang="0">
                  <a:pos x="8" y="87"/>
                </a:cxn>
                <a:cxn ang="0">
                  <a:pos x="10" y="31"/>
                </a:cxn>
                <a:cxn ang="0">
                  <a:pos x="10" y="0"/>
                </a:cxn>
                <a:cxn ang="0">
                  <a:pos x="5" y="8"/>
                </a:cxn>
                <a:cxn ang="0">
                  <a:pos x="0" y="72"/>
                </a:cxn>
                <a:cxn ang="0">
                  <a:pos x="13" y="132"/>
                </a:cxn>
                <a:cxn ang="0">
                  <a:pos x="46" y="186"/>
                </a:cxn>
                <a:cxn ang="0">
                  <a:pos x="58" y="210"/>
                </a:cxn>
              </a:cxnLst>
              <a:rect l="0" t="0" r="r" b="b"/>
              <a:pathLst>
                <a:path w="237" h="371">
                  <a:moveTo>
                    <a:pt x="40" y="215"/>
                  </a:moveTo>
                  <a:lnTo>
                    <a:pt x="41" y="216"/>
                  </a:lnTo>
                  <a:lnTo>
                    <a:pt x="59" y="210"/>
                  </a:lnTo>
                  <a:lnTo>
                    <a:pt x="55" y="198"/>
                  </a:lnTo>
                  <a:lnTo>
                    <a:pt x="47" y="186"/>
                  </a:lnTo>
                  <a:lnTo>
                    <a:pt x="25" y="154"/>
                  </a:lnTo>
                  <a:lnTo>
                    <a:pt x="14" y="132"/>
                  </a:lnTo>
                  <a:lnTo>
                    <a:pt x="5" y="105"/>
                  </a:lnTo>
                  <a:lnTo>
                    <a:pt x="0" y="72"/>
                  </a:lnTo>
                  <a:lnTo>
                    <a:pt x="1" y="32"/>
                  </a:lnTo>
                  <a:lnTo>
                    <a:pt x="6" y="8"/>
                  </a:lnTo>
                  <a:lnTo>
                    <a:pt x="8" y="3"/>
                  </a:lnTo>
                  <a:lnTo>
                    <a:pt x="10" y="1"/>
                  </a:lnTo>
                  <a:lnTo>
                    <a:pt x="11" y="9"/>
                  </a:lnTo>
                  <a:lnTo>
                    <a:pt x="8" y="31"/>
                  </a:lnTo>
                  <a:lnTo>
                    <a:pt x="5" y="60"/>
                  </a:lnTo>
                  <a:lnTo>
                    <a:pt x="7" y="87"/>
                  </a:lnTo>
                  <a:lnTo>
                    <a:pt x="14" y="112"/>
                  </a:lnTo>
                  <a:lnTo>
                    <a:pt x="24" y="135"/>
                  </a:lnTo>
                  <a:lnTo>
                    <a:pt x="36" y="155"/>
                  </a:lnTo>
                  <a:lnTo>
                    <a:pt x="49" y="173"/>
                  </a:lnTo>
                  <a:lnTo>
                    <a:pt x="63" y="187"/>
                  </a:lnTo>
                  <a:lnTo>
                    <a:pt x="77" y="199"/>
                  </a:lnTo>
                  <a:lnTo>
                    <a:pt x="87" y="188"/>
                  </a:lnTo>
                  <a:lnTo>
                    <a:pt x="97" y="180"/>
                  </a:lnTo>
                  <a:lnTo>
                    <a:pt x="120" y="168"/>
                  </a:lnTo>
                  <a:lnTo>
                    <a:pt x="132" y="165"/>
                  </a:lnTo>
                  <a:lnTo>
                    <a:pt x="144" y="164"/>
                  </a:lnTo>
                  <a:lnTo>
                    <a:pt x="156" y="164"/>
                  </a:lnTo>
                  <a:lnTo>
                    <a:pt x="168" y="166"/>
                  </a:lnTo>
                  <a:lnTo>
                    <a:pt x="190" y="174"/>
                  </a:lnTo>
                  <a:lnTo>
                    <a:pt x="210" y="188"/>
                  </a:lnTo>
                  <a:lnTo>
                    <a:pt x="218" y="197"/>
                  </a:lnTo>
                  <a:lnTo>
                    <a:pt x="225" y="208"/>
                  </a:lnTo>
                  <a:lnTo>
                    <a:pt x="230" y="220"/>
                  </a:lnTo>
                  <a:lnTo>
                    <a:pt x="233" y="233"/>
                  </a:lnTo>
                  <a:lnTo>
                    <a:pt x="235" y="253"/>
                  </a:lnTo>
                  <a:lnTo>
                    <a:pt x="232" y="272"/>
                  </a:lnTo>
                  <a:lnTo>
                    <a:pt x="226" y="290"/>
                  </a:lnTo>
                  <a:lnTo>
                    <a:pt x="217" y="307"/>
                  </a:lnTo>
                  <a:lnTo>
                    <a:pt x="205" y="323"/>
                  </a:lnTo>
                  <a:lnTo>
                    <a:pt x="191" y="336"/>
                  </a:lnTo>
                  <a:lnTo>
                    <a:pt x="175" y="347"/>
                  </a:lnTo>
                  <a:lnTo>
                    <a:pt x="158" y="356"/>
                  </a:lnTo>
                  <a:lnTo>
                    <a:pt x="139" y="363"/>
                  </a:lnTo>
                  <a:lnTo>
                    <a:pt x="120" y="367"/>
                  </a:lnTo>
                  <a:lnTo>
                    <a:pt x="101" y="368"/>
                  </a:lnTo>
                  <a:lnTo>
                    <a:pt x="81" y="366"/>
                  </a:lnTo>
                  <a:lnTo>
                    <a:pt x="63" y="361"/>
                  </a:lnTo>
                  <a:lnTo>
                    <a:pt x="46" y="352"/>
                  </a:lnTo>
                  <a:lnTo>
                    <a:pt x="30" y="340"/>
                  </a:lnTo>
                  <a:lnTo>
                    <a:pt x="15" y="323"/>
                  </a:lnTo>
                  <a:lnTo>
                    <a:pt x="8" y="308"/>
                  </a:lnTo>
                  <a:lnTo>
                    <a:pt x="4" y="291"/>
                  </a:lnTo>
                  <a:lnTo>
                    <a:pt x="4" y="273"/>
                  </a:lnTo>
                  <a:lnTo>
                    <a:pt x="8" y="256"/>
                  </a:lnTo>
                  <a:lnTo>
                    <a:pt x="16" y="240"/>
                  </a:lnTo>
                  <a:lnTo>
                    <a:pt x="27" y="226"/>
                  </a:lnTo>
                  <a:lnTo>
                    <a:pt x="41" y="216"/>
                  </a:lnTo>
                  <a:lnTo>
                    <a:pt x="59" y="210"/>
                  </a:lnTo>
                  <a:lnTo>
                    <a:pt x="55" y="198"/>
                  </a:lnTo>
                  <a:lnTo>
                    <a:pt x="54" y="198"/>
                  </a:lnTo>
                  <a:lnTo>
                    <a:pt x="58" y="210"/>
                  </a:lnTo>
                  <a:lnTo>
                    <a:pt x="40" y="215"/>
                  </a:lnTo>
                  <a:lnTo>
                    <a:pt x="26" y="225"/>
                  </a:lnTo>
                  <a:lnTo>
                    <a:pt x="15" y="239"/>
                  </a:lnTo>
                  <a:lnTo>
                    <a:pt x="7" y="256"/>
                  </a:lnTo>
                  <a:lnTo>
                    <a:pt x="3" y="273"/>
                  </a:lnTo>
                  <a:lnTo>
                    <a:pt x="3" y="291"/>
                  </a:lnTo>
                  <a:lnTo>
                    <a:pt x="7" y="308"/>
                  </a:lnTo>
                  <a:lnTo>
                    <a:pt x="15" y="323"/>
                  </a:lnTo>
                  <a:lnTo>
                    <a:pt x="29" y="340"/>
                  </a:lnTo>
                  <a:lnTo>
                    <a:pt x="45" y="353"/>
                  </a:lnTo>
                  <a:lnTo>
                    <a:pt x="62" y="362"/>
                  </a:lnTo>
                  <a:lnTo>
                    <a:pt x="81" y="367"/>
                  </a:lnTo>
                  <a:lnTo>
                    <a:pt x="101" y="370"/>
                  </a:lnTo>
                  <a:lnTo>
                    <a:pt x="120" y="368"/>
                  </a:lnTo>
                  <a:lnTo>
                    <a:pt x="139" y="364"/>
                  </a:lnTo>
                  <a:lnTo>
                    <a:pt x="158" y="357"/>
                  </a:lnTo>
                  <a:lnTo>
                    <a:pt x="175" y="348"/>
                  </a:lnTo>
                  <a:lnTo>
                    <a:pt x="191" y="337"/>
                  </a:lnTo>
                  <a:lnTo>
                    <a:pt x="206" y="323"/>
                  </a:lnTo>
                  <a:lnTo>
                    <a:pt x="218" y="308"/>
                  </a:lnTo>
                  <a:lnTo>
                    <a:pt x="227" y="291"/>
                  </a:lnTo>
                  <a:lnTo>
                    <a:pt x="233" y="272"/>
                  </a:lnTo>
                  <a:lnTo>
                    <a:pt x="236" y="253"/>
                  </a:lnTo>
                  <a:lnTo>
                    <a:pt x="235" y="233"/>
                  </a:lnTo>
                  <a:lnTo>
                    <a:pt x="231" y="220"/>
                  </a:lnTo>
                  <a:lnTo>
                    <a:pt x="225" y="207"/>
                  </a:lnTo>
                  <a:lnTo>
                    <a:pt x="218" y="196"/>
                  </a:lnTo>
                  <a:lnTo>
                    <a:pt x="210" y="187"/>
                  </a:lnTo>
                  <a:lnTo>
                    <a:pt x="190" y="173"/>
                  </a:lnTo>
                  <a:lnTo>
                    <a:pt x="168" y="165"/>
                  </a:lnTo>
                  <a:lnTo>
                    <a:pt x="156" y="163"/>
                  </a:lnTo>
                  <a:lnTo>
                    <a:pt x="144" y="163"/>
                  </a:lnTo>
                  <a:lnTo>
                    <a:pt x="131" y="164"/>
                  </a:lnTo>
                  <a:lnTo>
                    <a:pt x="119" y="168"/>
                  </a:lnTo>
                  <a:lnTo>
                    <a:pt x="97" y="179"/>
                  </a:lnTo>
                  <a:lnTo>
                    <a:pt x="86" y="188"/>
                  </a:lnTo>
                  <a:lnTo>
                    <a:pt x="77" y="197"/>
                  </a:lnTo>
                  <a:lnTo>
                    <a:pt x="64" y="187"/>
                  </a:lnTo>
                  <a:lnTo>
                    <a:pt x="50" y="173"/>
                  </a:lnTo>
                  <a:lnTo>
                    <a:pt x="36" y="155"/>
                  </a:lnTo>
                  <a:lnTo>
                    <a:pt x="24" y="135"/>
                  </a:lnTo>
                  <a:lnTo>
                    <a:pt x="14" y="112"/>
                  </a:lnTo>
                  <a:lnTo>
                    <a:pt x="8" y="87"/>
                  </a:lnTo>
                  <a:lnTo>
                    <a:pt x="6" y="60"/>
                  </a:lnTo>
                  <a:lnTo>
                    <a:pt x="10" y="31"/>
                  </a:lnTo>
                  <a:lnTo>
                    <a:pt x="13" y="9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8"/>
                  </a:lnTo>
                  <a:lnTo>
                    <a:pt x="0" y="32"/>
                  </a:lnTo>
                  <a:lnTo>
                    <a:pt x="0" y="72"/>
                  </a:lnTo>
                  <a:lnTo>
                    <a:pt x="4" y="105"/>
                  </a:lnTo>
                  <a:lnTo>
                    <a:pt x="13" y="132"/>
                  </a:lnTo>
                  <a:lnTo>
                    <a:pt x="24" y="154"/>
                  </a:lnTo>
                  <a:lnTo>
                    <a:pt x="46" y="186"/>
                  </a:lnTo>
                  <a:lnTo>
                    <a:pt x="54" y="198"/>
                  </a:lnTo>
                  <a:lnTo>
                    <a:pt x="58" y="210"/>
                  </a:lnTo>
                  <a:lnTo>
                    <a:pt x="40" y="21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3" name="Freeform 12"/>
            <p:cNvSpPr>
              <a:spLocks/>
            </p:cNvSpPr>
            <p:nvPr/>
          </p:nvSpPr>
          <p:spPr bwMode="auto">
            <a:xfrm>
              <a:off x="5475" y="428"/>
              <a:ext cx="29" cy="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8" y="0"/>
                </a:cxn>
                <a:cxn ang="0">
                  <a:pos x="25" y="8"/>
                </a:cxn>
                <a:cxn ang="0">
                  <a:pos x="27" y="14"/>
                </a:cxn>
                <a:cxn ang="0">
                  <a:pos x="24" y="21"/>
                </a:cxn>
                <a:cxn ang="0">
                  <a:pos x="20" y="25"/>
                </a:cxn>
                <a:cxn ang="0">
                  <a:pos x="13" y="26"/>
                </a:cxn>
                <a:cxn ang="0">
                  <a:pos x="7" y="25"/>
                </a:cxn>
                <a:cxn ang="0">
                  <a:pos x="3" y="21"/>
                </a:cxn>
                <a:cxn ang="0">
                  <a:pos x="0" y="12"/>
                </a:cxn>
                <a:cxn ang="0">
                  <a:pos x="2" y="21"/>
                </a:cxn>
                <a:cxn ang="0">
                  <a:pos x="7" y="26"/>
                </a:cxn>
                <a:cxn ang="0">
                  <a:pos x="13" y="28"/>
                </a:cxn>
                <a:cxn ang="0">
                  <a:pos x="20" y="25"/>
                </a:cxn>
                <a:cxn ang="0">
                  <a:pos x="25" y="21"/>
                </a:cxn>
                <a:cxn ang="0">
                  <a:pos x="28" y="14"/>
                </a:cxn>
                <a:cxn ang="0">
                  <a:pos x="26" y="7"/>
                </a:cxn>
                <a:cxn ang="0">
                  <a:pos x="19" y="0"/>
                </a:cxn>
              </a:cxnLst>
              <a:rect l="0" t="0" r="r" b="b"/>
              <a:pathLst>
                <a:path w="29" h="29">
                  <a:moveTo>
                    <a:pt x="19" y="0"/>
                  </a:moveTo>
                  <a:lnTo>
                    <a:pt x="18" y="0"/>
                  </a:lnTo>
                  <a:lnTo>
                    <a:pt x="25" y="8"/>
                  </a:lnTo>
                  <a:lnTo>
                    <a:pt x="27" y="14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3" y="21"/>
                  </a:lnTo>
                  <a:lnTo>
                    <a:pt x="0" y="12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3" y="28"/>
                  </a:lnTo>
                  <a:lnTo>
                    <a:pt x="20" y="25"/>
                  </a:lnTo>
                  <a:lnTo>
                    <a:pt x="25" y="21"/>
                  </a:lnTo>
                  <a:lnTo>
                    <a:pt x="28" y="14"/>
                  </a:lnTo>
                  <a:lnTo>
                    <a:pt x="26" y="7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5466" y="426"/>
              <a:ext cx="53" cy="43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3" y="28"/>
                </a:cxn>
                <a:cxn ang="0">
                  <a:pos x="0" y="38"/>
                </a:cxn>
                <a:cxn ang="0">
                  <a:pos x="1" y="41"/>
                </a:cxn>
                <a:cxn ang="0">
                  <a:pos x="5" y="42"/>
                </a:cxn>
                <a:cxn ang="0">
                  <a:pos x="16" y="38"/>
                </a:cxn>
                <a:cxn ang="0">
                  <a:pos x="29" y="31"/>
                </a:cxn>
                <a:cxn ang="0">
                  <a:pos x="41" y="21"/>
                </a:cxn>
                <a:cxn ang="0">
                  <a:pos x="50" y="11"/>
                </a:cxn>
                <a:cxn ang="0">
                  <a:pos x="52" y="4"/>
                </a:cxn>
                <a:cxn ang="0">
                  <a:pos x="49" y="1"/>
                </a:cxn>
                <a:cxn ang="0">
                  <a:pos x="44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1" y="4"/>
                </a:cxn>
                <a:cxn ang="0">
                  <a:pos x="49" y="11"/>
                </a:cxn>
                <a:cxn ang="0">
                  <a:pos x="40" y="20"/>
                </a:cxn>
                <a:cxn ang="0">
                  <a:pos x="28" y="30"/>
                </a:cxn>
                <a:cxn ang="0">
                  <a:pos x="16" y="37"/>
                </a:cxn>
                <a:cxn ang="0">
                  <a:pos x="5" y="40"/>
                </a:cxn>
                <a:cxn ang="0">
                  <a:pos x="2" y="40"/>
                </a:cxn>
                <a:cxn ang="0">
                  <a:pos x="1" y="38"/>
                </a:cxn>
                <a:cxn ang="0">
                  <a:pos x="4" y="28"/>
                </a:cxn>
              </a:cxnLst>
              <a:rect l="0" t="0" r="r" b="b"/>
              <a:pathLst>
                <a:path w="53" h="43">
                  <a:moveTo>
                    <a:pt x="4" y="28"/>
                  </a:moveTo>
                  <a:lnTo>
                    <a:pt x="3" y="28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16" y="38"/>
                  </a:lnTo>
                  <a:lnTo>
                    <a:pt x="29" y="31"/>
                  </a:lnTo>
                  <a:lnTo>
                    <a:pt x="41" y="21"/>
                  </a:lnTo>
                  <a:lnTo>
                    <a:pt x="50" y="11"/>
                  </a:lnTo>
                  <a:lnTo>
                    <a:pt x="52" y="4"/>
                  </a:lnTo>
                  <a:lnTo>
                    <a:pt x="49" y="1"/>
                  </a:lnTo>
                  <a:lnTo>
                    <a:pt x="44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49" y="11"/>
                  </a:lnTo>
                  <a:lnTo>
                    <a:pt x="40" y="20"/>
                  </a:lnTo>
                  <a:lnTo>
                    <a:pt x="28" y="30"/>
                  </a:lnTo>
                  <a:lnTo>
                    <a:pt x="16" y="37"/>
                  </a:lnTo>
                  <a:lnTo>
                    <a:pt x="5" y="40"/>
                  </a:lnTo>
                  <a:lnTo>
                    <a:pt x="2" y="40"/>
                  </a:lnTo>
                  <a:lnTo>
                    <a:pt x="1" y="38"/>
                  </a:lnTo>
                  <a:lnTo>
                    <a:pt x="4" y="2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424" y="13"/>
              <a:ext cx="322" cy="291"/>
            </a:xfrm>
            <a:custGeom>
              <a:avLst/>
              <a:gdLst/>
              <a:ahLst/>
              <a:cxnLst>
                <a:cxn ang="0">
                  <a:pos x="6" y="229"/>
                </a:cxn>
                <a:cxn ang="0">
                  <a:pos x="0" y="219"/>
                </a:cxn>
                <a:cxn ang="0">
                  <a:pos x="49" y="178"/>
                </a:cxn>
                <a:cxn ang="0">
                  <a:pos x="71" y="136"/>
                </a:cxn>
                <a:cxn ang="0">
                  <a:pos x="91" y="89"/>
                </a:cxn>
                <a:cxn ang="0">
                  <a:pos x="139" y="35"/>
                </a:cxn>
                <a:cxn ang="0">
                  <a:pos x="88" y="82"/>
                </a:cxn>
                <a:cxn ang="0">
                  <a:pos x="66" y="124"/>
                </a:cxn>
                <a:cxn ang="0">
                  <a:pos x="36" y="181"/>
                </a:cxn>
                <a:cxn ang="0">
                  <a:pos x="17" y="199"/>
                </a:cxn>
                <a:cxn ang="0">
                  <a:pos x="21" y="152"/>
                </a:cxn>
                <a:cxn ang="0">
                  <a:pos x="33" y="104"/>
                </a:cxn>
                <a:cxn ang="0">
                  <a:pos x="60" y="66"/>
                </a:cxn>
                <a:cxn ang="0">
                  <a:pos x="94" y="41"/>
                </a:cxn>
                <a:cxn ang="0">
                  <a:pos x="147" y="12"/>
                </a:cxn>
                <a:cxn ang="0">
                  <a:pos x="149" y="64"/>
                </a:cxn>
                <a:cxn ang="0">
                  <a:pos x="127" y="128"/>
                </a:cxn>
                <a:cxn ang="0">
                  <a:pos x="101" y="170"/>
                </a:cxn>
                <a:cxn ang="0">
                  <a:pos x="75" y="193"/>
                </a:cxn>
                <a:cxn ang="0">
                  <a:pos x="44" y="210"/>
                </a:cxn>
                <a:cxn ang="0">
                  <a:pos x="50" y="219"/>
                </a:cxn>
                <a:cxn ang="0">
                  <a:pos x="95" y="211"/>
                </a:cxn>
                <a:cxn ang="0">
                  <a:pos x="137" y="199"/>
                </a:cxn>
                <a:cxn ang="0">
                  <a:pos x="178" y="193"/>
                </a:cxn>
                <a:cxn ang="0">
                  <a:pos x="223" y="203"/>
                </a:cxn>
                <a:cxn ang="0">
                  <a:pos x="255" y="219"/>
                </a:cxn>
                <a:cxn ang="0">
                  <a:pos x="288" y="246"/>
                </a:cxn>
                <a:cxn ang="0">
                  <a:pos x="321" y="266"/>
                </a:cxn>
                <a:cxn ang="0">
                  <a:pos x="244" y="286"/>
                </a:cxn>
                <a:cxn ang="0">
                  <a:pos x="179" y="289"/>
                </a:cxn>
                <a:cxn ang="0">
                  <a:pos x="116" y="271"/>
                </a:cxn>
                <a:cxn ang="0">
                  <a:pos x="43" y="232"/>
                </a:cxn>
                <a:cxn ang="0">
                  <a:pos x="89" y="238"/>
                </a:cxn>
                <a:cxn ang="0">
                  <a:pos x="175" y="237"/>
                </a:cxn>
                <a:cxn ang="0">
                  <a:pos x="241" y="245"/>
                </a:cxn>
                <a:cxn ang="0">
                  <a:pos x="240" y="241"/>
                </a:cxn>
                <a:cxn ang="0">
                  <a:pos x="174" y="229"/>
                </a:cxn>
                <a:cxn ang="0">
                  <a:pos x="84" y="229"/>
                </a:cxn>
                <a:cxn ang="0">
                  <a:pos x="43" y="227"/>
                </a:cxn>
                <a:cxn ang="0">
                  <a:pos x="6" y="229"/>
                </a:cxn>
              </a:cxnLst>
              <a:rect l="0" t="0" r="r" b="b"/>
              <a:pathLst>
                <a:path w="322" h="291">
                  <a:moveTo>
                    <a:pt x="6" y="229"/>
                  </a:moveTo>
                  <a:lnTo>
                    <a:pt x="6" y="229"/>
                  </a:lnTo>
                  <a:lnTo>
                    <a:pt x="5" y="229"/>
                  </a:lnTo>
                  <a:lnTo>
                    <a:pt x="0" y="219"/>
                  </a:lnTo>
                  <a:lnTo>
                    <a:pt x="30" y="198"/>
                  </a:lnTo>
                  <a:lnTo>
                    <a:pt x="49" y="178"/>
                  </a:lnTo>
                  <a:lnTo>
                    <a:pt x="62" y="158"/>
                  </a:lnTo>
                  <a:lnTo>
                    <a:pt x="71" y="136"/>
                  </a:lnTo>
                  <a:lnTo>
                    <a:pt x="79" y="114"/>
                  </a:lnTo>
                  <a:lnTo>
                    <a:pt x="91" y="89"/>
                  </a:lnTo>
                  <a:lnTo>
                    <a:pt x="110" y="64"/>
                  </a:lnTo>
                  <a:lnTo>
                    <a:pt x="139" y="35"/>
                  </a:lnTo>
                  <a:lnTo>
                    <a:pt x="109" y="59"/>
                  </a:lnTo>
                  <a:lnTo>
                    <a:pt x="88" y="82"/>
                  </a:lnTo>
                  <a:lnTo>
                    <a:pt x="75" y="103"/>
                  </a:lnTo>
                  <a:lnTo>
                    <a:pt x="66" y="124"/>
                  </a:lnTo>
                  <a:lnTo>
                    <a:pt x="49" y="162"/>
                  </a:lnTo>
                  <a:lnTo>
                    <a:pt x="36" y="181"/>
                  </a:lnTo>
                  <a:lnTo>
                    <a:pt x="31" y="187"/>
                  </a:lnTo>
                  <a:lnTo>
                    <a:pt x="17" y="199"/>
                  </a:lnTo>
                  <a:lnTo>
                    <a:pt x="20" y="173"/>
                  </a:lnTo>
                  <a:lnTo>
                    <a:pt x="21" y="152"/>
                  </a:lnTo>
                  <a:lnTo>
                    <a:pt x="23" y="130"/>
                  </a:lnTo>
                  <a:lnTo>
                    <a:pt x="33" y="104"/>
                  </a:lnTo>
                  <a:lnTo>
                    <a:pt x="45" y="83"/>
                  </a:lnTo>
                  <a:lnTo>
                    <a:pt x="60" y="66"/>
                  </a:lnTo>
                  <a:lnTo>
                    <a:pt x="76" y="52"/>
                  </a:lnTo>
                  <a:lnTo>
                    <a:pt x="94" y="41"/>
                  </a:lnTo>
                  <a:lnTo>
                    <a:pt x="130" y="22"/>
                  </a:lnTo>
                  <a:lnTo>
                    <a:pt x="147" y="12"/>
                  </a:lnTo>
                  <a:lnTo>
                    <a:pt x="163" y="0"/>
                  </a:lnTo>
                  <a:lnTo>
                    <a:pt x="149" y="64"/>
                  </a:lnTo>
                  <a:lnTo>
                    <a:pt x="140" y="97"/>
                  </a:lnTo>
                  <a:lnTo>
                    <a:pt x="127" y="128"/>
                  </a:lnTo>
                  <a:lnTo>
                    <a:pt x="110" y="156"/>
                  </a:lnTo>
                  <a:lnTo>
                    <a:pt x="101" y="170"/>
                  </a:lnTo>
                  <a:lnTo>
                    <a:pt x="89" y="182"/>
                  </a:lnTo>
                  <a:lnTo>
                    <a:pt x="75" y="193"/>
                  </a:lnTo>
                  <a:lnTo>
                    <a:pt x="61" y="202"/>
                  </a:lnTo>
                  <a:lnTo>
                    <a:pt x="44" y="210"/>
                  </a:lnTo>
                  <a:lnTo>
                    <a:pt x="26" y="217"/>
                  </a:lnTo>
                  <a:lnTo>
                    <a:pt x="50" y="219"/>
                  </a:lnTo>
                  <a:lnTo>
                    <a:pt x="73" y="216"/>
                  </a:lnTo>
                  <a:lnTo>
                    <a:pt x="95" y="211"/>
                  </a:lnTo>
                  <a:lnTo>
                    <a:pt x="116" y="205"/>
                  </a:lnTo>
                  <a:lnTo>
                    <a:pt x="137" y="199"/>
                  </a:lnTo>
                  <a:lnTo>
                    <a:pt x="157" y="195"/>
                  </a:lnTo>
                  <a:lnTo>
                    <a:pt x="178" y="193"/>
                  </a:lnTo>
                  <a:lnTo>
                    <a:pt x="200" y="196"/>
                  </a:lnTo>
                  <a:lnTo>
                    <a:pt x="223" y="203"/>
                  </a:lnTo>
                  <a:lnTo>
                    <a:pt x="241" y="211"/>
                  </a:lnTo>
                  <a:lnTo>
                    <a:pt x="255" y="219"/>
                  </a:lnTo>
                  <a:lnTo>
                    <a:pt x="266" y="227"/>
                  </a:lnTo>
                  <a:lnTo>
                    <a:pt x="288" y="246"/>
                  </a:lnTo>
                  <a:lnTo>
                    <a:pt x="302" y="255"/>
                  </a:lnTo>
                  <a:lnTo>
                    <a:pt x="321" y="266"/>
                  </a:lnTo>
                  <a:lnTo>
                    <a:pt x="280" y="278"/>
                  </a:lnTo>
                  <a:lnTo>
                    <a:pt x="244" y="286"/>
                  </a:lnTo>
                  <a:lnTo>
                    <a:pt x="211" y="290"/>
                  </a:lnTo>
                  <a:lnTo>
                    <a:pt x="179" y="289"/>
                  </a:lnTo>
                  <a:lnTo>
                    <a:pt x="148" y="282"/>
                  </a:lnTo>
                  <a:lnTo>
                    <a:pt x="116" y="271"/>
                  </a:lnTo>
                  <a:lnTo>
                    <a:pt x="81" y="254"/>
                  </a:lnTo>
                  <a:lnTo>
                    <a:pt x="43" y="232"/>
                  </a:lnTo>
                  <a:lnTo>
                    <a:pt x="65" y="237"/>
                  </a:lnTo>
                  <a:lnTo>
                    <a:pt x="89" y="238"/>
                  </a:lnTo>
                  <a:lnTo>
                    <a:pt x="143" y="237"/>
                  </a:lnTo>
                  <a:lnTo>
                    <a:pt x="175" y="237"/>
                  </a:lnTo>
                  <a:lnTo>
                    <a:pt x="207" y="239"/>
                  </a:lnTo>
                  <a:lnTo>
                    <a:pt x="241" y="245"/>
                  </a:lnTo>
                  <a:lnTo>
                    <a:pt x="276" y="255"/>
                  </a:lnTo>
                  <a:lnTo>
                    <a:pt x="240" y="241"/>
                  </a:lnTo>
                  <a:lnTo>
                    <a:pt x="206" y="233"/>
                  </a:lnTo>
                  <a:lnTo>
                    <a:pt x="174" y="229"/>
                  </a:lnTo>
                  <a:lnTo>
                    <a:pt x="143" y="228"/>
                  </a:lnTo>
                  <a:lnTo>
                    <a:pt x="84" y="229"/>
                  </a:lnTo>
                  <a:lnTo>
                    <a:pt x="54" y="228"/>
                  </a:lnTo>
                  <a:lnTo>
                    <a:pt x="43" y="227"/>
                  </a:lnTo>
                  <a:lnTo>
                    <a:pt x="23" y="223"/>
                  </a:lnTo>
                  <a:lnTo>
                    <a:pt x="6" y="229"/>
                  </a:lnTo>
                </a:path>
              </a:pathLst>
            </a:custGeom>
            <a:solidFill>
              <a:srgbClr val="0066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Freeform 15"/>
            <p:cNvSpPr>
              <a:spLocks/>
            </p:cNvSpPr>
            <p:nvPr/>
          </p:nvSpPr>
          <p:spPr bwMode="auto">
            <a:xfrm>
              <a:off x="5424" y="10"/>
              <a:ext cx="322" cy="294"/>
            </a:xfrm>
            <a:custGeom>
              <a:avLst/>
              <a:gdLst/>
              <a:ahLst/>
              <a:cxnLst>
                <a:cxn ang="0">
                  <a:pos x="6" y="231"/>
                </a:cxn>
                <a:cxn ang="0">
                  <a:pos x="6" y="230"/>
                </a:cxn>
                <a:cxn ang="0">
                  <a:pos x="50" y="180"/>
                </a:cxn>
                <a:cxn ang="0">
                  <a:pos x="80" y="115"/>
                </a:cxn>
                <a:cxn ang="0">
                  <a:pos x="139" y="37"/>
                </a:cxn>
                <a:cxn ang="0">
                  <a:pos x="88" y="83"/>
                </a:cxn>
                <a:cxn ang="0">
                  <a:pos x="49" y="164"/>
                </a:cxn>
                <a:cxn ang="0">
                  <a:pos x="18" y="199"/>
                </a:cxn>
                <a:cxn ang="0">
                  <a:pos x="24" y="132"/>
                </a:cxn>
                <a:cxn ang="0">
                  <a:pos x="60" y="68"/>
                </a:cxn>
                <a:cxn ang="0">
                  <a:pos x="130" y="24"/>
                </a:cxn>
                <a:cxn ang="0">
                  <a:pos x="148" y="66"/>
                </a:cxn>
                <a:cxn ang="0">
                  <a:pos x="110" y="158"/>
                </a:cxn>
                <a:cxn ang="0">
                  <a:pos x="76" y="194"/>
                </a:cxn>
                <a:cxn ang="0">
                  <a:pos x="26" y="219"/>
                </a:cxn>
                <a:cxn ang="0">
                  <a:pos x="73" y="219"/>
                </a:cxn>
                <a:cxn ang="0">
                  <a:pos x="136" y="202"/>
                </a:cxn>
                <a:cxn ang="0">
                  <a:pos x="199" y="199"/>
                </a:cxn>
                <a:cxn ang="0">
                  <a:pos x="254" y="221"/>
                </a:cxn>
                <a:cxn ang="0">
                  <a:pos x="301" y="258"/>
                </a:cxn>
                <a:cxn ang="0">
                  <a:pos x="243" y="288"/>
                </a:cxn>
                <a:cxn ang="0">
                  <a:pos x="148" y="284"/>
                </a:cxn>
                <a:cxn ang="0">
                  <a:pos x="46" y="235"/>
                </a:cxn>
                <a:cxn ang="0">
                  <a:pos x="143" y="240"/>
                </a:cxn>
                <a:cxn ang="0">
                  <a:pos x="240" y="247"/>
                </a:cxn>
                <a:cxn ang="0">
                  <a:pos x="206" y="234"/>
                </a:cxn>
                <a:cxn ang="0">
                  <a:pos x="84" y="230"/>
                </a:cxn>
                <a:cxn ang="0">
                  <a:pos x="23" y="224"/>
                </a:cxn>
                <a:cxn ang="0">
                  <a:pos x="7" y="231"/>
                </a:cxn>
                <a:cxn ang="0">
                  <a:pos x="54" y="230"/>
                </a:cxn>
                <a:cxn ang="0">
                  <a:pos x="174" y="231"/>
                </a:cxn>
                <a:cxn ang="0">
                  <a:pos x="266" y="254"/>
                </a:cxn>
                <a:cxn ang="0">
                  <a:pos x="174" y="238"/>
                </a:cxn>
                <a:cxn ang="0">
                  <a:pos x="65" y="238"/>
                </a:cxn>
                <a:cxn ang="0">
                  <a:pos x="81" y="256"/>
                </a:cxn>
                <a:cxn ang="0">
                  <a:pos x="179" y="291"/>
                </a:cxn>
                <a:cxn ang="0">
                  <a:pos x="279" y="281"/>
                </a:cxn>
                <a:cxn ang="0">
                  <a:pos x="288" y="247"/>
                </a:cxn>
                <a:cxn ang="0">
                  <a:pos x="241" y="212"/>
                </a:cxn>
                <a:cxn ang="0">
                  <a:pos x="178" y="195"/>
                </a:cxn>
                <a:cxn ang="0">
                  <a:pos x="115" y="207"/>
                </a:cxn>
                <a:cxn ang="0">
                  <a:pos x="50" y="220"/>
                </a:cxn>
                <a:cxn ang="0">
                  <a:pos x="61" y="205"/>
                </a:cxn>
                <a:cxn ang="0">
                  <a:pos x="101" y="172"/>
                </a:cxn>
                <a:cxn ang="0">
                  <a:pos x="140" y="98"/>
                </a:cxn>
                <a:cxn ang="0">
                  <a:pos x="146" y="13"/>
                </a:cxn>
                <a:cxn ang="0">
                  <a:pos x="76" y="53"/>
                </a:cxn>
                <a:cxn ang="0">
                  <a:pos x="32" y="105"/>
                </a:cxn>
                <a:cxn ang="0">
                  <a:pos x="20" y="174"/>
                </a:cxn>
                <a:cxn ang="0">
                  <a:pos x="37" y="182"/>
                </a:cxn>
                <a:cxn ang="0">
                  <a:pos x="76" y="105"/>
                </a:cxn>
                <a:cxn ang="0">
                  <a:pos x="131" y="43"/>
                </a:cxn>
                <a:cxn ang="0">
                  <a:pos x="79" y="115"/>
                </a:cxn>
                <a:cxn ang="0">
                  <a:pos x="49" y="179"/>
                </a:cxn>
                <a:cxn ang="0">
                  <a:pos x="5" y="231"/>
                </a:cxn>
                <a:cxn ang="0">
                  <a:pos x="24" y="225"/>
                </a:cxn>
              </a:cxnLst>
              <a:rect l="0" t="0" r="r" b="b"/>
              <a:pathLst>
                <a:path w="322" h="294">
                  <a:moveTo>
                    <a:pt x="24" y="225"/>
                  </a:moveTo>
                  <a:lnTo>
                    <a:pt x="23" y="224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7" y="231"/>
                  </a:lnTo>
                  <a:lnTo>
                    <a:pt x="6" y="230"/>
                  </a:lnTo>
                  <a:lnTo>
                    <a:pt x="0" y="220"/>
                  </a:lnTo>
                  <a:lnTo>
                    <a:pt x="30" y="201"/>
                  </a:lnTo>
                  <a:lnTo>
                    <a:pt x="50" y="180"/>
                  </a:lnTo>
                  <a:lnTo>
                    <a:pt x="62" y="159"/>
                  </a:lnTo>
                  <a:lnTo>
                    <a:pt x="71" y="138"/>
                  </a:lnTo>
                  <a:lnTo>
                    <a:pt x="80" y="115"/>
                  </a:lnTo>
                  <a:lnTo>
                    <a:pt x="92" y="91"/>
                  </a:lnTo>
                  <a:lnTo>
                    <a:pt x="110" y="65"/>
                  </a:lnTo>
                  <a:lnTo>
                    <a:pt x="139" y="37"/>
                  </a:lnTo>
                  <a:lnTo>
                    <a:pt x="138" y="36"/>
                  </a:lnTo>
                  <a:lnTo>
                    <a:pt x="108" y="60"/>
                  </a:lnTo>
                  <a:lnTo>
                    <a:pt x="88" y="83"/>
                  </a:lnTo>
                  <a:lnTo>
                    <a:pt x="75" y="105"/>
                  </a:lnTo>
                  <a:lnTo>
                    <a:pt x="65" y="125"/>
                  </a:lnTo>
                  <a:lnTo>
                    <a:pt x="49" y="164"/>
                  </a:lnTo>
                  <a:lnTo>
                    <a:pt x="36" y="182"/>
                  </a:lnTo>
                  <a:lnTo>
                    <a:pt x="30" y="189"/>
                  </a:lnTo>
                  <a:lnTo>
                    <a:pt x="18" y="199"/>
                  </a:lnTo>
                  <a:lnTo>
                    <a:pt x="22" y="174"/>
                  </a:lnTo>
                  <a:lnTo>
                    <a:pt x="22" y="153"/>
                  </a:lnTo>
                  <a:lnTo>
                    <a:pt x="24" y="132"/>
                  </a:lnTo>
                  <a:lnTo>
                    <a:pt x="33" y="105"/>
                  </a:lnTo>
                  <a:lnTo>
                    <a:pt x="46" y="84"/>
                  </a:lnTo>
                  <a:lnTo>
                    <a:pt x="60" y="68"/>
                  </a:lnTo>
                  <a:lnTo>
                    <a:pt x="77" y="54"/>
                  </a:lnTo>
                  <a:lnTo>
                    <a:pt x="94" y="43"/>
                  </a:lnTo>
                  <a:lnTo>
                    <a:pt x="130" y="24"/>
                  </a:lnTo>
                  <a:lnTo>
                    <a:pt x="147" y="13"/>
                  </a:lnTo>
                  <a:lnTo>
                    <a:pt x="162" y="2"/>
                  </a:lnTo>
                  <a:lnTo>
                    <a:pt x="148" y="66"/>
                  </a:lnTo>
                  <a:lnTo>
                    <a:pt x="139" y="98"/>
                  </a:lnTo>
                  <a:lnTo>
                    <a:pt x="127" y="129"/>
                  </a:lnTo>
                  <a:lnTo>
                    <a:pt x="110" y="158"/>
                  </a:lnTo>
                  <a:lnTo>
                    <a:pt x="100" y="171"/>
                  </a:lnTo>
                  <a:lnTo>
                    <a:pt x="88" y="183"/>
                  </a:lnTo>
                  <a:lnTo>
                    <a:pt x="76" y="194"/>
                  </a:lnTo>
                  <a:lnTo>
                    <a:pt x="61" y="204"/>
                  </a:lnTo>
                  <a:lnTo>
                    <a:pt x="44" y="212"/>
                  </a:lnTo>
                  <a:lnTo>
                    <a:pt x="26" y="219"/>
                  </a:lnTo>
                  <a:lnTo>
                    <a:pt x="26" y="220"/>
                  </a:lnTo>
                  <a:lnTo>
                    <a:pt x="50" y="221"/>
                  </a:lnTo>
                  <a:lnTo>
                    <a:pt x="73" y="219"/>
                  </a:lnTo>
                  <a:lnTo>
                    <a:pt x="95" y="214"/>
                  </a:lnTo>
                  <a:lnTo>
                    <a:pt x="116" y="207"/>
                  </a:lnTo>
                  <a:lnTo>
                    <a:pt x="136" y="202"/>
                  </a:lnTo>
                  <a:lnTo>
                    <a:pt x="157" y="197"/>
                  </a:lnTo>
                  <a:lnTo>
                    <a:pt x="178" y="196"/>
                  </a:lnTo>
                  <a:lnTo>
                    <a:pt x="199" y="199"/>
                  </a:lnTo>
                  <a:lnTo>
                    <a:pt x="223" y="206"/>
                  </a:lnTo>
                  <a:lnTo>
                    <a:pt x="240" y="213"/>
                  </a:lnTo>
                  <a:lnTo>
                    <a:pt x="254" y="221"/>
                  </a:lnTo>
                  <a:lnTo>
                    <a:pt x="265" y="230"/>
                  </a:lnTo>
                  <a:lnTo>
                    <a:pt x="287" y="248"/>
                  </a:lnTo>
                  <a:lnTo>
                    <a:pt x="301" y="258"/>
                  </a:lnTo>
                  <a:lnTo>
                    <a:pt x="318" y="268"/>
                  </a:lnTo>
                  <a:lnTo>
                    <a:pt x="279" y="280"/>
                  </a:lnTo>
                  <a:lnTo>
                    <a:pt x="243" y="288"/>
                  </a:lnTo>
                  <a:lnTo>
                    <a:pt x="210" y="291"/>
                  </a:lnTo>
                  <a:lnTo>
                    <a:pt x="179" y="290"/>
                  </a:lnTo>
                  <a:lnTo>
                    <a:pt x="148" y="284"/>
                  </a:lnTo>
                  <a:lnTo>
                    <a:pt x="116" y="272"/>
                  </a:lnTo>
                  <a:lnTo>
                    <a:pt x="81" y="255"/>
                  </a:lnTo>
                  <a:lnTo>
                    <a:pt x="46" y="235"/>
                  </a:lnTo>
                  <a:lnTo>
                    <a:pt x="65" y="239"/>
                  </a:lnTo>
                  <a:lnTo>
                    <a:pt x="89" y="241"/>
                  </a:lnTo>
                  <a:lnTo>
                    <a:pt x="143" y="240"/>
                  </a:lnTo>
                  <a:lnTo>
                    <a:pt x="174" y="240"/>
                  </a:lnTo>
                  <a:lnTo>
                    <a:pt x="206" y="241"/>
                  </a:lnTo>
                  <a:lnTo>
                    <a:pt x="240" y="247"/>
                  </a:lnTo>
                  <a:lnTo>
                    <a:pt x="275" y="257"/>
                  </a:lnTo>
                  <a:lnTo>
                    <a:pt x="239" y="242"/>
                  </a:lnTo>
                  <a:lnTo>
                    <a:pt x="206" y="234"/>
                  </a:lnTo>
                  <a:lnTo>
                    <a:pt x="174" y="230"/>
                  </a:lnTo>
                  <a:lnTo>
                    <a:pt x="143" y="230"/>
                  </a:lnTo>
                  <a:lnTo>
                    <a:pt x="84" y="230"/>
                  </a:lnTo>
                  <a:lnTo>
                    <a:pt x="54" y="229"/>
                  </a:lnTo>
                  <a:lnTo>
                    <a:pt x="43" y="228"/>
                  </a:lnTo>
                  <a:lnTo>
                    <a:pt x="23" y="224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7" y="231"/>
                  </a:lnTo>
                  <a:lnTo>
                    <a:pt x="23" y="225"/>
                  </a:lnTo>
                  <a:lnTo>
                    <a:pt x="43" y="229"/>
                  </a:lnTo>
                  <a:lnTo>
                    <a:pt x="54" y="230"/>
                  </a:lnTo>
                  <a:lnTo>
                    <a:pt x="84" y="231"/>
                  </a:lnTo>
                  <a:lnTo>
                    <a:pt x="143" y="230"/>
                  </a:lnTo>
                  <a:lnTo>
                    <a:pt x="174" y="231"/>
                  </a:lnTo>
                  <a:lnTo>
                    <a:pt x="205" y="235"/>
                  </a:lnTo>
                  <a:lnTo>
                    <a:pt x="239" y="243"/>
                  </a:lnTo>
                  <a:lnTo>
                    <a:pt x="266" y="254"/>
                  </a:lnTo>
                  <a:lnTo>
                    <a:pt x="240" y="246"/>
                  </a:lnTo>
                  <a:lnTo>
                    <a:pt x="206" y="240"/>
                  </a:lnTo>
                  <a:lnTo>
                    <a:pt x="174" y="238"/>
                  </a:lnTo>
                  <a:lnTo>
                    <a:pt x="143" y="238"/>
                  </a:lnTo>
                  <a:lnTo>
                    <a:pt x="89" y="240"/>
                  </a:lnTo>
                  <a:lnTo>
                    <a:pt x="65" y="238"/>
                  </a:lnTo>
                  <a:lnTo>
                    <a:pt x="44" y="233"/>
                  </a:lnTo>
                  <a:lnTo>
                    <a:pt x="43" y="234"/>
                  </a:lnTo>
                  <a:lnTo>
                    <a:pt x="81" y="256"/>
                  </a:lnTo>
                  <a:lnTo>
                    <a:pt x="115" y="273"/>
                  </a:lnTo>
                  <a:lnTo>
                    <a:pt x="147" y="284"/>
                  </a:lnTo>
                  <a:lnTo>
                    <a:pt x="179" y="291"/>
                  </a:lnTo>
                  <a:lnTo>
                    <a:pt x="210" y="293"/>
                  </a:lnTo>
                  <a:lnTo>
                    <a:pt x="243" y="289"/>
                  </a:lnTo>
                  <a:lnTo>
                    <a:pt x="279" y="281"/>
                  </a:lnTo>
                  <a:lnTo>
                    <a:pt x="321" y="268"/>
                  </a:lnTo>
                  <a:lnTo>
                    <a:pt x="301" y="257"/>
                  </a:lnTo>
                  <a:lnTo>
                    <a:pt x="288" y="247"/>
                  </a:lnTo>
                  <a:lnTo>
                    <a:pt x="266" y="229"/>
                  </a:lnTo>
                  <a:lnTo>
                    <a:pt x="255" y="220"/>
                  </a:lnTo>
                  <a:lnTo>
                    <a:pt x="241" y="212"/>
                  </a:lnTo>
                  <a:lnTo>
                    <a:pt x="223" y="205"/>
                  </a:lnTo>
                  <a:lnTo>
                    <a:pt x="199" y="197"/>
                  </a:lnTo>
                  <a:lnTo>
                    <a:pt x="178" y="195"/>
                  </a:lnTo>
                  <a:lnTo>
                    <a:pt x="157" y="196"/>
                  </a:lnTo>
                  <a:lnTo>
                    <a:pt x="136" y="201"/>
                  </a:lnTo>
                  <a:lnTo>
                    <a:pt x="115" y="207"/>
                  </a:lnTo>
                  <a:lnTo>
                    <a:pt x="95" y="213"/>
                  </a:lnTo>
                  <a:lnTo>
                    <a:pt x="73" y="218"/>
                  </a:lnTo>
                  <a:lnTo>
                    <a:pt x="50" y="220"/>
                  </a:lnTo>
                  <a:lnTo>
                    <a:pt x="28" y="219"/>
                  </a:lnTo>
                  <a:lnTo>
                    <a:pt x="45" y="213"/>
                  </a:lnTo>
                  <a:lnTo>
                    <a:pt x="61" y="205"/>
                  </a:lnTo>
                  <a:lnTo>
                    <a:pt x="76" y="195"/>
                  </a:lnTo>
                  <a:lnTo>
                    <a:pt x="89" y="184"/>
                  </a:lnTo>
                  <a:lnTo>
                    <a:pt x="101" y="172"/>
                  </a:lnTo>
                  <a:lnTo>
                    <a:pt x="111" y="158"/>
                  </a:lnTo>
                  <a:lnTo>
                    <a:pt x="127" y="129"/>
                  </a:lnTo>
                  <a:lnTo>
                    <a:pt x="140" y="98"/>
                  </a:lnTo>
                  <a:lnTo>
                    <a:pt x="149" y="66"/>
                  </a:lnTo>
                  <a:lnTo>
                    <a:pt x="163" y="0"/>
                  </a:lnTo>
                  <a:lnTo>
                    <a:pt x="146" y="13"/>
                  </a:lnTo>
                  <a:lnTo>
                    <a:pt x="130" y="23"/>
                  </a:lnTo>
                  <a:lnTo>
                    <a:pt x="94" y="42"/>
                  </a:lnTo>
                  <a:lnTo>
                    <a:pt x="76" y="53"/>
                  </a:lnTo>
                  <a:lnTo>
                    <a:pt x="59" y="67"/>
                  </a:lnTo>
                  <a:lnTo>
                    <a:pt x="45" y="84"/>
                  </a:lnTo>
                  <a:lnTo>
                    <a:pt x="32" y="105"/>
                  </a:lnTo>
                  <a:lnTo>
                    <a:pt x="23" y="132"/>
                  </a:lnTo>
                  <a:lnTo>
                    <a:pt x="21" y="153"/>
                  </a:lnTo>
                  <a:lnTo>
                    <a:pt x="20" y="174"/>
                  </a:lnTo>
                  <a:lnTo>
                    <a:pt x="17" y="202"/>
                  </a:lnTo>
                  <a:lnTo>
                    <a:pt x="31" y="190"/>
                  </a:lnTo>
                  <a:lnTo>
                    <a:pt x="37" y="182"/>
                  </a:lnTo>
                  <a:lnTo>
                    <a:pt x="49" y="164"/>
                  </a:lnTo>
                  <a:lnTo>
                    <a:pt x="66" y="126"/>
                  </a:lnTo>
                  <a:lnTo>
                    <a:pt x="76" y="105"/>
                  </a:lnTo>
                  <a:lnTo>
                    <a:pt x="89" y="84"/>
                  </a:lnTo>
                  <a:lnTo>
                    <a:pt x="109" y="61"/>
                  </a:lnTo>
                  <a:lnTo>
                    <a:pt x="131" y="43"/>
                  </a:lnTo>
                  <a:lnTo>
                    <a:pt x="109" y="65"/>
                  </a:lnTo>
                  <a:lnTo>
                    <a:pt x="91" y="91"/>
                  </a:lnTo>
                  <a:lnTo>
                    <a:pt x="79" y="115"/>
                  </a:lnTo>
                  <a:lnTo>
                    <a:pt x="71" y="138"/>
                  </a:lnTo>
                  <a:lnTo>
                    <a:pt x="62" y="159"/>
                  </a:lnTo>
                  <a:lnTo>
                    <a:pt x="49" y="179"/>
                  </a:lnTo>
                  <a:lnTo>
                    <a:pt x="29" y="200"/>
                  </a:lnTo>
                  <a:lnTo>
                    <a:pt x="0" y="22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7" y="231"/>
                  </a:lnTo>
                  <a:lnTo>
                    <a:pt x="24" y="225"/>
                  </a:lnTo>
                </a:path>
              </a:pathLst>
            </a:custGeom>
            <a:solidFill>
              <a:srgbClr val="0066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8" name="Freeform 16"/>
            <p:cNvSpPr>
              <a:spLocks/>
            </p:cNvSpPr>
            <p:nvPr/>
          </p:nvSpPr>
          <p:spPr bwMode="auto">
            <a:xfrm>
              <a:off x="5344" y="447"/>
              <a:ext cx="22" cy="56"/>
            </a:xfrm>
            <a:custGeom>
              <a:avLst/>
              <a:gdLst/>
              <a:ahLst/>
              <a:cxnLst>
                <a:cxn ang="0">
                  <a:pos x="3" y="46"/>
                </a:cxn>
                <a:cxn ang="0">
                  <a:pos x="0" y="55"/>
                </a:cxn>
                <a:cxn ang="0">
                  <a:pos x="7" y="53"/>
                </a:cxn>
                <a:cxn ang="0">
                  <a:pos x="12" y="49"/>
                </a:cxn>
                <a:cxn ang="0">
                  <a:pos x="17" y="43"/>
                </a:cxn>
                <a:cxn ang="0">
                  <a:pos x="20" y="35"/>
                </a:cxn>
                <a:cxn ang="0">
                  <a:pos x="21" y="27"/>
                </a:cxn>
                <a:cxn ang="0">
                  <a:pos x="20" y="19"/>
                </a:cxn>
                <a:cxn ang="0">
                  <a:pos x="17" y="11"/>
                </a:cxn>
                <a:cxn ang="0">
                  <a:pos x="12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6" y="17"/>
                </a:cxn>
                <a:cxn ang="0">
                  <a:pos x="7" y="27"/>
                </a:cxn>
                <a:cxn ang="0">
                  <a:pos x="6" y="37"/>
                </a:cxn>
                <a:cxn ang="0">
                  <a:pos x="3" y="46"/>
                </a:cxn>
              </a:cxnLst>
              <a:rect l="0" t="0" r="r" b="b"/>
              <a:pathLst>
                <a:path w="22" h="56">
                  <a:moveTo>
                    <a:pt x="3" y="46"/>
                  </a:moveTo>
                  <a:lnTo>
                    <a:pt x="0" y="55"/>
                  </a:lnTo>
                  <a:lnTo>
                    <a:pt x="7" y="53"/>
                  </a:lnTo>
                  <a:lnTo>
                    <a:pt x="12" y="49"/>
                  </a:lnTo>
                  <a:lnTo>
                    <a:pt x="17" y="43"/>
                  </a:lnTo>
                  <a:lnTo>
                    <a:pt x="20" y="35"/>
                  </a:lnTo>
                  <a:lnTo>
                    <a:pt x="21" y="27"/>
                  </a:lnTo>
                  <a:lnTo>
                    <a:pt x="20" y="19"/>
                  </a:lnTo>
                  <a:lnTo>
                    <a:pt x="17" y="11"/>
                  </a:lnTo>
                  <a:lnTo>
                    <a:pt x="12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6" y="17"/>
                  </a:lnTo>
                  <a:lnTo>
                    <a:pt x="7" y="27"/>
                  </a:lnTo>
                  <a:lnTo>
                    <a:pt x="6" y="37"/>
                  </a:lnTo>
                  <a:lnTo>
                    <a:pt x="3" y="4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5344" y="447"/>
              <a:ext cx="22" cy="56"/>
            </a:xfrm>
            <a:custGeom>
              <a:avLst/>
              <a:gdLst/>
              <a:ahLst/>
              <a:cxnLst>
                <a:cxn ang="0">
                  <a:pos x="3" y="46"/>
                </a:cxn>
                <a:cxn ang="0">
                  <a:pos x="0" y="55"/>
                </a:cxn>
                <a:cxn ang="0">
                  <a:pos x="7" y="53"/>
                </a:cxn>
                <a:cxn ang="0">
                  <a:pos x="12" y="49"/>
                </a:cxn>
                <a:cxn ang="0">
                  <a:pos x="17" y="43"/>
                </a:cxn>
                <a:cxn ang="0">
                  <a:pos x="20" y="35"/>
                </a:cxn>
                <a:cxn ang="0">
                  <a:pos x="21" y="27"/>
                </a:cxn>
                <a:cxn ang="0">
                  <a:pos x="20" y="19"/>
                </a:cxn>
                <a:cxn ang="0">
                  <a:pos x="17" y="11"/>
                </a:cxn>
                <a:cxn ang="0">
                  <a:pos x="12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6" y="17"/>
                </a:cxn>
                <a:cxn ang="0">
                  <a:pos x="7" y="27"/>
                </a:cxn>
                <a:cxn ang="0">
                  <a:pos x="6" y="37"/>
                </a:cxn>
                <a:cxn ang="0">
                  <a:pos x="3" y="46"/>
                </a:cxn>
              </a:cxnLst>
              <a:rect l="0" t="0" r="r" b="b"/>
              <a:pathLst>
                <a:path w="22" h="56">
                  <a:moveTo>
                    <a:pt x="3" y="46"/>
                  </a:moveTo>
                  <a:lnTo>
                    <a:pt x="0" y="55"/>
                  </a:lnTo>
                  <a:lnTo>
                    <a:pt x="7" y="53"/>
                  </a:lnTo>
                  <a:lnTo>
                    <a:pt x="12" y="49"/>
                  </a:lnTo>
                  <a:lnTo>
                    <a:pt x="17" y="43"/>
                  </a:lnTo>
                  <a:lnTo>
                    <a:pt x="20" y="35"/>
                  </a:lnTo>
                  <a:lnTo>
                    <a:pt x="21" y="27"/>
                  </a:lnTo>
                  <a:lnTo>
                    <a:pt x="20" y="19"/>
                  </a:lnTo>
                  <a:lnTo>
                    <a:pt x="17" y="11"/>
                  </a:lnTo>
                  <a:lnTo>
                    <a:pt x="12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6" y="17"/>
                  </a:lnTo>
                  <a:lnTo>
                    <a:pt x="7" y="27"/>
                  </a:lnTo>
                  <a:lnTo>
                    <a:pt x="6" y="37"/>
                  </a:lnTo>
                  <a:lnTo>
                    <a:pt x="3" y="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5567" y="412"/>
              <a:ext cx="54" cy="32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52" y="31"/>
                </a:cxn>
                <a:cxn ang="0">
                  <a:pos x="53" y="25"/>
                </a:cxn>
                <a:cxn ang="0">
                  <a:pos x="52" y="20"/>
                </a:cxn>
                <a:cxn ang="0">
                  <a:pos x="47" y="15"/>
                </a:cxn>
                <a:cxn ang="0">
                  <a:pos x="33" y="5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9" y="7"/>
                </a:cxn>
                <a:cxn ang="0">
                  <a:pos x="29" y="13"/>
                </a:cxn>
                <a:cxn ang="0">
                  <a:pos x="38" y="19"/>
                </a:cxn>
                <a:cxn ang="0">
                  <a:pos x="46" y="25"/>
                </a:cxn>
              </a:cxnLst>
              <a:rect l="0" t="0" r="r" b="b"/>
              <a:pathLst>
                <a:path w="54" h="32">
                  <a:moveTo>
                    <a:pt x="46" y="25"/>
                  </a:moveTo>
                  <a:lnTo>
                    <a:pt x="52" y="31"/>
                  </a:lnTo>
                  <a:lnTo>
                    <a:pt x="53" y="25"/>
                  </a:lnTo>
                  <a:lnTo>
                    <a:pt x="52" y="20"/>
                  </a:lnTo>
                  <a:lnTo>
                    <a:pt x="47" y="15"/>
                  </a:lnTo>
                  <a:lnTo>
                    <a:pt x="33" y="5"/>
                  </a:lnTo>
                  <a:lnTo>
                    <a:pt x="16" y="0"/>
                  </a:lnTo>
                  <a:lnTo>
                    <a:pt x="9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29" y="13"/>
                  </a:lnTo>
                  <a:lnTo>
                    <a:pt x="38" y="19"/>
                  </a:lnTo>
                  <a:lnTo>
                    <a:pt x="46" y="25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5567" y="412"/>
              <a:ext cx="54" cy="32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52" y="31"/>
                </a:cxn>
                <a:cxn ang="0">
                  <a:pos x="53" y="25"/>
                </a:cxn>
                <a:cxn ang="0">
                  <a:pos x="52" y="20"/>
                </a:cxn>
                <a:cxn ang="0">
                  <a:pos x="47" y="15"/>
                </a:cxn>
                <a:cxn ang="0">
                  <a:pos x="33" y="5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9" y="7"/>
                </a:cxn>
                <a:cxn ang="0">
                  <a:pos x="29" y="13"/>
                </a:cxn>
                <a:cxn ang="0">
                  <a:pos x="38" y="19"/>
                </a:cxn>
                <a:cxn ang="0">
                  <a:pos x="46" y="25"/>
                </a:cxn>
              </a:cxnLst>
              <a:rect l="0" t="0" r="r" b="b"/>
              <a:pathLst>
                <a:path w="54" h="32">
                  <a:moveTo>
                    <a:pt x="46" y="25"/>
                  </a:moveTo>
                  <a:lnTo>
                    <a:pt x="52" y="31"/>
                  </a:lnTo>
                  <a:lnTo>
                    <a:pt x="53" y="25"/>
                  </a:lnTo>
                  <a:lnTo>
                    <a:pt x="52" y="20"/>
                  </a:lnTo>
                  <a:lnTo>
                    <a:pt x="47" y="15"/>
                  </a:lnTo>
                  <a:lnTo>
                    <a:pt x="33" y="5"/>
                  </a:lnTo>
                  <a:lnTo>
                    <a:pt x="16" y="0"/>
                  </a:lnTo>
                  <a:lnTo>
                    <a:pt x="9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29" y="13"/>
                  </a:lnTo>
                  <a:lnTo>
                    <a:pt x="38" y="19"/>
                  </a:lnTo>
                  <a:lnTo>
                    <a:pt x="46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6" name="Rectangle 20"/>
            <p:cNvSpPr>
              <a:spLocks noChangeArrowheads="1"/>
            </p:cNvSpPr>
            <p:nvPr/>
          </p:nvSpPr>
          <p:spPr bwMode="auto">
            <a:xfrm>
              <a:off x="5088" y="0"/>
              <a:ext cx="671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605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4201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invitation/recruitment into 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2004 we contact parents to Swedish born twins when the twins turn 9 years of age</a:t>
            </a:r>
          </a:p>
          <a:p>
            <a:r>
              <a:rPr lang="en-US" dirty="0" smtClean="0"/>
              <a:t>Request to participate in STR – broad consent</a:t>
            </a:r>
          </a:p>
          <a:p>
            <a:r>
              <a:rPr lang="en-US" dirty="0" smtClean="0"/>
              <a:t>Screen for somatic and mental health problem</a:t>
            </a:r>
          </a:p>
          <a:p>
            <a:r>
              <a:rPr lang="en-US" dirty="0" smtClean="0"/>
              <a:t>High participation rate (70%)</a:t>
            </a:r>
            <a:endParaRPr lang="en-US" dirty="0"/>
          </a:p>
          <a:p>
            <a:r>
              <a:rPr lang="en-US" dirty="0" smtClean="0"/>
              <a:t>Follow-up’s at 15, 18 and 24 years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“Landmark”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adult Swedish born twins 10 years or older have now been contacted for participation with general questionnaire and DNA donation request</a:t>
            </a:r>
          </a:p>
          <a:p>
            <a:endParaRPr lang="en-US" dirty="0"/>
          </a:p>
          <a:p>
            <a:r>
              <a:rPr lang="en-US" dirty="0" smtClean="0"/>
              <a:t>200 000 in the register </a:t>
            </a:r>
          </a:p>
          <a:p>
            <a:r>
              <a:rPr lang="en-US" dirty="0" smtClean="0"/>
              <a:t>160 000 have </a:t>
            </a:r>
            <a:r>
              <a:rPr lang="en-US" dirty="0" err="1" smtClean="0"/>
              <a:t>zygosity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 largest twin register in the world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1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Paper Questionnaires</a:t>
            </a:r>
          </a:p>
          <a:p>
            <a:r>
              <a:rPr lang="en-US" dirty="0" smtClean="0"/>
              <a:t>Telephone interviews (SALT 1998-2002)</a:t>
            </a:r>
          </a:p>
          <a:p>
            <a:r>
              <a:rPr lang="en-US" dirty="0" smtClean="0"/>
              <a:t>Web questionnaires (2005 and onwards)</a:t>
            </a:r>
          </a:p>
          <a:p>
            <a:r>
              <a:rPr lang="en-US" dirty="0" smtClean="0"/>
              <a:t>Health check-up (</a:t>
            </a:r>
            <a:r>
              <a:rPr lang="en-US" dirty="0" err="1" smtClean="0"/>
              <a:t>TwinGene</a:t>
            </a:r>
            <a:r>
              <a:rPr lang="en-US" dirty="0" smtClean="0"/>
              <a:t>, CATSS, SATSA)</a:t>
            </a:r>
          </a:p>
          <a:p>
            <a:r>
              <a:rPr lang="en-US" dirty="0" smtClean="0"/>
              <a:t>Health registers (National Board of Health and Welfare) </a:t>
            </a:r>
          </a:p>
          <a:p>
            <a:r>
              <a:rPr lang="en-US" dirty="0" smtClean="0"/>
              <a:t>DNA (N=60 000)</a:t>
            </a:r>
          </a:p>
          <a:p>
            <a:r>
              <a:rPr lang="en-US" dirty="0" smtClean="0"/>
              <a:t>GWAS (N=40 000) </a:t>
            </a:r>
          </a:p>
          <a:p>
            <a:r>
              <a:rPr lang="en-US" dirty="0" smtClean="0"/>
              <a:t>Serum (N=15 000)</a:t>
            </a:r>
          </a:p>
          <a:p>
            <a:r>
              <a:rPr lang="en-US" dirty="0" smtClean="0"/>
              <a:t>Blood biochemistry (</a:t>
            </a:r>
            <a:r>
              <a:rPr lang="en-US" dirty="0" err="1" smtClean="0"/>
              <a:t>TwinGene</a:t>
            </a:r>
            <a:r>
              <a:rPr lang="en-US" dirty="0" smtClean="0"/>
              <a:t>, SATSA)</a:t>
            </a:r>
          </a:p>
          <a:p>
            <a:r>
              <a:rPr lang="en-US" dirty="0"/>
              <a:t>Computer tests (cognition, time-consistency)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GWAS (</a:t>
            </a:r>
            <a:r>
              <a:rPr lang="en-US" dirty="0" err="1" smtClean="0"/>
              <a:t>Illumina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Older twins, born 1911-1958:</a:t>
            </a:r>
            <a:endParaRPr lang="en-US" dirty="0"/>
          </a:p>
          <a:p>
            <a:pPr lvl="1"/>
            <a:r>
              <a:rPr lang="en-US" dirty="0" smtClean="0"/>
              <a:t>N = 20 000</a:t>
            </a:r>
          </a:p>
          <a:p>
            <a:pPr lvl="1"/>
            <a:r>
              <a:rPr lang="en-US" dirty="0" smtClean="0"/>
              <a:t>Genotyped in Uppsala (SNP&amp;SEQ Tech) 2008, 2011, 2015</a:t>
            </a:r>
          </a:p>
          <a:p>
            <a:r>
              <a:rPr lang="en-US" dirty="0" smtClean="0"/>
              <a:t>Twins born 1959-1993 (ongoing)</a:t>
            </a:r>
          </a:p>
          <a:p>
            <a:pPr lvl="1"/>
            <a:r>
              <a:rPr lang="en-US" dirty="0" smtClean="0"/>
              <a:t>N = 13 300</a:t>
            </a:r>
          </a:p>
          <a:p>
            <a:pPr lvl="1"/>
            <a:r>
              <a:rPr lang="en-US" dirty="0" smtClean="0"/>
              <a:t>Genotyped </a:t>
            </a:r>
            <a:r>
              <a:rPr lang="en-US" dirty="0"/>
              <a:t>in Uppsala (SNP&amp;SEQ Tech)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Younger cohort, born 1994 </a:t>
            </a:r>
            <a:r>
              <a:rPr lang="sv-SE" dirty="0" smtClean="0"/>
              <a:t>and </a:t>
            </a:r>
            <a:r>
              <a:rPr lang="sv-SE" dirty="0" err="1" smtClean="0"/>
              <a:t>onwards</a:t>
            </a:r>
            <a:r>
              <a:rPr lang="en-US" dirty="0" smtClean="0"/>
              <a:t> (ongoing)  </a:t>
            </a:r>
          </a:p>
          <a:p>
            <a:pPr lvl="1"/>
            <a:r>
              <a:rPr lang="en-US" dirty="0" smtClean="0"/>
              <a:t>N = 17 000</a:t>
            </a:r>
          </a:p>
          <a:p>
            <a:pPr lvl="1"/>
            <a:r>
              <a:rPr lang="en-US" dirty="0" smtClean="0"/>
              <a:t>Genotyped in Uppsala (SNP&amp;SEQ Tech) 2015, 2018</a:t>
            </a:r>
          </a:p>
        </p:txBody>
      </p:sp>
    </p:spTree>
    <p:extLst>
      <p:ext uri="{BB962C8B-B14F-4D97-AF65-F5344CB8AC3E}">
        <p14:creationId xmlns:p14="http://schemas.microsoft.com/office/powerpoint/2010/main" val="18795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Serum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15" y="1600200"/>
            <a:ext cx="8726493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of </a:t>
            </a:r>
            <a:r>
              <a:rPr lang="en-US" dirty="0" err="1" smtClean="0"/>
              <a:t>TwinGene</a:t>
            </a:r>
            <a:r>
              <a:rPr lang="en-US" dirty="0" smtClean="0"/>
              <a:t> (N=12600)</a:t>
            </a:r>
          </a:p>
          <a:p>
            <a:pPr lvl="1"/>
            <a:r>
              <a:rPr lang="en-US" dirty="0" smtClean="0"/>
              <a:t>HDL, LDL, TC, TG, CRP, </a:t>
            </a:r>
            <a:r>
              <a:rPr lang="en-US" dirty="0" err="1" smtClean="0"/>
              <a:t>Hb</a:t>
            </a:r>
            <a:r>
              <a:rPr lang="en-US" dirty="0" smtClean="0"/>
              <a:t>, HbA1c, Glucose, ApoA1, </a:t>
            </a:r>
            <a:r>
              <a:rPr lang="en-US" dirty="0" err="1" smtClean="0"/>
              <a:t>ApoB</a:t>
            </a:r>
            <a:endParaRPr lang="en-US" dirty="0" smtClean="0"/>
          </a:p>
          <a:p>
            <a:pPr lvl="1"/>
            <a:r>
              <a:rPr lang="en-US" dirty="0"/>
              <a:t>ACPA </a:t>
            </a:r>
            <a:r>
              <a:rPr lang="en-US" dirty="0" smtClean="0"/>
              <a:t>(Lars </a:t>
            </a:r>
            <a:r>
              <a:rPr lang="en-US" dirty="0" err="1"/>
              <a:t>Klareskog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Total IgA (</a:t>
            </a:r>
            <a:r>
              <a:rPr lang="en-US" dirty="0" err="1" smtClean="0"/>
              <a:t>Lennart</a:t>
            </a:r>
            <a:r>
              <a:rPr lang="en-US" dirty="0" smtClean="0"/>
              <a:t> </a:t>
            </a:r>
            <a:r>
              <a:rPr lang="en-US" dirty="0" err="1" smtClean="0"/>
              <a:t>Hammarström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Creatinine</a:t>
            </a:r>
            <a:r>
              <a:rPr lang="en-US" dirty="0" smtClean="0"/>
              <a:t>, </a:t>
            </a:r>
            <a:r>
              <a:rPr lang="en-US" dirty="0" err="1" smtClean="0"/>
              <a:t>Cystatin</a:t>
            </a:r>
            <a:r>
              <a:rPr lang="en-US" dirty="0" smtClean="0"/>
              <a:t> C (Per </a:t>
            </a:r>
            <a:r>
              <a:rPr lang="en-US" dirty="0" err="1" smtClean="0"/>
              <a:t>Svensson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Pepsinogen I/II, </a:t>
            </a:r>
            <a:r>
              <a:rPr lang="en-US" dirty="0" err="1" smtClean="0"/>
              <a:t>H.pylori</a:t>
            </a:r>
            <a:r>
              <a:rPr lang="en-US" dirty="0" smtClean="0"/>
              <a:t> (</a:t>
            </a:r>
            <a:r>
              <a:rPr lang="en-US" dirty="0" err="1" smtClean="0"/>
              <a:t>Weimin</a:t>
            </a:r>
            <a:r>
              <a:rPr lang="en-US" dirty="0" smtClean="0"/>
              <a:t> Ye)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Subsets</a:t>
            </a:r>
          </a:p>
          <a:p>
            <a:pPr lvl="1"/>
            <a:r>
              <a:rPr lang="en-US" dirty="0" smtClean="0"/>
              <a:t>LpPla2, </a:t>
            </a:r>
            <a:r>
              <a:rPr lang="en-US" dirty="0" err="1" smtClean="0"/>
              <a:t>aPC</a:t>
            </a:r>
            <a:r>
              <a:rPr lang="en-US" dirty="0" smtClean="0"/>
              <a:t>, </a:t>
            </a:r>
            <a:r>
              <a:rPr lang="en-US" dirty="0" err="1" smtClean="0"/>
              <a:t>aOxCl</a:t>
            </a:r>
            <a:r>
              <a:rPr lang="en-US" dirty="0" smtClean="0"/>
              <a:t> (Ulf de Faire, Johan </a:t>
            </a:r>
            <a:r>
              <a:rPr lang="en-US" dirty="0" err="1" smtClean="0"/>
              <a:t>Frostegård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PCSK9, APOC3 (</a:t>
            </a:r>
            <a:r>
              <a:rPr lang="en-US" dirty="0" err="1" smtClean="0"/>
              <a:t>Ferdiand</a:t>
            </a:r>
            <a:r>
              <a:rPr lang="en-US" dirty="0" smtClean="0"/>
              <a:t> Van T </a:t>
            </a:r>
            <a:r>
              <a:rPr lang="en-US" dirty="0" err="1" smtClean="0"/>
              <a:t>Hooft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Proteomics (</a:t>
            </a:r>
            <a:r>
              <a:rPr lang="en-US" dirty="0" err="1" smtClean="0"/>
              <a:t>SciLife</a:t>
            </a:r>
            <a:r>
              <a:rPr lang="en-US" dirty="0" smtClean="0"/>
              <a:t> Lab </a:t>
            </a:r>
            <a:r>
              <a:rPr lang="en-US" dirty="0"/>
              <a:t>P</a:t>
            </a:r>
            <a:r>
              <a:rPr lang="en-US" dirty="0" smtClean="0"/>
              <a:t>rotein atlas)</a:t>
            </a:r>
          </a:p>
          <a:p>
            <a:pPr lvl="1"/>
            <a:r>
              <a:rPr lang="en-US" dirty="0" smtClean="0"/>
              <a:t>Metabolomics (HPLC Mass spec)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Serum is an available but limited resource!</a:t>
            </a:r>
          </a:p>
        </p:txBody>
      </p:sp>
    </p:spTree>
    <p:extLst>
      <p:ext uri="{BB962C8B-B14F-4D97-AF65-F5344CB8AC3E}">
        <p14:creationId xmlns:p14="http://schemas.microsoft.com/office/powerpoint/2010/main" val="2117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536</Words>
  <Application>Microsoft Office PowerPoint</Application>
  <PresentationFormat>On-screen Show (4:3)</PresentationFormat>
  <Paragraphs>120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1_Office Theme</vt:lpstr>
      <vt:lpstr>Swedish Twin Registry - STR </vt:lpstr>
      <vt:lpstr> STR leadership organization</vt:lpstr>
      <vt:lpstr>Funding</vt:lpstr>
      <vt:lpstr>PowerPoint Presentation</vt:lpstr>
      <vt:lpstr>Current invitation/recruitment into STR</vt:lpstr>
      <vt:lpstr>Recent “Landmark”</vt:lpstr>
      <vt:lpstr>Data</vt:lpstr>
      <vt:lpstr>GWAS (Illumina)</vt:lpstr>
      <vt:lpstr>Serum measurements</vt:lpstr>
      <vt:lpstr>Epigenetics in twins</vt:lpstr>
      <vt:lpstr>Apply for new STR projects</vt:lpstr>
    </vt:vector>
  </TitlesOfParts>
  <Company>KI MEB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 Studies</dc:title>
  <dc:creator>Patrik Magnusson</dc:creator>
  <cp:lastModifiedBy>Gunilla Sonnebring</cp:lastModifiedBy>
  <cp:revision>47</cp:revision>
  <dcterms:created xsi:type="dcterms:W3CDTF">2014-05-05T18:03:34Z</dcterms:created>
  <dcterms:modified xsi:type="dcterms:W3CDTF">2021-09-30T09:17:05Z</dcterms:modified>
</cp:coreProperties>
</file>