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1" r:id="rId5"/>
    <p:sldId id="271" r:id="rId6"/>
    <p:sldId id="272" r:id="rId7"/>
    <p:sldId id="267" r:id="rId8"/>
    <p:sldId id="274" r:id="rId9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0554" autoAdjust="0"/>
  </p:normalViewPr>
  <p:slideViewPr>
    <p:cSldViewPr>
      <p:cViewPr varScale="1">
        <p:scale>
          <a:sx n="76" d="100"/>
          <a:sy n="76" d="100"/>
        </p:scale>
        <p:origin x="692" y="48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2020-10-19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19270" y="111318"/>
            <a:ext cx="8913412" cy="492185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65412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pic>
        <p:nvPicPr>
          <p:cNvPr id="9" name="Bildobjekt 8" descr="ki_logo_ne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883" y="195486"/>
            <a:ext cx="1599605" cy="7993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6D6D3-6DAE-403F-85AB-A35BA05568AB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404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750" y="1851670"/>
            <a:ext cx="7772400" cy="282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2976810"/>
            <a:ext cx="7772400" cy="125112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185167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37DAE7-4387-4B94-9FD5-3B55FFAC54EC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D7644-3682-4529-B863-173C4F27A56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5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851669"/>
            <a:ext cx="3810000" cy="2825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1851669"/>
            <a:ext cx="3810000" cy="28251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819FC-CD1D-4173-B0D0-F69EC7927DB1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694F-6DFB-473E-9B0F-C6F7C16EE313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72A2-7A6E-4D96-9253-F8CDFE0E8C6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19270" y="119271"/>
            <a:ext cx="8905460" cy="4905953"/>
          </a:xfrm>
        </p:spPr>
        <p:txBody>
          <a:bodyPr/>
          <a:lstStyle/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1025"/>
            <a:ext cx="3810000" cy="28257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C70660-333D-4417-8C25-17E2CB1974B4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5" name="Rubrik 1"/>
          <p:cNvSpPr>
            <a:spLocks noGrp="1"/>
          </p:cNvSpPr>
          <p:nvPr>
            <p:ph type="title"/>
          </p:nvPr>
        </p:nvSpPr>
        <p:spPr>
          <a:xfrm>
            <a:off x="539750" y="850404"/>
            <a:ext cx="7772400" cy="85725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1851669"/>
            <a:ext cx="3810000" cy="28251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9750" y="1851670"/>
            <a:ext cx="3810000" cy="28257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AD4C84-4EA5-437F-A12A-61931E0C0F5F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1025"/>
            <a:ext cx="3810000" cy="282575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39750" y="850404"/>
            <a:ext cx="7772400" cy="85725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CE75A-EAA4-4123-8930-E04E73635E7B}" type="datetime4">
              <a:rPr lang="sv-SE" smtClean="0"/>
              <a:pPr/>
              <a:t>19 oktober 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539750" y="1853075"/>
            <a:ext cx="3810000" cy="2086827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4502150" y="1852430"/>
            <a:ext cx="3810000" cy="208747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539750" y="4063372"/>
            <a:ext cx="3810000" cy="574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502150" y="4059548"/>
            <a:ext cx="3810000" cy="5746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583" y="63225"/>
            <a:ext cx="1535280" cy="767188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404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51670"/>
            <a:ext cx="7772400" cy="282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E6FCE75A-EAA4-4123-8930-E04E73635E7B}" type="datetime4">
              <a:rPr lang="sv-SE"/>
              <a:pPr/>
              <a:t>19 oktober 2020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414592" cy="857250"/>
          </a:xfrm>
        </p:spPr>
        <p:txBody>
          <a:bodyPr/>
          <a:lstStyle/>
          <a:p>
            <a:r>
              <a:rPr lang="sv-SE" b="0" dirty="0"/>
              <a:t>Skörhet mer kopplad till dödlighet i COVID-19 än ålder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0329" y="2931790"/>
            <a:ext cx="7772400" cy="1314450"/>
          </a:xfrm>
        </p:spPr>
        <p:txBody>
          <a:bodyPr/>
          <a:lstStyle/>
          <a:p>
            <a:r>
              <a:rPr lang="sv-SE" dirty="0"/>
              <a:t>Dorota Religa</a:t>
            </a:r>
          </a:p>
          <a:p>
            <a:r>
              <a:rPr lang="sv-SE" dirty="0"/>
              <a:t>Professor i geriatrik / Överläkare</a:t>
            </a:r>
          </a:p>
          <a:p>
            <a:r>
              <a:rPr lang="sv-SE" dirty="0"/>
              <a:t>Karolinska Institutet / Tema Åldrande Karolinska Universitettsjukhuset </a:t>
            </a:r>
          </a:p>
          <a:p>
            <a:r>
              <a:rPr lang="sv-SE" dirty="0"/>
              <a:t>Stockholm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D6D3-6DAE-403F-85AB-A35BA05568AB}" type="datetime4">
              <a:rPr lang="sv-SE" smtClean="0"/>
              <a:pPr/>
              <a:t>19 oktober 2020</a:t>
            </a:fld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9C56-CB7E-413F-8971-4226A1EF6823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9641" r="28416" b="44094"/>
          <a:stretch/>
        </p:blipFill>
        <p:spPr>
          <a:xfrm>
            <a:off x="245467" y="1311027"/>
            <a:ext cx="8360965" cy="303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6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750" y="499715"/>
            <a:ext cx="7772400" cy="857250"/>
          </a:xfrm>
        </p:spPr>
        <p:txBody>
          <a:bodyPr/>
          <a:lstStyle/>
          <a:p>
            <a:r>
              <a:rPr lang="sv-SE" dirty="0" err="1"/>
              <a:t>Sample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059583"/>
            <a:ext cx="7772400" cy="3617192"/>
          </a:xfrm>
        </p:spPr>
        <p:txBody>
          <a:bodyPr/>
          <a:lstStyle/>
          <a:p>
            <a:r>
              <a:rPr lang="sv-SE" dirty="0"/>
              <a:t>Patienter som lagts in på en av tre geriatriska vårdavdelningar Tema Åldrande vid Karolinska Universitetssjukhuset Huddinge mellan 1 mars och 11 juni 2020</a:t>
            </a:r>
          </a:p>
          <a:p>
            <a:r>
              <a:rPr lang="en-US" dirty="0"/>
              <a:t>250 </a:t>
            </a:r>
            <a:r>
              <a:rPr lang="en-US" dirty="0" err="1"/>
              <a:t>behandlade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COVID-19 </a:t>
            </a:r>
          </a:p>
          <a:p>
            <a:r>
              <a:rPr lang="en-US" dirty="0"/>
              <a:t>717 har haft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sjukdomar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orsak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inläggning</a:t>
            </a:r>
            <a:endParaRPr lang="en-US" dirty="0"/>
          </a:p>
          <a:p>
            <a:r>
              <a:rPr lang="sv-SE" dirty="0"/>
              <a:t>Sjukhusdödlighet och utskrivning till hemmet som resultat</a:t>
            </a:r>
          </a:p>
          <a:p>
            <a:r>
              <a:rPr lang="sv-SE" dirty="0"/>
              <a:t>Uppföljning av dödlighet upp till 25 dagar och utskrivning hemma upp till 28 dagar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3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394299"/>
              </p:ext>
            </p:extLst>
          </p:nvPr>
        </p:nvGraphicFramePr>
        <p:xfrm>
          <a:off x="395536" y="203796"/>
          <a:ext cx="7200799" cy="4561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1162">
                  <a:extLst>
                    <a:ext uri="{9D8B030D-6E8A-4147-A177-3AD203B41FA5}">
                      <a16:colId xmlns:a16="http://schemas.microsoft.com/office/drawing/2014/main" val="2039818403"/>
                    </a:ext>
                  </a:extLst>
                </a:gridCol>
                <a:gridCol w="1246292">
                  <a:extLst>
                    <a:ext uri="{9D8B030D-6E8A-4147-A177-3AD203B41FA5}">
                      <a16:colId xmlns:a16="http://schemas.microsoft.com/office/drawing/2014/main" val="3981191613"/>
                    </a:ext>
                  </a:extLst>
                </a:gridCol>
                <a:gridCol w="1315530">
                  <a:extLst>
                    <a:ext uri="{9D8B030D-6E8A-4147-A177-3AD203B41FA5}">
                      <a16:colId xmlns:a16="http://schemas.microsoft.com/office/drawing/2014/main" val="1927425259"/>
                    </a:ext>
                  </a:extLst>
                </a:gridCol>
                <a:gridCol w="1107815">
                  <a:extLst>
                    <a:ext uri="{9D8B030D-6E8A-4147-A177-3AD203B41FA5}">
                      <a16:colId xmlns:a16="http://schemas.microsoft.com/office/drawing/2014/main" val="1220037918"/>
                    </a:ext>
                  </a:extLst>
                </a:gridCol>
              </a:tblGrid>
              <a:tr h="5661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400" dirty="0">
                          <a:effectLst/>
                        </a:rPr>
                        <a:t>SAMPLE CHARACTERISTICS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COVID-19 patients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Non-COVID-19 patients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 for difference*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 anchor="ctr"/>
                </a:tc>
                <a:extLst>
                  <a:ext uri="{0D108BD9-81ED-4DB2-BD59-A6C34878D82A}">
                    <a16:rowId xmlns:a16="http://schemas.microsoft.com/office/drawing/2014/main" val="3238772311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Patients, N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250 (26)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717 (74)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334786901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Age yrs, mean (SD)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81.01 (8.56)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82.79 (8.77)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807161935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Men,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 (48)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297 (41)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1074232361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Deaths, N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59 (24)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 (4)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691159659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Discharged to home, N (%)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 (44)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423 (59)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3261697678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Comorbidity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1634672094"/>
                  </a:ext>
                </a:extLst>
              </a:tr>
              <a:tr h="2064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</a:t>
                      </a:r>
                      <a:r>
                        <a:rPr lang="en-US" sz="1200" b="1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Charlson</a:t>
                      </a:r>
                      <a:r>
                        <a:rPr lang="en-US" sz="12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Comorbidity Index</a:t>
                      </a:r>
                      <a:r>
                        <a:rPr lang="en-US" sz="1200" dirty="0">
                          <a:effectLst/>
                        </a:rPr>
                        <a:t>, median (range)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(0-8)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(0-7)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3434898951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Diabetes,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78 (31)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158 (22)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40565857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CVD,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 (8)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 (7)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0.68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302303127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Hypertension,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effectLst/>
                        </a:rPr>
                        <a:t>144 (58)</a:t>
                      </a:r>
                      <a:endParaRPr lang="en-US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 295 (41)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953356346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Asthma,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 (6)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 (3)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773245443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COPD,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47 (19)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 (12)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961576123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Chronic kidney</a:t>
                      </a:r>
                      <a:r>
                        <a:rPr lang="en-US" sz="1200" baseline="0" dirty="0">
                          <a:effectLst/>
                        </a:rPr>
                        <a:t> disease</a:t>
                      </a:r>
                      <a:r>
                        <a:rPr lang="en-US" sz="1200" dirty="0">
                          <a:effectLst/>
                        </a:rPr>
                        <a:t>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 (14)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89 (12)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0.49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496554363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Acute</a:t>
                      </a:r>
                      <a:r>
                        <a:rPr lang="en-US" sz="1200" baseline="0" dirty="0">
                          <a:effectLst/>
                        </a:rPr>
                        <a:t> kidney injury</a:t>
                      </a:r>
                      <a:r>
                        <a:rPr lang="en-US" sz="1200" dirty="0">
                          <a:effectLst/>
                        </a:rPr>
                        <a:t>, N (%)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 (6)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 (4)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596451612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Dementia,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 (15)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143 (20)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4059212357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Clinical Frailty Scale, N (%)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828307517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1-5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120 (48)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266 (37)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p&lt;0.001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1656705429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6-9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 (38)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239 (33)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36614"/>
                  </a:ext>
                </a:extLst>
              </a:tr>
              <a:tr h="193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   Missing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 (14)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212 (30)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663907"/>
                  </a:ext>
                </a:extLst>
              </a:tr>
              <a:tr h="265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Hospital Frailty Risk Score, median (range)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2.8 (0-17)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2.3 (0-15.4)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0.04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51" marR="51351" marT="0" marB="0"/>
                </a:tc>
                <a:extLst>
                  <a:ext uri="{0D108BD9-81ED-4DB2-BD59-A6C34878D82A}">
                    <a16:rowId xmlns:a16="http://schemas.microsoft.com/office/drawing/2014/main" val="211313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24 procent av de 250 patienter som vårdades för COVID-19 avled under sjukhusvistelsen, att jämföra med 4 procent dödlighet hos de 717 patienter som vårdades på Tema Åldrande under samma period för andra sjukdomar.</a:t>
            </a:r>
          </a:p>
          <a:p>
            <a:r>
              <a:rPr lang="sv-SE" dirty="0"/>
              <a:t>Medan 59 procent av de överlevande i den sistnämnda gruppen blev utskrivna till hemmet, blev 44 procent av de överlevande COVID-19-sjuka patienterna utskrivna till hemmet.</a:t>
            </a:r>
          </a:p>
        </p:txBody>
      </p:sp>
    </p:spTree>
    <p:extLst>
      <p:ext uri="{BB962C8B-B14F-4D97-AF65-F5344CB8AC3E}">
        <p14:creationId xmlns:p14="http://schemas.microsoft.com/office/powerpoint/2010/main" val="293322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Skörhet och ålder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0" y="1635646"/>
            <a:ext cx="7772400" cy="2825104"/>
          </a:xfrm>
        </p:spPr>
        <p:txBody>
          <a:bodyPr/>
          <a:lstStyle/>
          <a:p>
            <a:r>
              <a:rPr lang="sv-SE" dirty="0"/>
              <a:t>Graden av skörhet var en starkare riskfaktor för död än både ålder och underliggande sjukdom, till exempel flera samtidiga sjukdomar, hjärtsjukdom eller KOL. </a:t>
            </a:r>
          </a:p>
          <a:p>
            <a:r>
              <a:rPr lang="sv-SE" dirty="0"/>
              <a:t>Risken att dö ökade med 5 procent för varje ökat levnadsår (hazardkvot [HR] 1,05; 95 procents konfidensintervall [95KI] 1,01–1,08), det vill säga risken för en 85-åring att dö under vårdtiden var cirka 50 procent högre än för en 75-åring.</a:t>
            </a:r>
          </a:p>
          <a:p>
            <a:r>
              <a:rPr lang="sv-SE" dirty="0"/>
              <a:t>CFS 6–9 var förenat med dubbelt ökad risk att dö jämfört med 10 år högre levnadsålder. </a:t>
            </a:r>
          </a:p>
        </p:txBody>
      </p:sp>
    </p:spTree>
    <p:extLst>
      <p:ext uri="{BB962C8B-B14F-4D97-AF65-F5344CB8AC3E}">
        <p14:creationId xmlns:p14="http://schemas.microsoft.com/office/powerpoint/2010/main" val="182996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254" y="475307"/>
            <a:ext cx="7772400" cy="857250"/>
          </a:xfrm>
        </p:spPr>
        <p:txBody>
          <a:bodyPr/>
          <a:lstStyle/>
          <a:p>
            <a:r>
              <a:rPr lang="sv-SE" dirty="0"/>
              <a:t>Sammanfattning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71254" y="1131590"/>
            <a:ext cx="7740896" cy="3545184"/>
          </a:xfrm>
        </p:spPr>
        <p:txBody>
          <a:bodyPr/>
          <a:lstStyle/>
          <a:p>
            <a:r>
              <a:rPr lang="sv-SE" dirty="0"/>
              <a:t>Även om ålder var förknippad med sämre överlevnad och minskade odds för utskrivning till hemmet, var ålder ensam inte en korrekt prediktor för dessa COVID-19-resultat</a:t>
            </a:r>
          </a:p>
          <a:p>
            <a:r>
              <a:rPr lang="sv-SE" dirty="0"/>
              <a:t>Att lägga till skörhet och comorbiditetsindex ökade modellens förutsägbara noggrannhet i ålder, men ändå är den fortfarande relativt låg</a:t>
            </a:r>
          </a:p>
          <a:p>
            <a:r>
              <a:rPr lang="sv-SE" b="1" dirty="0"/>
              <a:t>Begränsningar</a:t>
            </a:r>
          </a:p>
          <a:p>
            <a:r>
              <a:rPr lang="sv-SE" dirty="0"/>
              <a:t>Komorbiditeter registrerades inte i stor omfattning om de inte var relaterade till aktuella vårdtillfällen</a:t>
            </a:r>
          </a:p>
          <a:p>
            <a:r>
              <a:rPr lang="sv-SE" dirty="0"/>
              <a:t>Resultaten gäller endast patienter på geriatriska avdelningar, inte yngre individer eller IVA-patienter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4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Kloka Listan 2020</a:t>
            </a:r>
            <a:br>
              <a:rPr lang="sv-SE" dirty="0"/>
            </a:br>
            <a:br>
              <a:rPr lang="sv-SE" dirty="0"/>
            </a:br>
            <a:r>
              <a:rPr lang="sv-SE" dirty="0"/>
              <a:t>janusinfo.se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608866"/>
            <a:ext cx="7772598" cy="2067907"/>
          </a:xfrm>
        </p:spPr>
        <p:txBody>
          <a:bodyPr/>
          <a:lstStyle/>
          <a:p>
            <a:r>
              <a:rPr lang="sv-SE" b="1" dirty="0"/>
              <a:t>Trombosprofylax vid covid-19 på SÄBO</a:t>
            </a:r>
          </a:p>
          <a:p>
            <a:r>
              <a:rPr lang="sv-SE" b="1" dirty="0"/>
              <a:t>Kortisonbehandling vid covid-19 på SÄBO</a:t>
            </a:r>
          </a:p>
          <a:p>
            <a:endParaRPr lang="sv-SE" b="1" dirty="0"/>
          </a:p>
          <a:p>
            <a:endParaRPr lang="sv-S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771550"/>
            <a:ext cx="3240211" cy="176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931790"/>
            <a:ext cx="103851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865019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6_9_powerpointmall_ki_plommon_sve" id="{EE49EFF9-C2FF-4D8F-B2E4-E795C84CACFC}" vid="{97243B53-2EEC-494E-8923-E56FCC26AEB6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5496</TotalTime>
  <Words>629</Words>
  <Application>Microsoft Office PowerPoint</Application>
  <PresentationFormat>Bildspel på skärmen (16:9)</PresentationFormat>
  <Paragraphs>111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</vt:lpstr>
      <vt:lpstr>Wingdings</vt:lpstr>
      <vt:lpstr>16_9_powerpointmall_ki_plommon_SVE</vt:lpstr>
      <vt:lpstr>Skörhet mer kopplad till dödlighet i COVID-19 än ålder</vt:lpstr>
      <vt:lpstr>PowerPoint-presentation</vt:lpstr>
      <vt:lpstr>Sample</vt:lpstr>
      <vt:lpstr>PowerPoint-presentation</vt:lpstr>
      <vt:lpstr>Resultat</vt:lpstr>
      <vt:lpstr>Skörhet och ålder</vt:lpstr>
      <vt:lpstr>Sammanfattning</vt:lpstr>
      <vt:lpstr>Kloka Listan 2020  janusinfo.se  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Sofia Lindberg</dc:creator>
  <cp:lastModifiedBy>Marie Franzén</cp:lastModifiedBy>
  <cp:revision>73</cp:revision>
  <cp:lastPrinted>2005-09-23T14:22:03Z</cp:lastPrinted>
  <dcterms:created xsi:type="dcterms:W3CDTF">2018-02-12T08:19:50Z</dcterms:created>
  <dcterms:modified xsi:type="dcterms:W3CDTF">2020-10-19T06:25:24Z</dcterms:modified>
</cp:coreProperties>
</file>